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9" r:id="rId9"/>
    <p:sldId id="290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2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5911442739112811"/>
          <c:y val="3.750412376613963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0.23302752293577983</c:v>
                </c:pt>
                <c:pt idx="1">
                  <c:v>0.46422018348623856</c:v>
                </c:pt>
                <c:pt idx="2">
                  <c:v>0.78165137614678903</c:v>
                </c:pt>
                <c:pt idx="3">
                  <c:v>0.97981651376146794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717888"/>
        <c:axId val="192718272"/>
      </c:barChart>
      <c:catAx>
        <c:axId val="19271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2718272"/>
        <c:crosses val="autoZero"/>
        <c:auto val="1"/>
        <c:lblAlgn val="ctr"/>
        <c:lblOffset val="100"/>
        <c:noMultiLvlLbl val="0"/>
      </c:catAx>
      <c:valAx>
        <c:axId val="19271827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2717888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0.25</c:v>
                </c:pt>
                <c:pt idx="1">
                  <c:v>0.46276595744680848</c:v>
                </c:pt>
                <c:pt idx="2">
                  <c:v>0.75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516808"/>
        <c:axId val="283513672"/>
      </c:barChart>
      <c:catAx>
        <c:axId val="283516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3513672"/>
        <c:crosses val="autoZero"/>
        <c:auto val="1"/>
        <c:lblAlgn val="ctr"/>
        <c:lblOffset val="100"/>
        <c:noMultiLvlLbl val="0"/>
      </c:catAx>
      <c:valAx>
        <c:axId val="28351367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35168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2C06-FF0C-43E8-987F-40940FED669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447A-C9D5-4CE3-B90C-D569FE4C047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99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2C06-FF0C-43E8-987F-40940FED669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447A-C9D5-4CE3-B90C-D569FE4C04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30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2C06-FF0C-43E8-987F-40940FED669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447A-C9D5-4CE3-B90C-D569FE4C04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686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2C06-FF0C-43E8-987F-40940FED669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447A-C9D5-4CE3-B90C-D569FE4C047F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2389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2C06-FF0C-43E8-987F-40940FED669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447A-C9D5-4CE3-B90C-D569FE4C04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46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2C06-FF0C-43E8-987F-40940FED669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447A-C9D5-4CE3-B90C-D569FE4C047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8533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2C06-FF0C-43E8-987F-40940FED669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447A-C9D5-4CE3-B90C-D569FE4C04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272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2C06-FF0C-43E8-987F-40940FED669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447A-C9D5-4CE3-B90C-D569FE4C04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933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2C06-FF0C-43E8-987F-40940FED669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447A-C9D5-4CE3-B90C-D569FE4C04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33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2C06-FF0C-43E8-987F-40940FED669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447A-C9D5-4CE3-B90C-D569FE4C04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25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2C06-FF0C-43E8-987F-40940FED669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447A-C9D5-4CE3-B90C-D569FE4C04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60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2C06-FF0C-43E8-987F-40940FED669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447A-C9D5-4CE3-B90C-D569FE4C04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29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2C06-FF0C-43E8-987F-40940FED669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447A-C9D5-4CE3-B90C-D569FE4C04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41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2C06-FF0C-43E8-987F-40940FED669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447A-C9D5-4CE3-B90C-D569FE4C04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26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2C06-FF0C-43E8-987F-40940FED669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447A-C9D5-4CE3-B90C-D569FE4C04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49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2C06-FF0C-43E8-987F-40940FED669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447A-C9D5-4CE3-B90C-D569FE4C04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52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2C06-FF0C-43E8-987F-40940FED669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447A-C9D5-4CE3-B90C-D569FE4C04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33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C3C2C06-FF0C-43E8-987F-40940FED669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F9447A-C9D5-4CE3-B90C-D569FE4C04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800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210873" y="296347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UNIVERSIDADE ABERTA DO SUS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UNIVERSIDADE FEDERAL DE PELOTAS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Especialização em Saúde da Família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Modalidade a Distância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Turma nº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s-ES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528414" y="249508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3647584" y="6301430"/>
            <a:ext cx="21922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Pelotas, 2015</a:t>
            </a:r>
            <a:endParaRPr lang="es-ES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80334" y="3155189"/>
            <a:ext cx="8273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Melhoria da atenção à saúde dos hipertensos e diabéticos na UBS Bacurizeiro no município Altos, PI.</a:t>
            </a:r>
            <a:endParaRPr lang="es-ES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250006" y="5311416"/>
            <a:ext cx="298742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Yaima Martínez Jova</a:t>
            </a:r>
            <a:endParaRPr lang="es-ES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49844" y="5844895"/>
            <a:ext cx="3544560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4743450" algn="l"/>
              </a:tabLst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Orientador: Gisela Cataldi Flores</a:t>
            </a:r>
            <a:endParaRPr lang="es-ES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Picture 6" descr="http://linse-ufpel.com.br/img/ufpe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2" y="242608"/>
            <a:ext cx="2433079" cy="227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8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22238"/>
            <a:ext cx="8534400" cy="1123950"/>
          </a:xfrm>
        </p:spPr>
        <p:txBody>
          <a:bodyPr/>
          <a:lstStyle/>
          <a:p>
            <a:pPr algn="ctr"/>
            <a:r>
              <a:rPr lang="pt-BR" sz="2400" b="1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 metas</a:t>
            </a:r>
            <a:r>
              <a:rPr lang="es-ES" b="1" dirty="0">
                <a:solidFill>
                  <a:srgbClr val="7030A0"/>
                </a:solidFill>
              </a:rPr>
              <a:t/>
            </a:r>
            <a:br>
              <a:rPr lang="es-ES" b="1" dirty="0">
                <a:solidFill>
                  <a:srgbClr val="7030A0"/>
                </a:solidFill>
              </a:rPr>
            </a:b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889000"/>
            <a:ext cx="10006013" cy="448151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/>
          </a:p>
        </p:txBody>
      </p:sp>
      <p:sp>
        <p:nvSpPr>
          <p:cNvPr id="7" name="Rectángulo 6"/>
          <p:cNvSpPr/>
          <p:nvPr/>
        </p:nvSpPr>
        <p:spPr>
          <a:xfrm>
            <a:off x="317678" y="889000"/>
            <a:ext cx="116679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1: Ampliar a cobertura a hipertensos e/ou diabéticos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1.1. Cadastrar 100% dos hipertensos da área de abrangência no Programa de Atenção à Hipertensão Arterial e à Diabetes Mellitus da unidade de saúde.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77295" y="34386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477295" y="60580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1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305202"/>
              </p:ext>
            </p:extLst>
          </p:nvPr>
        </p:nvGraphicFramePr>
        <p:xfrm>
          <a:off x="515155" y="2318195"/>
          <a:ext cx="9677780" cy="4169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32697" y="237304"/>
            <a:ext cx="8534400" cy="1507067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Meta  98,0%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80350" y="361074"/>
            <a:ext cx="11547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1.2. Cadastrar 100% dos diabéticos da área de abrangência no Programa de Atenção à Hipertensão Arterial e à Diabetes Mellitus da unidade de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  <a:endParaRPr lang="es-ES" sz="2400" dirty="0">
              <a:solidFill>
                <a:srgbClr val="00206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80349" y="1676198"/>
            <a:ext cx="11547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Indicador 1.2: Cobertura do programa de atenção ao diabético na unidade de saúde. </a:t>
            </a:r>
            <a:endParaRPr lang="es-ES" sz="2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211901"/>
              </p:ext>
            </p:extLst>
          </p:nvPr>
        </p:nvGraphicFramePr>
        <p:xfrm>
          <a:off x="758863" y="1977006"/>
          <a:ext cx="9664505" cy="4557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2"/>
          <p:cNvSpPr txBox="1">
            <a:spLocks/>
          </p:cNvSpPr>
          <p:nvPr/>
        </p:nvSpPr>
        <p:spPr>
          <a:xfrm>
            <a:off x="632697" y="237304"/>
            <a:ext cx="8534400" cy="15070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>
                <a:solidFill>
                  <a:srgbClr val="FF0000"/>
                </a:solidFill>
              </a:rPr>
              <a:t>Meta  100%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979" y="492369"/>
            <a:ext cx="10451278" cy="105507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400" cap="non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sz="2400" cap="non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bjetivo 2: Melhorar a qualidade da atenção a hipertensos e/ou diabéticos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2400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2241" y="1764406"/>
            <a:ext cx="10881016" cy="4159399"/>
          </a:xfrm>
        </p:spPr>
        <p:txBody>
          <a:bodyPr>
            <a:noAutofit/>
          </a:bodyPr>
          <a:lstStyle/>
          <a:p>
            <a:pPr indent="540385" algn="just"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2.1. Realizar exame clínico apropriado em 100% dos hipertensos.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2.2. Realizar exame clínico apropriado em 100% dos diabéticos.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2.3. Garantir a 100% dos hipertensos a realização de exames complementares em dia de acordo com o protocolo.   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2.4. Garantir a 100% dos diabéticos a realização de exames complementares em dia de acordo com o protocolo.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6822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3305" y="631066"/>
            <a:ext cx="8534400" cy="41212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endParaRPr lang="es-ES" sz="2400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5981" y="1716259"/>
            <a:ext cx="10673765" cy="41418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dos usuários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hipertensos e diabéticos que se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realizarem o exame clínico apropriado de acordo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o protocolo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100% da Proporção dos usuários hipertensos e 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 com os exames complementares em dia de acordo com o protocolo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B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  <a:p>
            <a:endParaRPr lang="pt-BR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40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4364" y="-1372556"/>
            <a:ext cx="8534400" cy="1507067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6925" y="669083"/>
            <a:ext cx="10777985" cy="548067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2.5. Priorizar a prescrição de medicamentos da farmácia popular para 100% dos hipertensos cadastrados na unidade de saúde.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2.6. Priorizar a prescrição de medicamentos da farmácia popular para 100% dos diabéticos cadastrados na unidade de saúde.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2.7. Realizar avaliação da necessidade de atendimento odontológico em 100% dos hipertensos.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2.8. Realizar avaliação da necessidade de atendimento odontológico em 100% dos diabéticos.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5123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6336" y="353213"/>
            <a:ext cx="8534400" cy="1222369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" sz="2400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6098" y="1772530"/>
            <a:ext cx="11155680" cy="42543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Proporção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hipertensos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diabéticos com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prescrição de medicamentos da Farmácia Popular/Hiperdia priorizada. 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Proporção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hipertensos e diabéticos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avaliação da necessidade de atendimento odontológico.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424" y="373487"/>
            <a:ext cx="10923813" cy="151970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cap="non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sz="2400" cap="non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bjetivo 3: Melhorar a adesão de hipertensos e/ou diabéticos ao programa</a:t>
            </a:r>
            <a:endParaRPr lang="es-ES" sz="2400" cap="none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677" y="1355503"/>
            <a:ext cx="11338560" cy="4684689"/>
          </a:xfrm>
        </p:spPr>
        <p:txBody>
          <a:bodyPr>
            <a:normAutofit/>
          </a:bodyPr>
          <a:lstStyle/>
          <a:p>
            <a:pPr indent="540385" algn="just"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3.1. Buscar 100% dos hipertensos faltosos às consultas na unidade de    saúde conforme a periodicidade recomendada.</a:t>
            </a:r>
          </a:p>
          <a:p>
            <a:pPr indent="540385" algn="just"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3.2. Buscar 100% dos diabéticos faltosos às consultas na unidade de saúde conforme a periodicidade recomendada.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4212" y="147151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" sz="2400" b="1" dirty="0">
              <a:solidFill>
                <a:srgbClr val="7030A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60654" y="1469430"/>
            <a:ext cx="11526545" cy="36152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Proporção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hipertensos faltosos às consultas médicas com busca ativa. 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Proporção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diabéticos faltosos às consultas médicas com busca ativa.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76640" y="224426"/>
            <a:ext cx="8534400" cy="1230888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</a:t>
            </a:r>
            <a:endParaRPr lang="es-E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00431" y="1313645"/>
            <a:ext cx="10086818" cy="490685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levada </a:t>
            </a: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incidência e prevalência  de  hipertensão arterial e diabetes </a:t>
            </a: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mellitus. 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uidado </a:t>
            </a: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 e os princípios dos SUS da integralidade e da </a:t>
            </a: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universalidade.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63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6941" y="322170"/>
            <a:ext cx="9043459" cy="1525430"/>
          </a:xfrm>
        </p:spPr>
        <p:txBody>
          <a:bodyPr>
            <a:normAutofit/>
          </a:bodyPr>
          <a:lstStyle/>
          <a:p>
            <a:r>
              <a:rPr lang="pt-BR" sz="24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bjetivo 4: Melhorar o registro das informações.</a:t>
            </a:r>
            <a:r>
              <a:rPr lang="es-ES" sz="2400" dirty="0">
                <a:solidFill>
                  <a:srgbClr val="002060"/>
                </a:solidFill>
              </a:rPr>
              <a:t/>
            </a:r>
            <a:br>
              <a:rPr lang="es-ES" sz="2400" dirty="0">
                <a:solidFill>
                  <a:srgbClr val="002060"/>
                </a:solidFill>
              </a:rPr>
            </a:br>
            <a:endParaRPr lang="es-ES" sz="2400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6948" y="1593810"/>
            <a:ext cx="11676184" cy="370863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4.1. Manter ficha de acompanhamento de 100% dos hipertensos cadastrados na unidade de saúde. 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4.2. Manter ficha de acompanhamento de 100% dos diabéticos cadastrados na unidade de saúde.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2497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243" y="198668"/>
            <a:ext cx="8534400" cy="1089220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" sz="2400" dirty="0">
              <a:solidFill>
                <a:srgbClr val="7030A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009" y="1573452"/>
            <a:ext cx="11423513" cy="361526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 Proporção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hipertensos com registro adequado na ficha de acompanhamento. 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 Proporção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diabéticos com registro adequado na ficha de acompanhamento.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254" y="544217"/>
            <a:ext cx="10958731" cy="14369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bjetivo 5: Mapear hipertensos e diabéticos de risco para doença cardiovascular.</a:t>
            </a:r>
            <a:r>
              <a:rPr lang="es-ES" sz="2400" cap="none" dirty="0" smtClean="0">
                <a:solidFill>
                  <a:srgbClr val="002060"/>
                </a:solidFill>
              </a:rPr>
              <a:t/>
            </a:r>
            <a:br>
              <a:rPr lang="es-ES" sz="2400" cap="none" dirty="0" smtClean="0">
                <a:solidFill>
                  <a:srgbClr val="002060"/>
                </a:solidFill>
              </a:rPr>
            </a:br>
            <a:endParaRPr lang="es-ES" sz="2400" cap="none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4254" y="1699813"/>
            <a:ext cx="11596675" cy="40048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5.1. Realizar estratificação do risco cardiovascular em 100% dos hipertensos cadastrados na unidade de saúde.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5.2. Realizar estratificação do risco cardiovascular em 100% dos diabéticos cadastrados na unidade de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27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122" y="196289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pt-BR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" sz="2400" dirty="0">
              <a:solidFill>
                <a:srgbClr val="7030A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0121" y="1703356"/>
            <a:ext cx="10665047" cy="4220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Proporção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hipertensos com estratificação de risco cardiovascular.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Proporção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diabéticos com estratificação de risco cardiovascular.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3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588" y="198668"/>
            <a:ext cx="9189132" cy="1243767"/>
          </a:xfrm>
        </p:spPr>
        <p:txBody>
          <a:bodyPr>
            <a:normAutofit/>
          </a:bodyPr>
          <a:lstStyle/>
          <a:p>
            <a:r>
              <a:rPr lang="pt-BR" sz="24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bjetivo 6: Promover a saúde de hipertensos e diabéticos</a:t>
            </a:r>
            <a:endParaRPr lang="es-ES" sz="2400" cap="none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1704" y="1251034"/>
            <a:ext cx="11312954" cy="526230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6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6.1. Garantir orientação nutricional sobre alimentação saudável a 100% dos hipertensos.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6.2. Garantir orientação nutricional sobre alimentação saudável a 100% dos diabéticos.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6.3. Garantir orientação em relação à prática regular de atividade física a 100% dos pacientes hipertensos.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6.4. Garantir orientação em relação à prática regular de atividade física a 100% dos pacientes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84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9062" y="198668"/>
            <a:ext cx="8534400" cy="631326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" sz="2400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150" y="1434904"/>
            <a:ext cx="11282289" cy="5205047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 Proporção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hipertensos com orientação nutricional sobre alimentação saudável.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diabéticos com orientação nutricional sobre alimentação saudável.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hipertensos com orientação sobre prática regular de atividade física.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diabéticos com orientação sobre prática regular de atividade física.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9262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95636"/>
            <a:ext cx="8534400" cy="187699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0166" y="708337"/>
            <a:ext cx="11394831" cy="51773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6.5. Garantir orientação sobre os riscos do tabagismo a 100% dos pacientes hipertensos.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6.6. Garantir orientação sobre os riscos do tabagismo a 100% dos pacientes diabéticos.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6.7. Garantir orientação sobre higiene bucal a 100% dos pacientes hipertensos.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6.8. Garantir orientação sobre higiene bucal a 100% dos pacientes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  <a:endParaRPr lang="es-E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185789"/>
            <a:ext cx="8534400" cy="1009966"/>
          </a:xfrm>
        </p:spPr>
        <p:txBody>
          <a:bodyPr>
            <a:normAutofit/>
          </a:bodyPr>
          <a:lstStyle/>
          <a:p>
            <a:pPr algn="ctr"/>
            <a:r>
              <a:rPr lang="pt-BR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" sz="2400" dirty="0">
              <a:solidFill>
                <a:srgbClr val="7030A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3218" y="1645921"/>
            <a:ext cx="11310425" cy="447352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Proporção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hipertensos com orientação sobre os riscos do tabagismo.                                              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Proporção de diabéticos com orientação sobre os riscos do tabagismo. </a:t>
            </a:r>
            <a:endParaRPr lang="pt-B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Proporção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hipertensos com orientação sobre higiene bucal. 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Proporção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diabéticos com orientação sobre higiene bucal. 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3" y="198667"/>
            <a:ext cx="8922398" cy="1076341"/>
          </a:xfrm>
        </p:spPr>
        <p:txBody>
          <a:bodyPr>
            <a:normAutofit/>
          </a:bodyPr>
          <a:lstStyle/>
          <a:p>
            <a:pPr algn="ctr"/>
            <a:r>
              <a:rPr lang="pt-BR" sz="2400" b="1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es-ES" sz="2400" b="1" cap="none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57" y="1927274"/>
            <a:ext cx="11240086" cy="452535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Capacitações da equipe seguindo as 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recomendações do ministério da saúde relativas ao rastreamento, diagnóstico, tratamento e monitoramento da hipertensão e diabetes. </a:t>
            </a:r>
            <a:endParaRPr lang="pt-B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 do trabalho integrado da equipe.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 do acolhimento, melhorando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qualidade da atenção dos usuários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mpacto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 outras atividades no serviço melhorando a qualidade na atenção ao estende as ações a outras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áreas.</a:t>
            </a:r>
          </a:p>
          <a:p>
            <a:pPr algn="just"/>
            <a:endParaRPr lang="es-ES" dirty="0"/>
          </a:p>
          <a:p>
            <a:pPr algn="just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6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3167" y="984738"/>
            <a:ext cx="10756407" cy="478452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elhorou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trabalho conjunto com o CAPS e o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NASF.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Melhoramos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comunicação com a farmácia popular e a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 referência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dos serviços de saúde.</a:t>
            </a:r>
            <a:endParaRPr 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elhoria dos registros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 agendamento dos Hipertensos e Diabéticos viabilizou a otimização da agenda para á atenção demanda espontânea o que estendidos para outros programas.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955" y="353215"/>
            <a:ext cx="8534400" cy="677095"/>
          </a:xfrm>
        </p:spPr>
        <p:txBody>
          <a:bodyPr>
            <a:noAutofit/>
          </a:bodyPr>
          <a:lstStyle/>
          <a:p>
            <a:pPr algn="ctr"/>
            <a:r>
              <a:rPr lang="pt-BR" sz="2400" b="1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es-ES" sz="2400" b="1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b="1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400" b="1" cap="none" dirty="0">
              <a:solidFill>
                <a:srgbClr val="7030A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5848" y="1266092"/>
            <a:ext cx="10411452" cy="5646989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Localização: é localizado no estado do 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Piauí. </a:t>
            </a:r>
            <a:endParaRPr 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total: população de 39 975 habitantes numa área total de 957,62 km². </a:t>
            </a:r>
          </a:p>
          <a:p>
            <a:pPr>
              <a:lnSpc>
                <a:spcPct val="16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de saúde no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município;13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 básica de saúde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Unidades de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ESF.</a:t>
            </a:r>
            <a:endParaRPr 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CAPS,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Hospital ainda em reforma.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NASF,2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clínicas particulares: CLINENFSJ e Bio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Análise.</a:t>
            </a:r>
            <a:endParaRPr 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sede física do Serviço do Atendimento Móvel de Urgência (SAMU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endParaRPr 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54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1638" y="160030"/>
            <a:ext cx="8534400" cy="1507067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1638" y="1857777"/>
            <a:ext cx="8534400" cy="361526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 do processo educativo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 do engajamento da comunicação as ações propostas pela equipe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Aproximação da equipe e do serviço com a comunidade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4364" y="366093"/>
            <a:ext cx="8534400" cy="1507067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9817" y="548640"/>
            <a:ext cx="11042299" cy="580995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intervenção será incorporada a rotina do serviço. Para isto, vamos ampliar o trabalho de conscientização da comunidade em relação a necessidade de priorização	da atenção dos hipertensos e diabéticos, em especial os de alto risco.	 Vamos adequar a ﬁcha dos hipertensos e diabéticos para poder coletar e monitorar todos os indicadores que tínhamos previsto no projeto.	Investiremos na conscientização dos hipertensos e diabéticos que não são acompanhados para que se incorporem a mesma e assim aumentar a cobertura e cadastro. 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3683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3895" y="211546"/>
            <a:ext cx="11296357" cy="15070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Reﬂexão crítica sobre	 seu processo pessoal de aprendizagem e na implementação da intervenção</a:t>
            </a:r>
            <a:r>
              <a:rPr lang="pt-B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3894" y="1718613"/>
            <a:ext cx="11296357" cy="361526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Superação das expectativas, logrando o envolvimento com a comunidade e a equipe.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Crescimento profissional: com a participação das atividades,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tarefas, a participação no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fóruns,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 saúde e melhora do idioma.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Compreensão da população</a:t>
            </a:r>
            <a:r>
              <a:rPr lang="pt-BR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respeitando as sugere cias e opiniões de cada </a:t>
            </a:r>
            <a:r>
              <a:rPr lang="pt-BR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 deles.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3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888" y="196949"/>
            <a:ext cx="8534400" cy="886264"/>
          </a:xfrm>
        </p:spPr>
        <p:txBody>
          <a:bodyPr>
            <a:normAutofit/>
          </a:bodyPr>
          <a:lstStyle/>
          <a:p>
            <a:pPr algn="ctr"/>
            <a:r>
              <a:rPr lang="pt-BR" sz="2400" b="1" cap="non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b="1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prendizados mais relevantes</a:t>
            </a:r>
            <a:endParaRPr lang="es-ES" sz="2400" b="1" cap="none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5760" y="1963311"/>
            <a:ext cx="11141612" cy="36152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interação com meu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povo.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uncionamento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SUS guiada por seus princípios para ofertar uma atenção de qualidade. </a:t>
            </a:r>
            <a:endParaRPr lang="pt-B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de cada ação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monitorar a mesma,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planejando cada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delas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corretamente.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nteratuar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 população, respondendo à demanda espontânea e cuidar da comunidade com as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orientações necessárias.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3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222500" y="1914525"/>
            <a:ext cx="10515600" cy="1325563"/>
          </a:xfrm>
        </p:spPr>
        <p:txBody>
          <a:bodyPr/>
          <a:lstStyle/>
          <a:p>
            <a:pPr eaLnBrk="1" hangingPunct="1"/>
            <a:r>
              <a:rPr lang="pt-BR" altLang="pt-BR" sz="7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OBRIGADA!!</a:t>
            </a:r>
          </a:p>
        </p:txBody>
      </p:sp>
    </p:spTree>
    <p:extLst>
      <p:ext uri="{BB962C8B-B14F-4D97-AF65-F5344CB8AC3E}">
        <p14:creationId xmlns:p14="http://schemas.microsoft.com/office/powerpoint/2010/main" val="5346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309093"/>
            <a:ext cx="9258278" cy="605307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pt-B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do estudo: UBS </a:t>
            </a:r>
            <a:r>
              <a:rPr lang="pt-B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Bacurizeiro, </a:t>
            </a:r>
            <a:r>
              <a:rPr lang="pt-B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pt-B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urbana.</a:t>
            </a:r>
            <a:endParaRPr lang="pt-BR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pt-B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População: 5000 habitantes.</a:t>
            </a:r>
            <a:endParaRPr lang="pt-BR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equipe de saúde: 1 enfermeiro, 1 </a:t>
            </a:r>
            <a:r>
              <a:rPr lang="pt-B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clínico geral, </a:t>
            </a:r>
            <a:r>
              <a:rPr lang="pt-B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técnico de enfermagem, 1 odontólogo, 1 técnica de saúde bucal, </a:t>
            </a:r>
            <a:r>
              <a:rPr lang="pt-B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pt-B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agentes de </a:t>
            </a:r>
            <a:r>
              <a:rPr lang="pt-B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  <a:endParaRPr lang="pt-BR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pt-B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de apoio: N</a:t>
            </a:r>
            <a:r>
              <a:rPr lang="pt-B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utricionista</a:t>
            </a:r>
            <a:r>
              <a:rPr lang="pt-B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Psicóloga, NASF, CAPS, </a:t>
            </a:r>
            <a:r>
              <a:rPr lang="pt-B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Pediatra.</a:t>
            </a:r>
            <a:endParaRPr lang="pt-BR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pt-B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545 </a:t>
            </a:r>
            <a:r>
              <a:rPr lang="pt-B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hipertensos </a:t>
            </a:r>
          </a:p>
          <a:p>
            <a:pPr>
              <a:lnSpc>
                <a:spcPct val="170000"/>
              </a:lnSpc>
            </a:pPr>
            <a:r>
              <a:rPr lang="pt-B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 </a:t>
            </a:r>
            <a:r>
              <a:rPr lang="pt-B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57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167" y="472343"/>
            <a:ext cx="8534400" cy="1449828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sz="2400" b="1" cap="non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b="1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bjetivo	geral.</a:t>
            </a:r>
            <a:r>
              <a:rPr lang="es-ES" sz="2400" b="1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b="1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400" b="1" cap="none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8316" y="1922171"/>
            <a:ext cx="11077192" cy="361526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Atenção à Saúde dos hipertensos e diabéticos na UBS Bacurizeiro, no município Altos, no Estado do Piauí.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7699" y="0"/>
            <a:ext cx="8534400" cy="114622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b="1" cap="non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400" b="1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etodologia</a:t>
            </a:r>
            <a:r>
              <a:rPr lang="pt-BR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b="1" dirty="0">
                <a:solidFill>
                  <a:srgbClr val="7030A0"/>
                </a:solidFill>
              </a:rPr>
              <a:t/>
            </a:r>
            <a:br>
              <a:rPr lang="es-ES" b="1" dirty="0">
                <a:solidFill>
                  <a:srgbClr val="7030A0"/>
                </a:solidFill>
              </a:rPr>
            </a:b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1648" y="935205"/>
            <a:ext cx="11073011" cy="495915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projeto está estruturado para ser desenvolvido no período de 16 semanas na UBS Bacurizeiro, no Município Altos, Estado Piauí. </a:t>
            </a:r>
            <a:endParaRPr lang="pt-B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retende-se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participem na intervenção 545 hipertensos e 188 diabéticos acompanhados na UBS, de acordo com dados do CAP.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Utilizaremos a ﬁcha espelho dos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545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hipertensos e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diabéticos, a ﬁcha espelho utilizada será a disponibilizada pelo curso, assim como para o acompanhamento mensal da intervenção será utilizada a planilha eletrônica de coleta de dados. 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2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3762" y="-231820"/>
            <a:ext cx="8534400" cy="1507067"/>
          </a:xfrm>
        </p:spPr>
        <p:txBody>
          <a:bodyPr>
            <a:normAutofit/>
          </a:bodyPr>
          <a:lstStyle/>
          <a:p>
            <a:r>
              <a:rPr lang="pt-BR" sz="24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ações desenvolvidas forem nos eixos</a:t>
            </a:r>
            <a:endParaRPr lang="es-ES" sz="2400" cap="non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4667" y="1033529"/>
            <a:ext cx="10739350" cy="486499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Monitoramento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Organização e gestão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Engajamento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prática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clínica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67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1935" y="-1140800"/>
            <a:ext cx="8534401" cy="22816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Palestras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286524" y="748049"/>
            <a:ext cx="8534400" cy="14986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da equipe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87546" y="1712840"/>
            <a:ext cx="5565913" cy="31308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17335" r="55052" b="-19372"/>
          <a:stretch/>
        </p:blipFill>
        <p:spPr>
          <a:xfrm>
            <a:off x="313160" y="1338470"/>
            <a:ext cx="3834770" cy="459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4700" y="512629"/>
            <a:ext cx="11590985" cy="163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356870" lvl="0" indent="-342900" algn="just" fontAlgn="base">
              <a:lnSpc>
                <a:spcPct val="106000"/>
              </a:lnSpc>
              <a:spcAft>
                <a:spcPts val="1215"/>
              </a:spcAft>
              <a:buClr>
                <a:srgbClr val="0070C0"/>
              </a:buClr>
              <a:buSzPts val="2750"/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Utilizamos </a:t>
            </a:r>
            <a:r>
              <a:rPr lang="pt-BR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também os Cadernos de Atenção Básica nº </a:t>
            </a:r>
            <a:r>
              <a:rPr lang="pt-BR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pt-BR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2013 </a:t>
            </a:r>
            <a:r>
              <a:rPr lang="pt-BR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Diabetes Mellitus e o Caderno de Atenção Básica nº </a:t>
            </a:r>
            <a:r>
              <a:rPr lang="pt-BR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37 </a:t>
            </a:r>
            <a:r>
              <a:rPr lang="pt-BR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2013 </a:t>
            </a:r>
            <a:r>
              <a:rPr lang="pt-BR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Hipertensão Arterial e ainda o Manual de Estrutura Física das Unidades Básica de Saúde; </a:t>
            </a:r>
            <a:endParaRPr lang="pt-BR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907" y="4185634"/>
            <a:ext cx="3168204" cy="2216314"/>
          </a:xfrm>
          <a:prstGeom prst="rect">
            <a:avLst/>
          </a:prstGeom>
        </p:spPr>
      </p:pic>
      <p:pic>
        <p:nvPicPr>
          <p:cNvPr id="7" name="Imagem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98"/>
          <a:stretch>
            <a:fillRect/>
          </a:stretch>
        </p:blipFill>
        <p:spPr bwMode="auto">
          <a:xfrm>
            <a:off x="912188" y="4185633"/>
            <a:ext cx="2010701" cy="228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44700" y="2408045"/>
            <a:ext cx="11178861" cy="494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356870" lvl="0" indent="-342900" algn="just" fontAlgn="base">
              <a:lnSpc>
                <a:spcPct val="109000"/>
              </a:lnSpc>
              <a:spcAft>
                <a:spcPts val="630"/>
              </a:spcAft>
              <a:buClr>
                <a:srgbClr val="0070C0"/>
              </a:buClr>
              <a:buSzPts val="275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Fichas espelho e planilha de coleta de dados – UFPel. </a:t>
            </a:r>
            <a:endParaRPr lang="pt-BR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t="25682" r="6868" b="12230"/>
          <a:stretch>
            <a:fillRect/>
          </a:stretch>
        </p:blipFill>
        <p:spPr bwMode="auto">
          <a:xfrm>
            <a:off x="3419408" y="4185632"/>
            <a:ext cx="4720040" cy="221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9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79</TotalTime>
  <Words>1380</Words>
  <Application>Microsoft Office PowerPoint</Application>
  <PresentationFormat>Panorámica</PresentationFormat>
  <Paragraphs>132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Arial</vt:lpstr>
      <vt:lpstr>Calibri</vt:lpstr>
      <vt:lpstr>Century Gothic</vt:lpstr>
      <vt:lpstr>Times New Roman</vt:lpstr>
      <vt:lpstr>Wingdings 3</vt:lpstr>
      <vt:lpstr>Sector</vt:lpstr>
      <vt:lpstr>Presentación de PowerPoint</vt:lpstr>
      <vt:lpstr>Introdução </vt:lpstr>
      <vt:lpstr>Introdução </vt:lpstr>
      <vt:lpstr>Presentación de PowerPoint</vt:lpstr>
      <vt:lpstr> Objetivo geral. </vt:lpstr>
      <vt:lpstr>Metodologia.  </vt:lpstr>
      <vt:lpstr>As ações desenvolvidas forem nos eixos</vt:lpstr>
      <vt:lpstr>Palestras </vt:lpstr>
      <vt:lpstr>Presentación de PowerPoint</vt:lpstr>
      <vt:lpstr>Objetivos e metas </vt:lpstr>
      <vt:lpstr>Meta  98,0%</vt:lpstr>
      <vt:lpstr>Presentación de PowerPoint</vt:lpstr>
      <vt:lpstr>Presentación de PowerPoint</vt:lpstr>
      <vt:lpstr>Objetivo 2: Melhorar a qualidade da atenção a hipertensos e/ou diabéticos. </vt:lpstr>
      <vt:lpstr>Resultado</vt:lpstr>
      <vt:lpstr>Presentación de PowerPoint</vt:lpstr>
      <vt:lpstr>Resultados</vt:lpstr>
      <vt:lpstr>Objetivo 3: Melhorar a adesão de hipertensos e/ou diabéticos ao programa</vt:lpstr>
      <vt:lpstr>Resultados</vt:lpstr>
      <vt:lpstr>Objetivo 4: Melhorar o registro das informações. </vt:lpstr>
      <vt:lpstr>Resultados</vt:lpstr>
      <vt:lpstr>Objetivo 5: Mapear hipertensos e diabéticos de risco para doença cardiovascular. </vt:lpstr>
      <vt:lpstr>Resultados</vt:lpstr>
      <vt:lpstr>Objetivo 6: Promover a saúde de hipertensos e diabéticos</vt:lpstr>
      <vt:lpstr>Resultados</vt:lpstr>
      <vt:lpstr>Presentación de PowerPoint</vt:lpstr>
      <vt:lpstr>Resultados</vt:lpstr>
      <vt:lpstr>Discussão</vt:lpstr>
      <vt:lpstr>Presentación de PowerPoint</vt:lpstr>
      <vt:lpstr>Presentación de PowerPoint</vt:lpstr>
      <vt:lpstr>Presentación de PowerPoint</vt:lpstr>
      <vt:lpstr>Reﬂexão crítica sobre  seu processo pessoal de aprendizagem e na implementação da intervenção  </vt:lpstr>
      <vt:lpstr>Aprendizados mais relevantes</vt:lpstr>
      <vt:lpstr>MUITO OBRIGADA!!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Trabalho</dc:creator>
  <cp:lastModifiedBy>oriolvys osorio cueto</cp:lastModifiedBy>
  <cp:revision>16</cp:revision>
  <dcterms:created xsi:type="dcterms:W3CDTF">2015-09-14T00:59:52Z</dcterms:created>
  <dcterms:modified xsi:type="dcterms:W3CDTF">2015-09-16T23:35:54Z</dcterms:modified>
</cp:coreProperties>
</file>