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4" r:id="rId2"/>
    <p:sldId id="258" r:id="rId3"/>
    <p:sldId id="259" r:id="rId4"/>
    <p:sldId id="260" r:id="rId5"/>
    <p:sldId id="292" r:id="rId6"/>
    <p:sldId id="261" r:id="rId7"/>
    <p:sldId id="262" r:id="rId8"/>
    <p:sldId id="263" r:id="rId9"/>
    <p:sldId id="264" r:id="rId10"/>
    <p:sldId id="265" r:id="rId11"/>
    <p:sldId id="266" r:id="rId12"/>
    <p:sldId id="295" r:id="rId13"/>
    <p:sldId id="267" r:id="rId14"/>
    <p:sldId id="268" r:id="rId15"/>
    <p:sldId id="296" r:id="rId16"/>
    <p:sldId id="269" r:id="rId17"/>
    <p:sldId id="270" r:id="rId18"/>
    <p:sldId id="298" r:id="rId19"/>
    <p:sldId id="271" r:id="rId20"/>
    <p:sldId id="272" r:id="rId21"/>
    <p:sldId id="297" r:id="rId22"/>
    <p:sldId id="273" r:id="rId23"/>
    <p:sldId id="274" r:id="rId24"/>
    <p:sldId id="299" r:id="rId25"/>
    <p:sldId id="275" r:id="rId26"/>
    <p:sldId id="276" r:id="rId27"/>
    <p:sldId id="300" r:id="rId28"/>
    <p:sldId id="277" r:id="rId29"/>
    <p:sldId id="278" r:id="rId30"/>
    <p:sldId id="301" r:id="rId31"/>
    <p:sldId id="287" r:id="rId32"/>
    <p:sldId id="289" r:id="rId33"/>
    <p:sldId id="290" r:id="rId34"/>
    <p:sldId id="291" r:id="rId35"/>
    <p:sldId id="288" r:id="rId3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44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planilha%20coleta%20de%20dados%2013%20(7)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planilha%20coleta%20de%20dados%2013%20%20yainel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planilha%20coleta%20de%20dados%2013%20%20yainel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planilha%20coleta%20de%20dados%2013%20%20yainel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planilha%20coleta%20de%20dados%2013%20%20yainel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planilha%20coleta%20de%20dados%2013%20%20yainel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planilha%20coleta%20de%20dados%2013%20%20yainel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planilha%20coleta%20de%20dados%2013%20%20yainel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planilha%20coleta%20de%20dados%2013%20(7)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planilha%20coleta%20de%20dados%2013%20%20yainel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planilha%20coleta%20de%20dados%2013%20%20yainel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planilha%20coleta%20de%20dados%2013%20%20yainel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planilha%20coleta%20de%20dados%2013%20%20yainel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planilha%20coleta%20de%20dados%2013%20%20yainel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planilha%20coleta%20de%20dados%2013%20%20yainel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planilha%20coleta%20de%20dados%2013%20%20yainel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</c:f>
              <c:strCache>
                <c:ptCount val="1"/>
                <c:pt idx="0">
                  <c:v>Cobertura do programa de atenção ao  hipertenso na unidade de saúde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 w="25400">
              <a:noFill/>
            </a:ln>
          </c:spPr>
          <c:invertIfNegative val="0"/>
          <c:cat>
            <c:strRef>
              <c:f>Indicadores!$D$3:$G$3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Indicadores!$D$4:$G$4</c:f>
              <c:numCache>
                <c:formatCode>0.0%</c:formatCode>
                <c:ptCount val="4"/>
                <c:pt idx="0">
                  <c:v>0.19726027397260276</c:v>
                </c:pt>
                <c:pt idx="1">
                  <c:v>0.41643835616438357</c:v>
                </c:pt>
                <c:pt idx="2">
                  <c:v>0.68219178082191756</c:v>
                </c:pt>
                <c:pt idx="3">
                  <c:v>0.79726027397260257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995328"/>
        <c:axId val="44996864"/>
      </c:barChart>
      <c:catAx>
        <c:axId val="44995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4996864"/>
        <c:crosses val="autoZero"/>
        <c:auto val="1"/>
        <c:lblAlgn val="ctr"/>
        <c:lblOffset val="100"/>
        <c:noMultiLvlLbl val="0"/>
      </c:catAx>
      <c:valAx>
        <c:axId val="44996864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4995328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Indicadores!$S$27</c:f>
              <c:strCache>
                <c:ptCount val="1"/>
                <c:pt idx="0">
                  <c:v>Proporção de diabéticos com avaliação da necessidade de atendimento odontológico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Indicadores!$T$26:$W$26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Indicadores!$T$27:$W$27</c:f>
              <c:numCache>
                <c:formatCode>0.0%</c:formatCode>
                <c:ptCount val="4"/>
                <c:pt idx="0">
                  <c:v>1</c:v>
                </c:pt>
                <c:pt idx="1">
                  <c:v>0.87179487179487247</c:v>
                </c:pt>
                <c:pt idx="2">
                  <c:v>0.89655172413793038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341440"/>
        <c:axId val="97342976"/>
      </c:barChart>
      <c:catAx>
        <c:axId val="97341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7342976"/>
        <c:crosses val="autoZero"/>
        <c:auto val="1"/>
        <c:lblAlgn val="ctr"/>
        <c:lblOffset val="100"/>
        <c:noMultiLvlLbl val="0"/>
      </c:catAx>
      <c:valAx>
        <c:axId val="97342976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7341440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Indicadores!$C$32</c:f>
              <c:strCache>
                <c:ptCount val="1"/>
                <c:pt idx="0">
                  <c:v>Proporção de hipertensos faltosos às consultas com busca ativa 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Indicadores!$D$31:$G$31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Indicadores!$D$32:$G$32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382400"/>
        <c:axId val="97383936"/>
      </c:barChart>
      <c:catAx>
        <c:axId val="97382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7383936"/>
        <c:crosses val="autoZero"/>
        <c:auto val="1"/>
        <c:lblAlgn val="ctr"/>
        <c:lblOffset val="100"/>
        <c:noMultiLvlLbl val="0"/>
      </c:catAx>
      <c:valAx>
        <c:axId val="97383936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7382400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378487860133567E-2"/>
          <c:y val="1.9407974393153345E-2"/>
          <c:w val="0.90200125478740734"/>
          <c:h val="0.861390822193234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Indicadores!$S$32</c:f>
              <c:strCache>
                <c:ptCount val="1"/>
                <c:pt idx="0">
                  <c:v>Proporção de diabéticos faltosos às consultas com busca ativa 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Indicadores!$T$31:$W$31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Indicadores!$T$32:$W$32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302784"/>
        <c:axId val="97308672"/>
      </c:barChart>
      <c:catAx>
        <c:axId val="97302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7308672"/>
        <c:crosses val="autoZero"/>
        <c:auto val="1"/>
        <c:lblAlgn val="ctr"/>
        <c:lblOffset val="100"/>
        <c:noMultiLvlLbl val="0"/>
      </c:catAx>
      <c:valAx>
        <c:axId val="97308672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7302784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Indicadores!$C$37</c:f>
              <c:strCache>
                <c:ptCount val="1"/>
                <c:pt idx="0">
                  <c:v>Proporção de hipertensos com registro adequado na ficha de acompanhamento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Indicadores!$D$36:$G$36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Indicadores!$D$37:$G$37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0.99598393574297128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028352"/>
        <c:axId val="97034240"/>
      </c:barChart>
      <c:catAx>
        <c:axId val="97028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7034240"/>
        <c:crosses val="autoZero"/>
        <c:auto val="1"/>
        <c:lblAlgn val="ctr"/>
        <c:lblOffset val="100"/>
        <c:noMultiLvlLbl val="0"/>
      </c:catAx>
      <c:valAx>
        <c:axId val="97034240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7028352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Indicadores!$S$37</c:f>
              <c:strCache>
                <c:ptCount val="1"/>
                <c:pt idx="0">
                  <c:v>Proporção de diabéticos com registro adequado na ficha de acompanhamento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Indicadores!$T$36:$W$36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Indicadores!$T$37:$W$37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149696"/>
        <c:axId val="97151232"/>
      </c:barChart>
      <c:catAx>
        <c:axId val="97149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7151232"/>
        <c:crosses val="autoZero"/>
        <c:auto val="1"/>
        <c:lblAlgn val="ctr"/>
        <c:lblOffset val="100"/>
        <c:noMultiLvlLbl val="0"/>
      </c:catAx>
      <c:valAx>
        <c:axId val="97151232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7149696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Indicadores!$C$43</c:f>
              <c:strCache>
                <c:ptCount val="1"/>
                <c:pt idx="0">
                  <c:v>Proporção de hipertensos com estratificação de risco cardiovascular por  exame clínico em dia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Indicadores!$D$42:$G$42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Indicadores!$D$43:$G$43</c:f>
              <c:numCache>
                <c:formatCode>0.0%</c:formatCode>
                <c:ptCount val="4"/>
                <c:pt idx="0">
                  <c:v>1</c:v>
                </c:pt>
                <c:pt idx="1">
                  <c:v>0.94736842105263119</c:v>
                </c:pt>
                <c:pt idx="2">
                  <c:v>0.93574297188755018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186560"/>
        <c:axId val="97188096"/>
      </c:barChart>
      <c:catAx>
        <c:axId val="97186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7188096"/>
        <c:crosses val="autoZero"/>
        <c:auto val="1"/>
        <c:lblAlgn val="ctr"/>
        <c:lblOffset val="100"/>
        <c:noMultiLvlLbl val="0"/>
      </c:catAx>
      <c:valAx>
        <c:axId val="97188096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7186560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Indicadores!$S$43</c:f>
              <c:strCache>
                <c:ptCount val="1"/>
                <c:pt idx="0">
                  <c:v>Proporção de diabéticos com estratificação de risco cardiovascular por  exame clínico em dia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Indicadores!$T$42:$W$42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Indicadores!$T$43:$W$43</c:f>
              <c:numCache>
                <c:formatCode>0.0%</c:formatCode>
                <c:ptCount val="4"/>
                <c:pt idx="0">
                  <c:v>1</c:v>
                </c:pt>
                <c:pt idx="1">
                  <c:v>0.9230769230769228</c:v>
                </c:pt>
                <c:pt idx="2">
                  <c:v>0.94827586206896564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078656"/>
        <c:axId val="97105024"/>
      </c:barChart>
      <c:catAx>
        <c:axId val="97078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7105024"/>
        <c:crosses val="autoZero"/>
        <c:auto val="1"/>
        <c:lblAlgn val="ctr"/>
        <c:lblOffset val="100"/>
        <c:noMultiLvlLbl val="0"/>
      </c:catAx>
      <c:valAx>
        <c:axId val="97105024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7078656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Indicadores!$S$4</c:f>
              <c:strCache>
                <c:ptCount val="1"/>
                <c:pt idx="0">
                  <c:v>Cobertura do programa de atenção ao  diabético na unidade de saúde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Indicadores!$T$3:$W$3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Indicadores!$T$4:$W$4</c:f>
              <c:numCache>
                <c:formatCode>0.0%</c:formatCode>
                <c:ptCount val="4"/>
                <c:pt idx="0">
                  <c:v>0.17777777777777778</c:v>
                </c:pt>
                <c:pt idx="1">
                  <c:v>0.43333333333333335</c:v>
                </c:pt>
                <c:pt idx="2">
                  <c:v>0.64444444444444493</c:v>
                </c:pt>
                <c:pt idx="3">
                  <c:v>0.84444444444444478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030400"/>
        <c:axId val="45040384"/>
      </c:barChart>
      <c:catAx>
        <c:axId val="45030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5040384"/>
        <c:crosses val="autoZero"/>
        <c:auto val="1"/>
        <c:lblAlgn val="ctr"/>
        <c:lblOffset val="100"/>
        <c:noMultiLvlLbl val="0"/>
      </c:catAx>
      <c:valAx>
        <c:axId val="4504038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5030400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Indicadores!$C$10</c:f>
              <c:strCache>
                <c:ptCount val="1"/>
                <c:pt idx="0">
                  <c:v>Proporção de hipertensos com o exame clínico em dia de acordo com o protocolo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Indicadores!$D$9:$G$9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Indicadores!$D$10:$G$10</c:f>
              <c:numCache>
                <c:formatCode>0.0%</c:formatCode>
                <c:ptCount val="4"/>
                <c:pt idx="0">
                  <c:v>1</c:v>
                </c:pt>
                <c:pt idx="1">
                  <c:v>0.90789473684210564</c:v>
                </c:pt>
                <c:pt idx="2">
                  <c:v>0.89959839357429749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022016"/>
        <c:axId val="46023808"/>
      </c:barChart>
      <c:catAx>
        <c:axId val="46022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6023808"/>
        <c:crosses val="autoZero"/>
        <c:auto val="1"/>
        <c:lblAlgn val="ctr"/>
        <c:lblOffset val="100"/>
        <c:noMultiLvlLbl val="0"/>
      </c:catAx>
      <c:valAx>
        <c:axId val="46023808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6022016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Indicadores!$S$10</c:f>
              <c:strCache>
                <c:ptCount val="1"/>
                <c:pt idx="0">
                  <c:v>Proporção de diabéticos com o exame clínico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Indicadores!$T$9:$W$9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Indicadores!$T$10:$W$10</c:f>
              <c:numCache>
                <c:formatCode>0.0%</c:formatCode>
                <c:ptCount val="4"/>
                <c:pt idx="0">
                  <c:v>1</c:v>
                </c:pt>
                <c:pt idx="1">
                  <c:v>0.9230769230769228</c:v>
                </c:pt>
                <c:pt idx="2">
                  <c:v>0.94827586206896564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032768"/>
        <c:axId val="46034304"/>
      </c:barChart>
      <c:catAx>
        <c:axId val="46032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6034304"/>
        <c:crosses val="autoZero"/>
        <c:auto val="1"/>
        <c:lblAlgn val="ctr"/>
        <c:lblOffset val="100"/>
        <c:noMultiLvlLbl val="0"/>
      </c:catAx>
      <c:valAx>
        <c:axId val="46034304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6032768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Indicadores!$C$15</c:f>
              <c:strCache>
                <c:ptCount val="1"/>
                <c:pt idx="0">
                  <c:v>Proporção de hipertensos com os exames complementares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Indicadores!$D$14:$G$14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Indicadores!$D$15:$G$15</c:f>
              <c:numCache>
                <c:formatCode>0.0%</c:formatCode>
                <c:ptCount val="4"/>
                <c:pt idx="0">
                  <c:v>1</c:v>
                </c:pt>
                <c:pt idx="1">
                  <c:v>0.88157894736842102</c:v>
                </c:pt>
                <c:pt idx="2">
                  <c:v>0.88353413654618473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512576"/>
        <c:axId val="45514112"/>
      </c:barChart>
      <c:catAx>
        <c:axId val="45512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5514112"/>
        <c:crosses val="autoZero"/>
        <c:auto val="1"/>
        <c:lblAlgn val="ctr"/>
        <c:lblOffset val="100"/>
        <c:noMultiLvlLbl val="0"/>
      </c:catAx>
      <c:valAx>
        <c:axId val="45514112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5512576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Indicadores!$S$15</c:f>
              <c:strCache>
                <c:ptCount val="1"/>
                <c:pt idx="0">
                  <c:v>Proporção de diabéticos com os exames complementares 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Indicadores!$T$14:$W$14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Indicadores!$T$15:$W$15</c:f>
              <c:numCache>
                <c:formatCode>0.0%</c:formatCode>
                <c:ptCount val="4"/>
                <c:pt idx="0">
                  <c:v>1</c:v>
                </c:pt>
                <c:pt idx="1">
                  <c:v>0.89743589743589791</c:v>
                </c:pt>
                <c:pt idx="2">
                  <c:v>0.93103448275862066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0619520"/>
        <c:axId val="50621056"/>
      </c:barChart>
      <c:catAx>
        <c:axId val="50619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0621056"/>
        <c:crosses val="autoZero"/>
        <c:auto val="1"/>
        <c:lblAlgn val="ctr"/>
        <c:lblOffset val="100"/>
        <c:noMultiLvlLbl val="0"/>
      </c:catAx>
      <c:valAx>
        <c:axId val="50621056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0619520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 algn="ctr" rtl="1"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dirty="0"/>
              <a:t>   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Indicadores!$C$21</c:f>
              <c:strCache>
                <c:ptCount val="1"/>
                <c:pt idx="0">
                  <c:v>Proporção de hipertensos com prescrição de medicamentos da Farmácia Popular/Hiperdia priorizada.      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Indicadores!$D$20:$G$20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Indicadores!$D$21:$G$21</c:f>
              <c:numCache>
                <c:formatCode>0.0%</c:formatCode>
                <c:ptCount val="4"/>
                <c:pt idx="0">
                  <c:v>0.94444444444444464</c:v>
                </c:pt>
                <c:pt idx="1">
                  <c:v>0.92763157894736847</c:v>
                </c:pt>
                <c:pt idx="2">
                  <c:v>0.947791164658635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333184"/>
        <c:axId val="92334720"/>
      </c:barChart>
      <c:catAx>
        <c:axId val="92333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2334720"/>
        <c:crosses val="autoZero"/>
        <c:auto val="1"/>
        <c:lblAlgn val="ctr"/>
        <c:lblOffset val="100"/>
        <c:noMultiLvlLbl val="0"/>
      </c:catAx>
      <c:valAx>
        <c:axId val="92334720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2333184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 rtl="1"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/>
              <a:t>     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Indicadores!$S$21</c:f>
              <c:strCache>
                <c:ptCount val="1"/>
                <c:pt idx="0">
                  <c:v>Proporção de diabéticos com prescrição de medicamentos da Farmácia Popular/Hiperdia priorizada.      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Indicadores!$T$20:$W$20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Indicadores!$T$21:$W$21</c:f>
              <c:numCache>
                <c:formatCode>0.0%</c:formatCode>
                <c:ptCount val="4"/>
                <c:pt idx="0">
                  <c:v>0.87500000000000033</c:v>
                </c:pt>
                <c:pt idx="1">
                  <c:v>0.89743589743589791</c:v>
                </c:pt>
                <c:pt idx="2">
                  <c:v>0.93103448275862066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104960"/>
        <c:axId val="46106496"/>
      </c:barChart>
      <c:catAx>
        <c:axId val="46104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6106496"/>
        <c:crosses val="autoZero"/>
        <c:auto val="1"/>
        <c:lblAlgn val="ctr"/>
        <c:lblOffset val="100"/>
        <c:noMultiLvlLbl val="0"/>
      </c:catAx>
      <c:valAx>
        <c:axId val="46106496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46104960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Indicadores!$C$27</c:f>
              <c:strCache>
                <c:ptCount val="1"/>
                <c:pt idx="0">
                  <c:v>Proporção de hipertensos com avaliação da necessidade de atendimento odontológico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Indicadores!$D$26:$G$26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Indicadores!$D$27:$G$27</c:f>
              <c:numCache>
                <c:formatCode>0.0%</c:formatCode>
                <c:ptCount val="4"/>
                <c:pt idx="0">
                  <c:v>1</c:v>
                </c:pt>
                <c:pt idx="1">
                  <c:v>0.91447368421052633</c:v>
                </c:pt>
                <c:pt idx="2">
                  <c:v>0.88353413654618473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6962048"/>
        <c:axId val="96963584"/>
      </c:barChart>
      <c:catAx>
        <c:axId val="96962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6963584"/>
        <c:crosses val="autoZero"/>
        <c:auto val="1"/>
        <c:lblAlgn val="ctr"/>
        <c:lblOffset val="100"/>
        <c:noMultiLvlLbl val="0"/>
      </c:catAx>
      <c:valAx>
        <c:axId val="96963584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6962048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28/09/2015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28/09/2015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28/09/2015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28/09/2015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28/09/2015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28/09/2015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28/09/2015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D:\ARQUIVOS\Documents\FACULDADES!!!!!!!\UFPEL\UNIDADE 4 - Avaliação da Intervenção\Avaliação da Intervenção 07\Sem Título-1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4716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Subtítulo 2"/>
          <p:cNvSpPr>
            <a:spLocks noGrp="1"/>
          </p:cNvSpPr>
          <p:nvPr>
            <p:ph type="subTitle" idx="1"/>
          </p:nvPr>
        </p:nvSpPr>
        <p:spPr>
          <a:xfrm>
            <a:off x="500062" y="2571744"/>
            <a:ext cx="8643938" cy="1373188"/>
          </a:xfrm>
        </p:spPr>
        <p:txBody>
          <a:bodyPr>
            <a:normAutofit fontScale="92500" lnSpcReduction="10000"/>
          </a:bodyPr>
          <a:lstStyle/>
          <a:p>
            <a:r>
              <a:rPr lang="pt-BR" b="1" dirty="0" smtClean="0">
                <a:solidFill>
                  <a:schemeClr val="tx1"/>
                </a:solidFill>
              </a:rPr>
              <a:t>Melhoria da atenção aos usuários com hipertensão arterial sistêmica e/ou diabetes mellitus na ESF III, Ajuricaba/RS </a:t>
            </a:r>
            <a:r>
              <a:rPr lang="pt-BR" b="1" dirty="0" smtClean="0"/>
              <a:t> </a:t>
            </a:r>
          </a:p>
          <a:p>
            <a:pPr eaLnBrk="1" hangingPunct="1"/>
            <a:endParaRPr lang="pt-BR" altLang="pt-BR" dirty="0" smtClean="0">
              <a:latin typeface="Arial" charset="0"/>
              <a:cs typeface="Arial" charset="0"/>
            </a:endParaRPr>
          </a:p>
        </p:txBody>
      </p:sp>
      <p:pic>
        <p:nvPicPr>
          <p:cNvPr id="4100" name="Picture 5" descr="541803_321830107928344_1645924286_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" y="500063"/>
            <a:ext cx="1163241" cy="1163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Título 1"/>
          <p:cNvSpPr txBox="1">
            <a:spLocks/>
          </p:cNvSpPr>
          <p:nvPr/>
        </p:nvSpPr>
        <p:spPr bwMode="auto">
          <a:xfrm>
            <a:off x="601267" y="3705225"/>
            <a:ext cx="799266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indent="540385" algn="ctr">
              <a:lnSpc>
                <a:spcPct val="150000"/>
              </a:lnSpc>
            </a:pPr>
            <a:r>
              <a:rPr lang="pt-BR" altLang="pt-BR" sz="2000" b="1" dirty="0" smtClean="0">
                <a:latin typeface="Arial" pitchFamily="34" charset="0"/>
                <a:cs typeface="Arial" pitchFamily="34" charset="0"/>
              </a:rPr>
              <a:t>Aluno: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Yainel La Rosa </a:t>
            </a:r>
            <a:r>
              <a:rPr lang="pt-BR" sz="2000" b="1" dirty="0" err="1" smtClean="0">
                <a:latin typeface="Arial" pitchFamily="34" charset="0"/>
                <a:cs typeface="Arial" pitchFamily="34" charset="0"/>
              </a:rPr>
              <a:t>Tamayo</a:t>
            </a:r>
            <a:endParaRPr lang="es-ES" sz="2000" b="1" dirty="0" smtClean="0">
              <a:solidFill>
                <a:srgbClr val="000000"/>
              </a:solidFill>
              <a:latin typeface="Arial" pitchFamily="34" charset="0"/>
              <a:ea typeface="Calibri" panose="020F0502020204030204" pitchFamily="34" charset="0"/>
              <a:cs typeface="Arial" pitchFamily="34" charset="0"/>
            </a:endParaRPr>
          </a:p>
          <a:p>
            <a:pPr algn="ctr"/>
            <a:endParaRPr lang="pt-BR" altLang="pt-BR" sz="20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altLang="pt-BR" sz="2000" b="1" dirty="0">
                <a:latin typeface="Arial" pitchFamily="34" charset="0"/>
                <a:cs typeface="Arial" pitchFamily="34" charset="0"/>
              </a:rPr>
              <a:t>Orientadora: 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Ana Paula </a:t>
            </a:r>
            <a:r>
              <a:rPr lang="es-ES" sz="2000" b="1" dirty="0" err="1" smtClean="0">
                <a:latin typeface="Arial" pitchFamily="34" charset="0"/>
                <a:cs typeface="Arial" pitchFamily="34" charset="0"/>
              </a:rPr>
              <a:t>Soares</a:t>
            </a:r>
            <a:endParaRPr lang="pt-BR" alt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02" name="Título 1"/>
          <p:cNvSpPr txBox="1">
            <a:spLocks/>
          </p:cNvSpPr>
          <p:nvPr/>
        </p:nvSpPr>
        <p:spPr bwMode="auto">
          <a:xfrm>
            <a:off x="3348038" y="6021389"/>
            <a:ext cx="230386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altLang="pt-BR" sz="2000" b="1">
                <a:latin typeface="Arial" charset="0"/>
              </a:rPr>
              <a:t>Pelotas, 2015</a:t>
            </a:r>
            <a:endParaRPr lang="pt-BR" altLang="pt-BR" sz="2000">
              <a:latin typeface="Arial" charset="0"/>
            </a:endParaRPr>
          </a:p>
        </p:txBody>
      </p:sp>
      <p:sp>
        <p:nvSpPr>
          <p:cNvPr id="4103" name="Título 1"/>
          <p:cNvSpPr>
            <a:spLocks noGrp="1"/>
          </p:cNvSpPr>
          <p:nvPr>
            <p:ph type="ctrTitle"/>
          </p:nvPr>
        </p:nvSpPr>
        <p:spPr>
          <a:xfrm>
            <a:off x="1565672" y="214314"/>
            <a:ext cx="6967538" cy="1785937"/>
          </a:xfrm>
        </p:spPr>
        <p:txBody>
          <a:bodyPr/>
          <a:lstStyle/>
          <a:p>
            <a:pPr eaLnBrk="1" hangingPunct="1"/>
            <a:r>
              <a:rPr lang="pt-BR" sz="2000" b="1" dirty="0" smtClean="0"/>
              <a:t>UNIVERSIDADE ABERTA DO SUS</a:t>
            </a:r>
            <a:br>
              <a:rPr lang="pt-BR" sz="2000" b="1" dirty="0" smtClean="0"/>
            </a:br>
            <a:r>
              <a:rPr lang="pt-BR" sz="2000" b="1" dirty="0" smtClean="0"/>
              <a:t>UNIVERSIDADE FEDERAL DE PELOTAS</a:t>
            </a:r>
            <a:br>
              <a:rPr lang="pt-BR" sz="2000" b="1" dirty="0" smtClean="0"/>
            </a:br>
            <a:r>
              <a:rPr lang="pt-BR" sz="2000" b="1" dirty="0" smtClean="0"/>
              <a:t>Especialização em Saúde da Família</a:t>
            </a:r>
            <a:br>
              <a:rPr lang="pt-BR" sz="2000" b="1" dirty="0" smtClean="0"/>
            </a:br>
            <a:r>
              <a:rPr lang="pt-BR" sz="2000" b="1" dirty="0" smtClean="0"/>
              <a:t>Modalidade a Distância</a:t>
            </a:r>
            <a:br>
              <a:rPr lang="pt-BR" sz="2000" b="1" dirty="0" smtClean="0"/>
            </a:br>
            <a:r>
              <a:rPr lang="pt-BR" sz="2000" b="1" dirty="0" smtClean="0"/>
              <a:t>Turma 8</a:t>
            </a:r>
            <a:endParaRPr lang="pt-BR" altLang="pt-BR" sz="20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71604" y="5286388"/>
            <a:ext cx="6143668" cy="1143000"/>
          </a:xfrm>
        </p:spPr>
        <p:txBody>
          <a:bodyPr>
            <a:normAutofit fontScale="90000"/>
          </a:bodyPr>
          <a:lstStyle/>
          <a:p>
            <a:pPr algn="l"/>
            <a:r>
              <a:rPr lang="pt-BR" sz="2700" dirty="0"/>
              <a:t/>
            </a:r>
            <a:br>
              <a:rPr lang="pt-BR" sz="2700" dirty="0"/>
            </a:br>
            <a:r>
              <a:rPr lang="pt-BR" sz="2700" dirty="0"/>
              <a:t> </a:t>
            </a:r>
            <a:r>
              <a:rPr lang="pt-BR" sz="2700" b="1" dirty="0" smtClean="0"/>
              <a:t>Mês 1:100%(72)                   Mês 3:90%(224)</a:t>
            </a:r>
            <a:br>
              <a:rPr lang="pt-BR" sz="2700" b="1" dirty="0" smtClean="0"/>
            </a:br>
            <a:r>
              <a:rPr lang="pt-BR" sz="2700" b="1" dirty="0" smtClean="0"/>
              <a:t>Mês 2:90,8%(138)                 Mês 4:100%(291)</a:t>
            </a:r>
            <a:r>
              <a:rPr lang="pt-BR" sz="2700" b="1" dirty="0"/>
              <a:t/>
            </a:r>
            <a:br>
              <a:rPr lang="pt-BR" sz="2700" b="1" dirty="0"/>
            </a:br>
            <a:endParaRPr lang="pt-BR" sz="2700" b="1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0621004"/>
              </p:ext>
            </p:extLst>
          </p:nvPr>
        </p:nvGraphicFramePr>
        <p:xfrm>
          <a:off x="571472" y="1142984"/>
          <a:ext cx="7963248" cy="3554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4714884"/>
            <a:ext cx="850109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1676400" algn="l"/>
              </a:tabLst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Tabela 3:Proporção de hipertensos com o exame clínico em dia de acordo com o protocolo na ESF III,Ajuricaba/RS.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1676400" algn="l"/>
              </a:tabLst>
            </a:pPr>
            <a:r>
              <a:rPr kumimoji="0" lang="pt-BR" altLang="zh-CN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Fonte: Planilha UFPel, 2015	</a:t>
            </a:r>
            <a:endParaRPr kumimoji="0" lang="pt-BR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81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3108" y="5143512"/>
            <a:ext cx="5443550" cy="1143000"/>
          </a:xfrm>
        </p:spPr>
        <p:txBody>
          <a:bodyPr>
            <a:noAutofit/>
          </a:bodyPr>
          <a:lstStyle/>
          <a:p>
            <a:pPr algn="l"/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b="1" dirty="0" smtClean="0"/>
              <a:t>Mês 1:100%(16)               Mês 3:94,8%(55)</a:t>
            </a:r>
            <a:br>
              <a:rPr lang="pt-BR" sz="2400" b="1" dirty="0" smtClean="0"/>
            </a:br>
            <a:r>
              <a:rPr lang="pt-BR" sz="2400" b="1" dirty="0" smtClean="0"/>
              <a:t>Mês 2:92,3%(36)               Mês 4:100%(76)</a:t>
            </a:r>
            <a:r>
              <a:rPr lang="pt-BR" sz="2400" b="1" dirty="0"/>
              <a:t/>
            </a:r>
            <a:br>
              <a:rPr lang="pt-BR" sz="2400" b="1" dirty="0"/>
            </a:br>
            <a:endParaRPr lang="pt-BR" sz="2400" b="1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7111615"/>
              </p:ext>
            </p:extLst>
          </p:nvPr>
        </p:nvGraphicFramePr>
        <p:xfrm>
          <a:off x="642910" y="1285860"/>
          <a:ext cx="7858180" cy="32052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0" y="457200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Tabela 4:Proporção de diabéticos com o exame clínico em dia de acordo com o protocolo na ESF III,Ajuricaba/RS.</a:t>
            </a:r>
            <a:endParaRPr kumimoji="0" lang="pt-BR" altLang="zh-CN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SimSun" pitchFamily="2" charset="-122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zh-CN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Fonte: Planilha UFPel, 2015</a:t>
            </a:r>
            <a:r>
              <a:rPr kumimoji="0" lang="pt-BR" altLang="zh-CN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pt-BR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97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476672"/>
            <a:ext cx="8229600" cy="1008112"/>
          </a:xfrm>
        </p:spPr>
        <p:txBody>
          <a:bodyPr>
            <a:noAutofit/>
          </a:bodyPr>
          <a:lstStyle/>
          <a:p>
            <a:r>
              <a:rPr lang="pt-BR" sz="2400" dirty="0" smtClean="0"/>
              <a:t/>
            </a:r>
            <a:br>
              <a:rPr lang="pt-BR" sz="2400" dirty="0" smtClean="0"/>
            </a:br>
            <a:endParaRPr lang="pt-BR" sz="24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pPr marL="0" indent="0"/>
            <a:r>
              <a:rPr lang="pt-BR" sz="2400" dirty="0"/>
              <a:t>Objetivo 2. Melhorar a qualidade da atenção a hipertensos e/ou </a:t>
            </a:r>
            <a:r>
              <a:rPr lang="pt-BR" sz="2400" dirty="0" smtClean="0"/>
              <a:t>diabéticos;</a:t>
            </a:r>
          </a:p>
          <a:p>
            <a:pPr marL="0" indent="0">
              <a:buNone/>
            </a:pPr>
            <a:endParaRPr lang="pt-BR" sz="2400" dirty="0"/>
          </a:p>
          <a:p>
            <a:pPr marL="0" indent="0"/>
            <a:r>
              <a:rPr lang="pt-BR" sz="2800" dirty="0" smtClean="0"/>
              <a:t> </a:t>
            </a:r>
            <a:r>
              <a:rPr lang="pt-BR" sz="2400" dirty="0" smtClean="0"/>
              <a:t>Meta: Garantir a 100% dos hipertensos e diabéticos a realização de exames complementares em dia de acordo com o protocolo.</a:t>
            </a:r>
            <a:endParaRPr lang="pt-BR" sz="2400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Objetivos, Metas e Resultados</a:t>
            </a:r>
            <a:endParaRPr kumimoji="0" lang="pt-BR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6020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1797040"/>
          </a:xfrm>
        </p:spPr>
        <p:txBody>
          <a:bodyPr>
            <a:normAutofit fontScale="90000"/>
          </a:bodyPr>
          <a:lstStyle/>
          <a:p>
            <a:pPr algn="l"/>
            <a:r>
              <a:rPr lang="pt-BR" sz="2700" dirty="0" smtClean="0"/>
              <a:t/>
            </a:r>
            <a:br>
              <a:rPr lang="pt-BR" sz="2700" dirty="0" smtClean="0"/>
            </a:br>
            <a:r>
              <a:rPr lang="pt-BR" sz="2700" dirty="0" smtClean="0"/>
              <a:t/>
            </a:r>
            <a:br>
              <a:rPr lang="pt-BR" sz="2700" dirty="0" smtClean="0"/>
            </a:br>
            <a:r>
              <a:rPr lang="pt-BR" sz="2700" dirty="0"/>
              <a:t/>
            </a:r>
            <a:br>
              <a:rPr lang="pt-BR" sz="2700" dirty="0"/>
            </a:br>
            <a:r>
              <a:rPr lang="pt-BR" sz="2700" dirty="0" smtClean="0"/>
              <a:t/>
            </a:r>
            <a:br>
              <a:rPr lang="pt-BR" sz="2700" dirty="0" smtClean="0"/>
            </a:br>
            <a:r>
              <a:rPr lang="pt-BR" sz="2700" dirty="0" smtClean="0"/>
              <a:t/>
            </a:r>
            <a:br>
              <a:rPr lang="pt-BR" sz="2700" dirty="0" smtClean="0"/>
            </a:br>
            <a:r>
              <a:rPr lang="pt-BR" sz="2200" dirty="0" smtClean="0"/>
              <a:t/>
            </a:r>
            <a:br>
              <a:rPr lang="pt-BR" sz="2200" dirty="0" smtClean="0"/>
            </a:br>
            <a:r>
              <a:rPr lang="pt-BR" sz="2200" dirty="0" smtClean="0"/>
              <a:t/>
            </a:r>
            <a:br>
              <a:rPr lang="pt-BR" sz="2200" dirty="0" smtClean="0"/>
            </a:br>
            <a:r>
              <a:rPr lang="pt-BR" sz="2200" dirty="0" smtClean="0"/>
              <a:t/>
            </a:r>
            <a:br>
              <a:rPr lang="pt-BR" sz="2200" dirty="0" smtClean="0"/>
            </a:br>
            <a:r>
              <a:rPr lang="pt-BR" sz="2200" dirty="0" smtClean="0"/>
              <a:t/>
            </a:r>
            <a:br>
              <a:rPr lang="pt-BR" sz="2200" dirty="0" smtClean="0"/>
            </a:br>
            <a:r>
              <a:rPr lang="pt-BR" sz="2200" dirty="0"/>
              <a:t> </a:t>
            </a:r>
            <a:br>
              <a:rPr lang="pt-BR" sz="2200" dirty="0"/>
            </a:br>
            <a:r>
              <a:rPr lang="pt-BR" dirty="0" smtClean="0"/>
              <a:t>   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1229259"/>
              </p:ext>
            </p:extLst>
          </p:nvPr>
        </p:nvGraphicFramePr>
        <p:xfrm>
          <a:off x="357158" y="857232"/>
          <a:ext cx="8286808" cy="32326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1928794" y="5072074"/>
            <a:ext cx="55721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 smtClean="0"/>
              <a:t>Mes1:100%(72)                  Mês 3:88,4%(220)</a:t>
            </a:r>
            <a:br>
              <a:rPr lang="pt-BR" sz="2000" b="1" dirty="0" smtClean="0"/>
            </a:br>
            <a:r>
              <a:rPr lang="pt-BR" sz="2000" b="1" dirty="0" smtClean="0"/>
              <a:t>Mês 2:88,2%(134)               Mês 4:100%(291)</a:t>
            </a:r>
            <a:br>
              <a:rPr lang="pt-BR" sz="2000" b="1" dirty="0" smtClean="0"/>
            </a:br>
            <a:endParaRPr lang="pt-BR" sz="2000" b="1" dirty="0"/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4071942"/>
            <a:ext cx="742952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1676400" algn="l"/>
              </a:tabLst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Tabela 5:Proporção de hipertensos com os exames complementares em dia de acordo com o protocolo na ESF 	</a:t>
            </a:r>
            <a:r>
              <a:rPr kumimoji="0" lang="pt-BR" sz="1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       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III,Ajuricaba/RS.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1676400" algn="l"/>
              </a:tabLst>
            </a:pPr>
            <a:r>
              <a:rPr kumimoji="0" lang="pt-BR" altLang="zh-CN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Fonte: Planilha UFPel, 2015	</a:t>
            </a:r>
            <a:endParaRPr kumimoji="0" lang="pt-BR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1676400" algn="l"/>
              </a:tabLst>
            </a:pPr>
            <a:endParaRPr kumimoji="0" lang="pt-BR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31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00166" y="5072074"/>
            <a:ext cx="5943616" cy="1143000"/>
          </a:xfrm>
        </p:spPr>
        <p:txBody>
          <a:bodyPr>
            <a:noAutofit/>
          </a:bodyPr>
          <a:lstStyle/>
          <a:p>
            <a:pPr algn="l"/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b="1" dirty="0" smtClean="0"/>
              <a:t>Mês 1:100%(16)             Mês 3:93,1%(54)</a:t>
            </a:r>
            <a:br>
              <a:rPr lang="pt-BR" sz="2400" b="1" dirty="0" smtClean="0"/>
            </a:br>
            <a:r>
              <a:rPr lang="pt-BR" sz="2400" b="1" dirty="0" smtClean="0"/>
              <a:t>Mês 2:89,7%(35)             Mês 4:100%(76)</a:t>
            </a:r>
            <a:r>
              <a:rPr lang="pt-BR" sz="2400" b="1" dirty="0"/>
              <a:t/>
            </a:r>
            <a:br>
              <a:rPr lang="pt-BR" sz="2400" b="1" dirty="0"/>
            </a:br>
            <a:r>
              <a:rPr lang="pt-BR" sz="2400" dirty="0"/>
              <a:t> </a:t>
            </a:r>
            <a:br>
              <a:rPr lang="pt-BR" sz="2400" dirty="0"/>
            </a:br>
            <a:endParaRPr lang="pt-BR" sz="24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0714386"/>
              </p:ext>
            </p:extLst>
          </p:nvPr>
        </p:nvGraphicFramePr>
        <p:xfrm>
          <a:off x="642910" y="928670"/>
          <a:ext cx="7572428" cy="37772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4714884"/>
            <a:ext cx="728667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1676400" algn="l"/>
              </a:tabLst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Tabela 6:Proporção de diabéticos com os exames complementares em dia de acordo com o protocolo na ESF </a:t>
            </a:r>
            <a:r>
              <a:rPr kumimoji="0" lang="pt-BR" sz="1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                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pt-BR" sz="1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       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III,Ajuricaba/RS.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1676400" algn="l"/>
              </a:tabLst>
            </a:pPr>
            <a:r>
              <a:rPr kumimoji="0" lang="pt-BR" altLang="zh-CN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Fonte: Planilha UFPel, 2015	</a:t>
            </a:r>
            <a:endParaRPr kumimoji="0" lang="pt-BR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1676400" algn="l"/>
              </a:tabLst>
            </a:pPr>
            <a:endParaRPr kumimoji="0" lang="pt-BR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76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476672"/>
            <a:ext cx="8229600" cy="1008112"/>
          </a:xfrm>
        </p:spPr>
        <p:txBody>
          <a:bodyPr>
            <a:noAutofit/>
          </a:bodyPr>
          <a:lstStyle/>
          <a:p>
            <a:r>
              <a:rPr lang="pt-BR" sz="2400" dirty="0" smtClean="0"/>
              <a:t/>
            </a:r>
            <a:br>
              <a:rPr lang="pt-BR" sz="2400" dirty="0" smtClean="0"/>
            </a:br>
            <a:endParaRPr lang="pt-BR" sz="24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pPr marL="0" indent="0"/>
            <a:r>
              <a:rPr lang="pt-BR" sz="2400" dirty="0"/>
              <a:t>Objetivo 2. Melhorar a qualidade da atenção a hipertensos e/ou </a:t>
            </a:r>
            <a:r>
              <a:rPr lang="pt-BR" sz="2400" dirty="0" smtClean="0"/>
              <a:t>diabéticos;</a:t>
            </a:r>
          </a:p>
          <a:p>
            <a:pPr marL="0" indent="0">
              <a:buNone/>
            </a:pPr>
            <a:endParaRPr lang="pt-BR" sz="2400" dirty="0"/>
          </a:p>
          <a:p>
            <a:r>
              <a:rPr lang="pt-BR" sz="2800" dirty="0" smtClean="0"/>
              <a:t> </a:t>
            </a:r>
            <a:r>
              <a:rPr lang="pt-BR" sz="2400" dirty="0" smtClean="0"/>
              <a:t>Meta: Priorizar a prescrição de medicamentos da farmácia popular para 100% dos hipertensos e diabéticos cadastrados na unidade de saúde.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Objetivos, Metas e Resultados</a:t>
            </a:r>
            <a:endParaRPr kumimoji="0" lang="pt-BR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6020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57356" y="5214950"/>
            <a:ext cx="5572164" cy="1643050"/>
          </a:xfrm>
        </p:spPr>
        <p:txBody>
          <a:bodyPr>
            <a:noAutofit/>
          </a:bodyPr>
          <a:lstStyle/>
          <a:p>
            <a:pPr algn="l"/>
            <a:r>
              <a:rPr lang="pt-BR" sz="2400" b="1" dirty="0" smtClean="0"/>
              <a:t>Mês 1:94,4%(68)            Mês 3:94,8%(236)</a:t>
            </a:r>
            <a:br>
              <a:rPr lang="pt-BR" sz="2400" b="1" dirty="0" smtClean="0"/>
            </a:br>
            <a:r>
              <a:rPr lang="pt-BR" sz="2400" b="1" dirty="0" smtClean="0"/>
              <a:t>Mês 2:92,8%(141)          Mês 4:100%(291)</a:t>
            </a:r>
            <a:r>
              <a:rPr lang="pt-BR" sz="2400" b="1" dirty="0"/>
              <a:t/>
            </a:r>
            <a:br>
              <a:rPr lang="pt-BR" sz="2400" b="1" dirty="0"/>
            </a:br>
            <a:endParaRPr lang="pt-BR" sz="2400" b="1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6715780"/>
              </p:ext>
            </p:extLst>
          </p:nvPr>
        </p:nvGraphicFramePr>
        <p:xfrm>
          <a:off x="857224" y="1428736"/>
          <a:ext cx="7056784" cy="33452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214282" y="485776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1676400" algn="l"/>
              </a:tabLst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Tabela 7:Proporção de hipertensos com prescrição de medicamentos da Farmácia Popular/</a:t>
            </a:r>
            <a:r>
              <a:rPr kumimoji="0" lang="pt-BR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Hiperdia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priorizada na ESF III,Ajuricaba/RS.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1676400" algn="l"/>
              </a:tabLst>
            </a:pPr>
            <a:r>
              <a:rPr kumimoji="0" lang="pt-BR" altLang="zh-CN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Fonte: Planilha UFPel, 2015	</a:t>
            </a:r>
            <a:endParaRPr kumimoji="0" lang="pt-BR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21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28728" y="5072074"/>
            <a:ext cx="5643602" cy="1143000"/>
          </a:xfrm>
        </p:spPr>
        <p:txBody>
          <a:bodyPr>
            <a:noAutofit/>
          </a:bodyPr>
          <a:lstStyle/>
          <a:p>
            <a:pPr algn="l"/>
            <a:r>
              <a:rPr lang="pt-BR" sz="2400" b="1" dirty="0" smtClean="0"/>
              <a:t>Mês 1:87,5%(44)                Mês 3:93,1(54)</a:t>
            </a:r>
            <a:br>
              <a:rPr lang="pt-BR" sz="2400" b="1" dirty="0" smtClean="0"/>
            </a:br>
            <a:r>
              <a:rPr lang="pt-BR" sz="2400" b="1" dirty="0" smtClean="0"/>
              <a:t>Mês 2:89,7%(35)                 Mês 4:100%(76)</a:t>
            </a:r>
            <a:endParaRPr lang="pt-BR" sz="2400" b="1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6285858"/>
              </p:ext>
            </p:extLst>
          </p:nvPr>
        </p:nvGraphicFramePr>
        <p:xfrm>
          <a:off x="500034" y="928670"/>
          <a:ext cx="8136904" cy="34172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442913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1676400" algn="l"/>
              </a:tabLst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Tabela 8:Proporção de hipertensos com prescrição de medicamentos da Farmácia Popular/</a:t>
            </a:r>
            <a:r>
              <a:rPr kumimoji="0" lang="pt-BR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Hiperdia</a:t>
            </a: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priorizada na ESF III,Ajuricaba/RS.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1676400" algn="l"/>
              </a:tabLst>
            </a:pPr>
            <a:r>
              <a:rPr kumimoji="0" lang="pt-BR" altLang="zh-CN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Fonte: Planilha UFPel, 2015	</a:t>
            </a:r>
            <a:endParaRPr kumimoji="0" lang="pt-BR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02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476672"/>
            <a:ext cx="8229600" cy="1008112"/>
          </a:xfrm>
        </p:spPr>
        <p:txBody>
          <a:bodyPr>
            <a:noAutofit/>
          </a:bodyPr>
          <a:lstStyle/>
          <a:p>
            <a:r>
              <a:rPr lang="pt-BR" sz="2400" dirty="0" smtClean="0"/>
              <a:t/>
            </a:r>
            <a:br>
              <a:rPr lang="pt-BR" sz="2400" dirty="0" smtClean="0"/>
            </a:br>
            <a:endParaRPr lang="pt-BR" sz="24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pPr marL="0" indent="0"/>
            <a:r>
              <a:rPr lang="pt-BR" sz="2400" dirty="0"/>
              <a:t>Objetivo 2. Melhorar a qualidade da atenção a hipertensos e/ou </a:t>
            </a:r>
            <a:r>
              <a:rPr lang="pt-BR" sz="2400" dirty="0" smtClean="0"/>
              <a:t>diabéticos;</a:t>
            </a:r>
          </a:p>
          <a:p>
            <a:pPr marL="0" indent="0">
              <a:buNone/>
            </a:pPr>
            <a:endParaRPr lang="pt-BR" sz="2400" dirty="0"/>
          </a:p>
          <a:p>
            <a:pPr marL="0" indent="0"/>
            <a:r>
              <a:rPr lang="pt-BR" sz="2800" dirty="0" smtClean="0"/>
              <a:t> </a:t>
            </a:r>
            <a:r>
              <a:rPr lang="pt-BR" sz="2400" dirty="0" smtClean="0"/>
              <a:t>Meta: Realizar avaliação da necessidade de atendimento odontológico em 100% dos hipertensos e dos diabéticos.</a:t>
            </a:r>
            <a:endParaRPr lang="pt-BR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Objetivos, Metas e Resultados</a:t>
            </a:r>
            <a:endParaRPr kumimoji="0" lang="pt-BR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6020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1736" y="5000636"/>
            <a:ext cx="4686304" cy="1011222"/>
          </a:xfrm>
        </p:spPr>
        <p:txBody>
          <a:bodyPr>
            <a:noAutofit/>
          </a:bodyPr>
          <a:lstStyle/>
          <a:p>
            <a:pPr algn="l"/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b="1" dirty="0" smtClean="0"/>
              <a:t/>
            </a:r>
            <a:br>
              <a:rPr lang="pt-BR" sz="2000" b="1" dirty="0" smtClean="0"/>
            </a:br>
            <a:r>
              <a:rPr lang="pt-BR" sz="2000" b="1" dirty="0" smtClean="0"/>
              <a:t>Mês 1:100%(72)              Mês 3:88,4%(220)</a:t>
            </a:r>
            <a:br>
              <a:rPr lang="pt-BR" sz="2000" b="1" dirty="0" smtClean="0"/>
            </a:br>
            <a:r>
              <a:rPr lang="pt-BR" sz="2000" b="1" dirty="0" smtClean="0"/>
              <a:t>Mês 2:91,4%(139)           Mês 4:100%(291)</a:t>
            </a:r>
            <a:r>
              <a:rPr lang="pt-BR" sz="2000" b="1" dirty="0"/>
              <a:t/>
            </a:r>
            <a:br>
              <a:rPr lang="pt-BR" sz="2000" b="1" dirty="0"/>
            </a:br>
            <a:endParaRPr lang="pt-BR" sz="2000" b="1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9492574"/>
              </p:ext>
            </p:extLst>
          </p:nvPr>
        </p:nvGraphicFramePr>
        <p:xfrm>
          <a:off x="928662" y="857232"/>
          <a:ext cx="7931224" cy="33452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85720" y="4286256"/>
            <a:ext cx="88582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1676400" algn="l"/>
              </a:tabLst>
            </a:pPr>
            <a:r>
              <a:rPr kumimoji="0" lang="pt-B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Tabela 9:Proporção de hipertensos com avaliação da necessidade de atendimento odontológico na ESF III,Ajuricaba/RS.</a:t>
            </a:r>
            <a:endParaRPr kumimoji="0" lang="pt-B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1676400" algn="l"/>
              </a:tabLst>
            </a:pPr>
            <a:r>
              <a:rPr kumimoji="0" lang="pt-BR" altLang="zh-CN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Fonte: Planilha UFPel, 2015	.</a:t>
            </a:r>
            <a:endParaRPr kumimoji="0" lang="pt-BR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078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282" y="5714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Introdução 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• </a:t>
            </a:r>
            <a:r>
              <a:rPr lang="pt-BR" sz="2400" dirty="0" smtClean="0"/>
              <a:t>O </a:t>
            </a:r>
            <a:r>
              <a:rPr lang="pt-BR" sz="2400" dirty="0"/>
              <a:t>município </a:t>
            </a:r>
            <a:r>
              <a:rPr lang="pt-BR" sz="2400" dirty="0" smtClean="0"/>
              <a:t>de Ajuricaba localiza-se </a:t>
            </a:r>
            <a:r>
              <a:rPr lang="pt-BR" sz="2400" dirty="0"/>
              <a:t>ao noroeste do Estado Rio Grande do Sul e tem uma população de </a:t>
            </a:r>
            <a:r>
              <a:rPr lang="pt-BR" sz="2400" dirty="0" smtClean="0"/>
              <a:t>7.255 habitantes (IBGE, 2010);</a:t>
            </a:r>
          </a:p>
          <a:p>
            <a:pPr marL="0" indent="0">
              <a:buNone/>
            </a:pPr>
            <a:r>
              <a:rPr lang="pt-BR" sz="2400" dirty="0" smtClean="0"/>
              <a:t> </a:t>
            </a:r>
            <a:endParaRPr lang="pt-BR" sz="2400" dirty="0"/>
          </a:p>
          <a:p>
            <a:pPr marL="0" indent="0">
              <a:buNone/>
            </a:pPr>
            <a:r>
              <a:rPr lang="pt-BR" sz="2400" dirty="0" smtClean="0"/>
              <a:t>•  Estrutura </a:t>
            </a:r>
            <a:r>
              <a:rPr lang="pt-BR" sz="2400" dirty="0"/>
              <a:t>de </a:t>
            </a:r>
            <a:r>
              <a:rPr lang="pt-BR" sz="2400" dirty="0" smtClean="0"/>
              <a:t>saúde;</a:t>
            </a:r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r>
              <a:rPr lang="pt-BR" sz="2400" dirty="0" smtClean="0"/>
              <a:t>•</a:t>
            </a:r>
            <a:r>
              <a:rPr lang="pt-BR" sz="2400" dirty="0"/>
              <a:t>Estrutura da equipe de </a:t>
            </a:r>
            <a:r>
              <a:rPr lang="pt-BR" sz="2400" dirty="0" smtClean="0"/>
              <a:t>saúde; </a:t>
            </a:r>
            <a:endParaRPr lang="pt-BR" sz="2400" dirty="0"/>
          </a:p>
          <a:p>
            <a:endParaRPr lang="pt-BR" sz="2400" dirty="0"/>
          </a:p>
          <a:p>
            <a:pPr marL="0" indent="0">
              <a:buNone/>
            </a:pPr>
            <a:r>
              <a:rPr lang="pt-BR" sz="2400" dirty="0" smtClean="0"/>
              <a:t>• Situação </a:t>
            </a:r>
            <a:r>
              <a:rPr lang="pt-BR" sz="2400" dirty="0"/>
              <a:t>da Ação Programática antes do Projeto de Intervenção</a:t>
            </a:r>
            <a:r>
              <a:rPr lang="pt-BR" sz="2400" dirty="0" smtClean="0"/>
              <a:t>.</a:t>
            </a:r>
            <a:endParaRPr lang="pt-BR" sz="24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5389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57356" y="5214950"/>
            <a:ext cx="5429288" cy="1143000"/>
          </a:xfrm>
        </p:spPr>
        <p:txBody>
          <a:bodyPr>
            <a:normAutofit fontScale="90000"/>
          </a:bodyPr>
          <a:lstStyle/>
          <a:p>
            <a:pPr algn="l"/>
            <a:r>
              <a:rPr lang="pt-BR" sz="2400" b="1" dirty="0" smtClean="0"/>
              <a:t>Mês 1:100%(16)                Mês 3:89,7%(52)</a:t>
            </a:r>
            <a:br>
              <a:rPr lang="pt-BR" sz="2400" b="1" dirty="0" smtClean="0"/>
            </a:br>
            <a:r>
              <a:rPr lang="pt-BR" sz="2400" b="1" dirty="0" smtClean="0"/>
              <a:t>Mês 2:87,2%(34)                 mês 4:100%(76)</a:t>
            </a:r>
            <a:r>
              <a:rPr lang="pt-BR" b="1" dirty="0"/>
              <a:t/>
            </a:r>
            <a:br>
              <a:rPr lang="pt-BR" b="1" dirty="0"/>
            </a:br>
            <a:endParaRPr lang="pt-BR" b="1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8117061"/>
              </p:ext>
            </p:extLst>
          </p:nvPr>
        </p:nvGraphicFramePr>
        <p:xfrm>
          <a:off x="642910" y="1000108"/>
          <a:ext cx="7859216" cy="35612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457200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Tabela 10:Proporção de diabéticos com avaliação da necessidade de atendimento odontológico na ESF III,Ajuricaba/RS.</a:t>
            </a:r>
            <a:endParaRPr kumimoji="0" lang="pt-BR" altLang="zh-CN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SimSun" pitchFamily="2" charset="-122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zh-CN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Fonte: Planilha UFPel, 2015</a:t>
            </a:r>
            <a:r>
              <a:rPr kumimoji="0" lang="pt-BR" altLang="zh-CN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pt-BR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90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476672"/>
            <a:ext cx="8229600" cy="1008112"/>
          </a:xfrm>
        </p:spPr>
        <p:txBody>
          <a:bodyPr>
            <a:noAutofit/>
          </a:bodyPr>
          <a:lstStyle/>
          <a:p>
            <a:r>
              <a:rPr lang="pt-BR" sz="2400" dirty="0" smtClean="0"/>
              <a:t/>
            </a:r>
            <a:br>
              <a:rPr lang="pt-BR" sz="2400" dirty="0" smtClean="0"/>
            </a:br>
            <a:endParaRPr lang="pt-BR" sz="24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pPr marL="0" indent="0"/>
            <a:r>
              <a:rPr lang="pt-BR" sz="2400" dirty="0" smtClean="0"/>
              <a:t>Objetivo 3. Melhorar a adesão de hipertensos e/ou diabéticos ao programa;</a:t>
            </a:r>
          </a:p>
          <a:p>
            <a:pPr marL="0" indent="0">
              <a:buNone/>
            </a:pPr>
            <a:endParaRPr lang="pt-BR" sz="2400" dirty="0" smtClean="0"/>
          </a:p>
          <a:p>
            <a:pPr marL="0" indent="0"/>
            <a:r>
              <a:rPr lang="pt-BR" sz="2400" dirty="0" smtClean="0"/>
              <a:t>Meta: Buscar 100% dos hipertensos e diabéticos faltosos às consultas na unidade de saúde conforme a periodicidade recomendada.</a:t>
            </a:r>
            <a:endParaRPr lang="pt-BR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Objetivos, Metas e Resultados</a:t>
            </a:r>
            <a:endParaRPr kumimoji="0" lang="pt-BR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6020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14546" y="4786322"/>
            <a:ext cx="5429288" cy="1143000"/>
          </a:xfrm>
        </p:spPr>
        <p:txBody>
          <a:bodyPr>
            <a:noAutofit/>
          </a:bodyPr>
          <a:lstStyle/>
          <a:p>
            <a:pPr algn="l"/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b="1" dirty="0" smtClean="0"/>
              <a:t>Mês 1:100%(10)                   Mês 3:100%(37)</a:t>
            </a:r>
            <a:br>
              <a:rPr lang="pt-BR" sz="2000" b="1" dirty="0" smtClean="0"/>
            </a:br>
            <a:r>
              <a:rPr lang="pt-BR" sz="2000" b="1" dirty="0" smtClean="0"/>
              <a:t>Mês 2:100%(29)                    Mês 4:100%(41)</a:t>
            </a:r>
            <a:r>
              <a:rPr lang="pt-BR" sz="2000" b="1" dirty="0"/>
              <a:t/>
            </a:r>
            <a:br>
              <a:rPr lang="pt-BR" sz="2000" b="1" dirty="0"/>
            </a:br>
            <a:r>
              <a:rPr lang="pt-BR" sz="2000" b="1" dirty="0"/>
              <a:t/>
            </a:r>
            <a:br>
              <a:rPr lang="pt-BR" sz="2000" b="1" dirty="0"/>
            </a:br>
            <a:endParaRPr lang="pt-BR" sz="2000" b="1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7286053"/>
              </p:ext>
            </p:extLst>
          </p:nvPr>
        </p:nvGraphicFramePr>
        <p:xfrm>
          <a:off x="642910" y="785794"/>
          <a:ext cx="7704856" cy="31292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400050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1676400" algn="l"/>
              </a:tabLst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Tabela 11:Proporção de hipertensos faltosos às consultas com busca ativa na ESF III,Ajuricaba/RS.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1676400" algn="l"/>
              </a:tabLst>
            </a:pPr>
            <a:r>
              <a:rPr kumimoji="0" lang="pt-BR" altLang="zh-CN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Fonte: Planilha UFPel, 2015	</a:t>
            </a:r>
            <a:endParaRPr kumimoji="0" lang="pt-BR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1676400" algn="l"/>
              </a:tabLst>
            </a:pPr>
            <a:endParaRPr kumimoji="0" lang="pt-BR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50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28728" y="5143512"/>
            <a:ext cx="6372244" cy="1143000"/>
          </a:xfrm>
        </p:spPr>
        <p:txBody>
          <a:bodyPr>
            <a:noAutofit/>
          </a:bodyPr>
          <a:lstStyle/>
          <a:p>
            <a:pPr algn="l"/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b="1" dirty="0" smtClean="0"/>
              <a:t>Mês 1:100%(4)                Mês 3:100%(8)</a:t>
            </a:r>
            <a:br>
              <a:rPr lang="pt-BR" sz="2400" b="1" dirty="0" smtClean="0"/>
            </a:br>
            <a:r>
              <a:rPr lang="pt-BR" sz="2400" b="1" dirty="0" smtClean="0"/>
              <a:t>Mês 2:100%(8)                 Mês 4:1005(12)</a:t>
            </a:r>
            <a:r>
              <a:rPr lang="pt-BR" sz="2400" b="1" dirty="0"/>
              <a:t/>
            </a:r>
            <a:br>
              <a:rPr lang="pt-BR" sz="2400" b="1" dirty="0"/>
            </a:br>
            <a:endParaRPr lang="pt-BR" sz="2400" b="1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8934510"/>
              </p:ext>
            </p:extLst>
          </p:nvPr>
        </p:nvGraphicFramePr>
        <p:xfrm>
          <a:off x="500034" y="642918"/>
          <a:ext cx="7931224" cy="39933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471488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Tabela 12:Proporção de diabéticos faltosos às consultas com busca ativa na ESF III,Ajuricaba/RS.</a:t>
            </a:r>
            <a:endParaRPr kumimoji="0" lang="pt-BR" altLang="zh-CN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SimSun" pitchFamily="2" charset="-122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zh-CN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Fonte: Planilha UFPel, 2015</a:t>
            </a:r>
            <a:r>
              <a:rPr kumimoji="0" lang="pt-BR" altLang="zh-CN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pt-BR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739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476672"/>
            <a:ext cx="8229600" cy="1008112"/>
          </a:xfrm>
        </p:spPr>
        <p:txBody>
          <a:bodyPr>
            <a:noAutofit/>
          </a:bodyPr>
          <a:lstStyle/>
          <a:p>
            <a:r>
              <a:rPr lang="pt-BR" sz="2400" dirty="0" smtClean="0"/>
              <a:t/>
            </a:r>
            <a:br>
              <a:rPr lang="pt-BR" sz="2400" dirty="0" smtClean="0"/>
            </a:br>
            <a:endParaRPr lang="pt-BR" sz="24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pPr marL="0" indent="0"/>
            <a:r>
              <a:rPr lang="pt-BR" sz="2400" dirty="0" smtClean="0"/>
              <a:t>Objetivo 4. Melhorar o registro das informações;</a:t>
            </a:r>
          </a:p>
          <a:p>
            <a:pPr marL="0" indent="0">
              <a:buNone/>
            </a:pPr>
            <a:endParaRPr lang="pt-BR" sz="2400" dirty="0" smtClean="0"/>
          </a:p>
          <a:p>
            <a:pPr marL="0" indent="0"/>
            <a:r>
              <a:rPr lang="pt-BR" sz="2400" dirty="0" smtClean="0"/>
              <a:t>Meta: Manter ficha de acompanhamento de 100% dos hipertensos e diabéticos cadastrados na unidade de saúde.</a:t>
            </a:r>
            <a:endParaRPr lang="pt-BR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Objetivos, Metas e Resultados</a:t>
            </a:r>
            <a:endParaRPr kumimoji="0" lang="pt-BR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6020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28860" y="5072074"/>
            <a:ext cx="5072098" cy="1143000"/>
          </a:xfrm>
        </p:spPr>
        <p:txBody>
          <a:bodyPr>
            <a:noAutofit/>
          </a:bodyPr>
          <a:lstStyle/>
          <a:p>
            <a:pPr algn="l"/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b="1" dirty="0" smtClean="0"/>
              <a:t>Mês 1:100%(72)              Mês 3:99,6%(248)</a:t>
            </a:r>
            <a:br>
              <a:rPr lang="pt-BR" sz="2000" b="1" dirty="0" smtClean="0"/>
            </a:br>
            <a:r>
              <a:rPr lang="pt-BR" sz="2000" b="1" dirty="0" smtClean="0"/>
              <a:t>Mês 2:100%(152)            Mês 4:100%(291)</a:t>
            </a:r>
            <a:r>
              <a:rPr lang="pt-BR" sz="2000" b="1" dirty="0"/>
              <a:t/>
            </a:r>
            <a:br>
              <a:rPr lang="pt-BR" sz="2000" b="1" dirty="0"/>
            </a:br>
            <a:r>
              <a:rPr lang="pt-BR" sz="2000" b="1" dirty="0"/>
              <a:t/>
            </a:r>
            <a:br>
              <a:rPr lang="pt-BR" sz="2000" b="1" dirty="0"/>
            </a:br>
            <a:endParaRPr lang="pt-BR" sz="2000" b="1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0359084"/>
              </p:ext>
            </p:extLst>
          </p:nvPr>
        </p:nvGraphicFramePr>
        <p:xfrm>
          <a:off x="1357290" y="857232"/>
          <a:ext cx="6624736" cy="35612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714348" y="4572008"/>
            <a:ext cx="84296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1676400" algn="l"/>
              </a:tabLst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Tabela 13:Proporção de hipertensos com registro adequado na ficha de acompanhamento na ESF III,Ajuricaba/RS.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1676400" algn="l"/>
              </a:tabLst>
            </a:pPr>
            <a:r>
              <a:rPr kumimoji="0" lang="pt-BR" altLang="zh-CN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Fonte: Planilha UFPel, 2015	</a:t>
            </a:r>
            <a:endParaRPr kumimoji="0" lang="pt-BR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30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28794" y="5286388"/>
            <a:ext cx="5286412" cy="1143000"/>
          </a:xfrm>
        </p:spPr>
        <p:txBody>
          <a:bodyPr>
            <a:noAutofit/>
          </a:bodyPr>
          <a:lstStyle/>
          <a:p>
            <a:pPr algn="l"/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b="1" dirty="0" smtClean="0"/>
              <a:t>Mês 1:100%(16)             Mês 3:100%(58)</a:t>
            </a:r>
            <a:br>
              <a:rPr lang="pt-BR" sz="2400" b="1" dirty="0" smtClean="0"/>
            </a:br>
            <a:r>
              <a:rPr lang="pt-BR" sz="2400" b="1" dirty="0" smtClean="0"/>
              <a:t>Mês 2:100%(39)              Mês 4:100%(76)</a:t>
            </a:r>
            <a:r>
              <a:rPr lang="pt-BR" sz="2400" b="1" dirty="0"/>
              <a:t/>
            </a:r>
            <a:br>
              <a:rPr lang="pt-BR" sz="2400" b="1" dirty="0"/>
            </a:br>
            <a:r>
              <a:rPr lang="pt-BR" sz="2400" b="1" dirty="0"/>
              <a:t> </a:t>
            </a:r>
            <a:br>
              <a:rPr lang="pt-BR" sz="2400" b="1" dirty="0"/>
            </a:br>
            <a:endParaRPr lang="pt-BR" sz="2400" b="1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400969"/>
              </p:ext>
            </p:extLst>
          </p:nvPr>
        </p:nvGraphicFramePr>
        <p:xfrm>
          <a:off x="1285852" y="1214422"/>
          <a:ext cx="6715172" cy="34943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714348" y="4786322"/>
            <a:ext cx="84296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1676400" algn="l"/>
              </a:tabLst>
            </a:pPr>
            <a:r>
              <a:rPr kumimoji="0" lang="pt-BR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Tabela 14:Proporção de diabéticos com registro adequado na ficha de acompanhamento na ESF III,Ajuricaba/RS.</a:t>
            </a:r>
            <a:endParaRPr kumimoji="0" lang="pt-B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1676400" algn="l"/>
              </a:tabLst>
            </a:pPr>
            <a:r>
              <a:rPr kumimoji="0" lang="pt-BR" altLang="zh-CN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Fonte: Planilha UFPel, 2015.	</a:t>
            </a:r>
            <a:endParaRPr kumimoji="0" lang="pt-BR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21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476672"/>
            <a:ext cx="8229600" cy="1008112"/>
          </a:xfrm>
        </p:spPr>
        <p:txBody>
          <a:bodyPr>
            <a:noAutofit/>
          </a:bodyPr>
          <a:lstStyle/>
          <a:p>
            <a:r>
              <a:rPr lang="pt-BR" sz="2400" dirty="0" smtClean="0"/>
              <a:t/>
            </a:r>
            <a:br>
              <a:rPr lang="pt-BR" sz="2400" dirty="0" smtClean="0"/>
            </a:br>
            <a:endParaRPr lang="pt-BR" sz="24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pPr marL="0" indent="0"/>
            <a:r>
              <a:rPr lang="pt-BR" sz="2400" dirty="0" smtClean="0"/>
              <a:t>Objetivo 5. Mapear hipertensos e diabéticos de risco para doença cardiovascular;</a:t>
            </a:r>
          </a:p>
          <a:p>
            <a:pPr marL="0" indent="0">
              <a:buNone/>
            </a:pPr>
            <a:endParaRPr lang="pt-BR" sz="2400" dirty="0" smtClean="0"/>
          </a:p>
          <a:p>
            <a:pPr marL="0" indent="0"/>
            <a:r>
              <a:rPr lang="pt-BR" sz="2400" dirty="0" smtClean="0"/>
              <a:t>Meta: Realizar estratificação do risco cardiovascular em 100% dos hipertensos e diabéticos cadastrados na unidade de saúde</a:t>
            </a:r>
            <a:endParaRPr lang="pt-BR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Objetivos, Metas e Resultados</a:t>
            </a:r>
            <a:endParaRPr kumimoji="0" lang="pt-BR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6020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57356" y="4929198"/>
            <a:ext cx="5000660" cy="1143000"/>
          </a:xfrm>
        </p:spPr>
        <p:txBody>
          <a:bodyPr>
            <a:noAutofit/>
          </a:bodyPr>
          <a:lstStyle/>
          <a:p>
            <a:pPr algn="l"/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b="1" dirty="0" smtClean="0"/>
              <a:t>Mês 1:100%(72)                      Mês 3:93,6(237)</a:t>
            </a:r>
            <a:br>
              <a:rPr lang="pt-BR" sz="2000" b="1" dirty="0" smtClean="0"/>
            </a:br>
            <a:r>
              <a:rPr lang="pt-BR" sz="2000" b="1" dirty="0" smtClean="0"/>
              <a:t>Mês 2:94,7%(144)                   Mês :100%(291)</a:t>
            </a:r>
            <a:r>
              <a:rPr lang="pt-BR" sz="2000" b="1" dirty="0"/>
              <a:t/>
            </a:r>
            <a:br>
              <a:rPr lang="pt-BR" sz="2000" b="1" dirty="0"/>
            </a:b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/>
              <a:t/>
            </a:r>
            <a:br>
              <a:rPr lang="pt-BR" sz="2000" dirty="0"/>
            </a:br>
            <a:endParaRPr lang="pt-BR" sz="20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6207767"/>
              </p:ext>
            </p:extLst>
          </p:nvPr>
        </p:nvGraphicFramePr>
        <p:xfrm>
          <a:off x="640965" y="1030955"/>
          <a:ext cx="7992888" cy="33452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442913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1676400" algn="l"/>
              </a:tabLst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Tabela 15:Proporção de hipertensos com estratificação de risco cardiovascular por  exame clínico em dia na ESF III,Ajuricaba/RS.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1676400" algn="l"/>
              </a:tabLst>
            </a:pPr>
            <a:r>
              <a:rPr kumimoji="0" lang="pt-BR" altLang="zh-CN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Fonte: Planilha UFPel, 2015	.</a:t>
            </a:r>
            <a:endParaRPr kumimoji="0" lang="pt-BR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55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3042" y="4572008"/>
            <a:ext cx="6086492" cy="1143000"/>
          </a:xfrm>
        </p:spPr>
        <p:txBody>
          <a:bodyPr>
            <a:noAutofit/>
          </a:bodyPr>
          <a:lstStyle/>
          <a:p>
            <a:pPr algn="l"/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b="1" dirty="0" smtClean="0"/>
              <a:t>Mês 1:100%(16)           Mês 3:94,8%(55)</a:t>
            </a:r>
            <a:br>
              <a:rPr lang="pt-BR" sz="2400" b="1" dirty="0" smtClean="0"/>
            </a:br>
            <a:r>
              <a:rPr lang="pt-BR" sz="2400" b="1" dirty="0" smtClean="0"/>
              <a:t>Mês 2:92,3%(36)          Mês 4:100%(76)</a:t>
            </a:r>
            <a:br>
              <a:rPr lang="pt-BR" sz="2400" b="1" dirty="0" smtClean="0"/>
            </a:br>
            <a:r>
              <a:rPr lang="pt-BR" sz="2400" dirty="0"/>
              <a:t/>
            </a:r>
            <a:br>
              <a:rPr lang="pt-BR" sz="2400" dirty="0"/>
            </a:br>
            <a:endParaRPr lang="pt-BR" sz="24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1678123"/>
              </p:ext>
            </p:extLst>
          </p:nvPr>
        </p:nvGraphicFramePr>
        <p:xfrm>
          <a:off x="500034" y="571480"/>
          <a:ext cx="8075240" cy="36332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428625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1676400" algn="l"/>
              </a:tabLst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Tabela 16:Proporção de hipertensos com estratificação de risco cardiovascular por  exame clínico em dia na ESF III,Ajuricaba/RS.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1676400" algn="l"/>
              </a:tabLst>
            </a:pPr>
            <a:r>
              <a:rPr kumimoji="0" lang="pt-BR" altLang="zh-CN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Fonte: Planilha UFPel, 2015	</a:t>
            </a:r>
            <a:endParaRPr kumimoji="0" lang="pt-BR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03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/>
              <a:t>Objetivo Geral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Qualificação da atenção dos </a:t>
            </a:r>
            <a:r>
              <a:rPr lang="pt-BR" dirty="0" smtClean="0"/>
              <a:t>usuários hipertensos e/ou </a:t>
            </a:r>
            <a:r>
              <a:rPr lang="pt-BR" dirty="0"/>
              <a:t>dos </a:t>
            </a:r>
            <a:r>
              <a:rPr lang="pt-BR" dirty="0" smtClean="0"/>
              <a:t>diabéticos </a:t>
            </a:r>
            <a:r>
              <a:rPr lang="pt-BR" dirty="0"/>
              <a:t>da ESF III, Ajuricaba/RS.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97044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476672"/>
            <a:ext cx="8229600" cy="1008112"/>
          </a:xfrm>
        </p:spPr>
        <p:txBody>
          <a:bodyPr>
            <a:noAutofit/>
          </a:bodyPr>
          <a:lstStyle/>
          <a:p>
            <a:r>
              <a:rPr lang="pt-BR" sz="2400" dirty="0" smtClean="0"/>
              <a:t/>
            </a:r>
            <a:br>
              <a:rPr lang="pt-BR" sz="2400" dirty="0" smtClean="0"/>
            </a:br>
            <a:endParaRPr lang="pt-BR" sz="24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pPr marL="0" indent="0"/>
            <a:r>
              <a:rPr lang="pt-BR" sz="2400" dirty="0" smtClean="0"/>
              <a:t>Objetivo 6. Promover a saúde de hipertensos e diabéticos;</a:t>
            </a:r>
          </a:p>
          <a:p>
            <a:pPr marL="0" indent="0"/>
            <a:endParaRPr lang="pt-BR" sz="2400" dirty="0" smtClean="0"/>
          </a:p>
          <a:p>
            <a:pPr marL="0" indent="0"/>
            <a:r>
              <a:rPr lang="pt-BR" sz="2400" dirty="0" smtClean="0"/>
              <a:t>Meta: Garantir orientação nutricional sobre alimentação saudável, orientação em relação à prática regular de atividade física, sobre os riscos do tabagismo, e higiene bucal a 100% dos pacientes hipertensos e diabéticos;</a:t>
            </a:r>
          </a:p>
          <a:p>
            <a:pPr marL="0" indent="0">
              <a:buNone/>
            </a:pPr>
            <a:endParaRPr lang="pt-BR" sz="2400" dirty="0" smtClean="0"/>
          </a:p>
          <a:p>
            <a:pPr marL="0" indent="0"/>
            <a:r>
              <a:rPr lang="pt-BR" sz="2400" dirty="0" smtClean="0"/>
              <a:t>Resultados: 100% dos cadastrados na intervenção receberam as orientações.</a:t>
            </a:r>
            <a:br>
              <a:rPr lang="pt-BR" sz="2400" dirty="0" smtClean="0"/>
            </a:br>
            <a:endParaRPr lang="pt-BR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Objetivos, Metas e Resultados</a:t>
            </a:r>
            <a:endParaRPr kumimoji="0" lang="pt-BR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6020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/>
              <a:t>Discussão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sz="2400" dirty="0" smtClean="0"/>
              <a:t>Importância para o serviço:</a:t>
            </a:r>
          </a:p>
          <a:p>
            <a:r>
              <a:rPr lang="pt-BR" sz="2400" dirty="0" smtClean="0"/>
              <a:t>Ampliação </a:t>
            </a:r>
            <a:r>
              <a:rPr lang="pt-BR" sz="2400" dirty="0"/>
              <a:t>da cobertura da atenção aos hipertensos e </a:t>
            </a:r>
            <a:r>
              <a:rPr lang="pt-BR" sz="2400" dirty="0" smtClean="0"/>
              <a:t>diabéticos;</a:t>
            </a:r>
          </a:p>
          <a:p>
            <a:r>
              <a:rPr lang="pt-BR" sz="2400" dirty="0" smtClean="0"/>
              <a:t>A </a:t>
            </a:r>
            <a:r>
              <a:rPr lang="pt-BR" sz="2400" dirty="0"/>
              <a:t>melhoria dos registros e a qualificação da atenção principalmente na ampliação do exame clinico aos pacientes hipertensos e </a:t>
            </a:r>
            <a:r>
              <a:rPr lang="pt-BR" sz="2400" dirty="0" smtClean="0"/>
              <a:t>diabéticos;</a:t>
            </a:r>
          </a:p>
          <a:p>
            <a:r>
              <a:rPr lang="pt-BR" sz="2400" dirty="0" smtClean="0"/>
              <a:t> Classificação </a:t>
            </a:r>
            <a:r>
              <a:rPr lang="pt-BR" sz="2400" dirty="0"/>
              <a:t>de risco de ambos os grupos e a realização dos exames laboratoriais.</a:t>
            </a:r>
          </a:p>
          <a:p>
            <a:pPr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7019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2800" dirty="0" smtClean="0"/>
              <a:t>                   </a:t>
            </a:r>
            <a:br>
              <a:rPr lang="pt-BR" sz="2800" dirty="0" smtClean="0"/>
            </a:b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t-BR" sz="2600" dirty="0" smtClean="0"/>
              <a:t>Importância para a equipe:</a:t>
            </a:r>
          </a:p>
          <a:p>
            <a:r>
              <a:rPr lang="pt-BR" sz="2600" dirty="0" smtClean="0"/>
              <a:t>Intervenção </a:t>
            </a:r>
            <a:r>
              <a:rPr lang="pt-BR" sz="2600" dirty="0"/>
              <a:t>ser baseada nos protocolos </a:t>
            </a:r>
            <a:r>
              <a:rPr lang="pt-BR" sz="2600" dirty="0" smtClean="0"/>
              <a:t>– capacitação da equipe;</a:t>
            </a:r>
          </a:p>
          <a:p>
            <a:r>
              <a:rPr lang="pt-BR" sz="2600" dirty="0" smtClean="0"/>
              <a:t>Trabalho </a:t>
            </a:r>
            <a:r>
              <a:rPr lang="pt-BR" sz="2600" dirty="0"/>
              <a:t>integrado </a:t>
            </a:r>
            <a:r>
              <a:rPr lang="pt-BR" sz="2600" dirty="0" smtClean="0"/>
              <a:t>de toda a equipe;</a:t>
            </a:r>
          </a:p>
          <a:p>
            <a:r>
              <a:rPr lang="pt-BR" sz="2600" dirty="0" smtClean="0"/>
              <a:t>Cada </a:t>
            </a:r>
            <a:r>
              <a:rPr lang="pt-BR" sz="2600" dirty="0"/>
              <a:t>um dos profissionais da equipe teve seu papel </a:t>
            </a:r>
            <a:r>
              <a:rPr lang="pt-BR" sz="2600" dirty="0" smtClean="0"/>
              <a:t>na intervenção;</a:t>
            </a:r>
          </a:p>
          <a:p>
            <a:r>
              <a:rPr lang="pt-BR" sz="2600" dirty="0" smtClean="0"/>
              <a:t>Grupos de educação em saúde: participação do medico</a:t>
            </a:r>
            <a:r>
              <a:rPr lang="pt-BR" sz="2600" dirty="0"/>
              <a:t>, o dentista, o nutricionista, a fisioterapeuta e técnica de </a:t>
            </a:r>
            <a:r>
              <a:rPr lang="pt-BR" sz="2600" dirty="0" smtClean="0"/>
              <a:t>enfermagem;</a:t>
            </a:r>
            <a:endParaRPr lang="pt-BR" sz="2600" dirty="0"/>
          </a:p>
          <a:p>
            <a:r>
              <a:rPr lang="pt-BR" sz="2600" dirty="0"/>
              <a:t>Antes da intervenção as atividades de atenção a hipertensão e diabetes eram concentradas no médico. </a:t>
            </a:r>
            <a:endParaRPr lang="pt-BR" sz="2600" dirty="0" smtClean="0"/>
          </a:p>
          <a:p>
            <a:r>
              <a:rPr lang="pt-BR" sz="2600" dirty="0" smtClean="0"/>
              <a:t>A </a:t>
            </a:r>
            <a:r>
              <a:rPr lang="pt-BR" sz="2600" dirty="0"/>
              <a:t>melhoria do registro e o agendamento </a:t>
            </a:r>
            <a:r>
              <a:rPr lang="pt-BR" sz="2600" dirty="0" smtClean="0"/>
              <a:t> - otimização </a:t>
            </a:r>
            <a:r>
              <a:rPr lang="pt-BR" sz="2600" dirty="0"/>
              <a:t>da agenda para a atenção à demanda espontânea. </a:t>
            </a:r>
            <a:endParaRPr lang="pt-BR" sz="2600" dirty="0" smtClean="0"/>
          </a:p>
          <a:p>
            <a:r>
              <a:rPr lang="pt-BR" sz="2600" dirty="0" smtClean="0"/>
              <a:t>A </a:t>
            </a:r>
            <a:r>
              <a:rPr lang="pt-BR" sz="2600" dirty="0"/>
              <a:t>classificação de risco dos hipertensos e diabéticos tem sido crucial para apoiar a priorização do atendimento dos mesmos. Tornando assim o serviço mais organizado</a:t>
            </a:r>
            <a:r>
              <a:rPr lang="pt-BR" dirty="0"/>
              <a:t>.</a:t>
            </a:r>
          </a:p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3286116" y="500042"/>
            <a:ext cx="16401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b="1" dirty="0" smtClean="0">
                <a:solidFill>
                  <a:prstClr val="black"/>
                </a:solidFill>
                <a:ea typeface="+mj-ea"/>
                <a:cs typeface="+mj-cs"/>
              </a:rPr>
              <a:t>Discussão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3660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>
                <a:solidFill>
                  <a:prstClr val="black"/>
                </a:solidFill>
              </a:rPr>
              <a:t>Discussão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sz="2200" dirty="0" smtClean="0"/>
              <a:t>Importância para a comunidade:</a:t>
            </a:r>
          </a:p>
          <a:p>
            <a:r>
              <a:rPr lang="pt-BR" sz="2200" dirty="0" smtClean="0"/>
              <a:t>A </a:t>
            </a:r>
            <a:r>
              <a:rPr lang="pt-BR" sz="2200" dirty="0"/>
              <a:t>comunidade passou a receber uma melhor atenção ao usuário diabético e hipertenso, conseguimos cadastrar mais de 80 </a:t>
            </a:r>
            <a:r>
              <a:rPr lang="pt-BR" sz="2200" dirty="0" smtClean="0"/>
              <a:t>%; </a:t>
            </a:r>
          </a:p>
          <a:p>
            <a:pPr>
              <a:buNone/>
            </a:pPr>
            <a:endParaRPr lang="pt-BR" sz="2200" dirty="0" smtClean="0"/>
          </a:p>
          <a:p>
            <a:r>
              <a:rPr lang="pt-BR" sz="2200" dirty="0" smtClean="0"/>
              <a:t>Anteriormente </a:t>
            </a:r>
            <a:r>
              <a:rPr lang="pt-BR" sz="2200" dirty="0"/>
              <a:t>a população não tinha conhecimentos sobre este programa de atenção hoje conseguimos interação entre a comunidade e a equipe e </a:t>
            </a:r>
            <a:r>
              <a:rPr lang="pt-BR" sz="2200" dirty="0" smtClean="0"/>
              <a:t>vice-versa;</a:t>
            </a:r>
          </a:p>
          <a:p>
            <a:pPr>
              <a:buNone/>
            </a:pPr>
            <a:endParaRPr lang="pt-BR" sz="2200" dirty="0" smtClean="0"/>
          </a:p>
          <a:p>
            <a:r>
              <a:rPr lang="pt-BR" sz="2200" dirty="0" smtClean="0"/>
              <a:t>A </a:t>
            </a:r>
            <a:r>
              <a:rPr lang="pt-BR" sz="2200" dirty="0"/>
              <a:t>comunidade esta satisfeita com a prioridade de atendimento e com a qualidade deste.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7284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pt-BR" sz="2800" b="1" dirty="0" smtClean="0">
                <a:solidFill>
                  <a:prstClr val="black"/>
                </a:solidFill>
                <a:ea typeface="+mn-ea"/>
                <a:cs typeface="+mn-cs"/>
              </a:rPr>
              <a:t>Discussão</a:t>
            </a:r>
            <a:r>
              <a:rPr lang="pt-BR" sz="2800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pt-BR" sz="2800" dirty="0" smtClean="0">
                <a:solidFill>
                  <a:prstClr val="black"/>
                </a:solidFill>
                <a:ea typeface="+mn-ea"/>
                <a:cs typeface="+mn-cs"/>
              </a:rPr>
            </a:b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sz="3600" dirty="0"/>
              <a:t>A intervenção poderia ter sido facilitada se desde o inicio eu tivesse ajuda dos lideres da </a:t>
            </a:r>
            <a:r>
              <a:rPr lang="pt-BR" sz="3600" dirty="0" smtClean="0"/>
              <a:t>comunidade;</a:t>
            </a:r>
          </a:p>
          <a:p>
            <a:r>
              <a:rPr lang="pt-BR" sz="3600" dirty="0" smtClean="0"/>
              <a:t>Vamos </a:t>
            </a:r>
            <a:r>
              <a:rPr lang="pt-BR" sz="3600" dirty="0"/>
              <a:t>incorporar a intervenção às rotinas do </a:t>
            </a:r>
            <a:r>
              <a:rPr lang="pt-BR" sz="3600" dirty="0" smtClean="0"/>
              <a:t>serviço e assim </a:t>
            </a:r>
            <a:r>
              <a:rPr lang="pt-BR" sz="3600" dirty="0"/>
              <a:t>teremos condições de superar algumas das dificuldades </a:t>
            </a:r>
            <a:r>
              <a:rPr lang="pt-BR" sz="3600" dirty="0" smtClean="0"/>
              <a:t>encontradas;</a:t>
            </a:r>
          </a:p>
          <a:p>
            <a:r>
              <a:rPr lang="pt-BR" sz="3600" dirty="0" smtClean="0"/>
              <a:t> </a:t>
            </a:r>
            <a:r>
              <a:rPr lang="pt-BR" sz="3600" dirty="0"/>
              <a:t>Vamos a continuar realizando as atividades com os grupos de diabéticos, hipertensos e </a:t>
            </a:r>
            <a:r>
              <a:rPr lang="pt-BR" sz="3600" dirty="0" smtClean="0"/>
              <a:t>familiares;</a:t>
            </a:r>
          </a:p>
          <a:p>
            <a:r>
              <a:rPr lang="pt-BR" sz="3600" dirty="0" smtClean="0"/>
              <a:t> </a:t>
            </a:r>
            <a:r>
              <a:rPr lang="pt-BR" sz="3600" dirty="0"/>
              <a:t>Os atendimentos clínicos e de saúde bucal destes usuários serão realizados a cada quinze dias no turno da tarde, programados pelos </a:t>
            </a:r>
            <a:r>
              <a:rPr lang="pt-BR" sz="3600" dirty="0" smtClean="0"/>
              <a:t>ACS;</a:t>
            </a:r>
          </a:p>
          <a:p>
            <a:r>
              <a:rPr lang="pt-BR" sz="3600" dirty="0" smtClean="0"/>
              <a:t> </a:t>
            </a:r>
            <a:r>
              <a:rPr lang="pt-BR" sz="3600" dirty="0"/>
              <a:t>Realizaremos as buscas dos usuários faltosos um dia especifico no mês, as visitas vão ser realizadas pelos ACS e os técnicos de enfermagem, programados o mesmo dia de a visita domiciliar.</a:t>
            </a:r>
          </a:p>
          <a:p>
            <a:pPr marL="0" indent="0">
              <a:buNone/>
            </a:pPr>
            <a:r>
              <a:rPr lang="pt-BR" sz="3800" dirty="0"/>
              <a:t> 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7481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2800" b="1" dirty="0"/>
              <a:t>Reflexão crítica sobre o processo pessoal de aprendizagem</a:t>
            </a:r>
            <a:br>
              <a:rPr lang="pt-BR" sz="2800" b="1" dirty="0"/>
            </a:b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/>
            <a:r>
              <a:rPr lang="pt-BR" sz="2000" smtClean="0"/>
              <a:t> Grande </a:t>
            </a:r>
            <a:r>
              <a:rPr lang="pt-BR" sz="2000" dirty="0"/>
              <a:t>importância na minha superação como profissional </a:t>
            </a:r>
            <a:r>
              <a:rPr lang="pt-BR" sz="2000" dirty="0" smtClean="0"/>
              <a:t>- ajuda da orientadora </a:t>
            </a:r>
            <a:r>
              <a:rPr lang="pt-BR" sz="2000" dirty="0"/>
              <a:t>e </a:t>
            </a:r>
            <a:r>
              <a:rPr lang="pt-BR" sz="2000" dirty="0" smtClean="0"/>
              <a:t>da coordenação do curso;</a:t>
            </a:r>
          </a:p>
          <a:p>
            <a:pPr marL="0" indent="0">
              <a:buNone/>
            </a:pPr>
            <a:endParaRPr lang="pt-BR" sz="2000" dirty="0" smtClean="0"/>
          </a:p>
          <a:p>
            <a:pPr marL="0" indent="0"/>
            <a:r>
              <a:rPr lang="pt-BR" sz="2000" dirty="0" smtClean="0"/>
              <a:t> Atualizei </a:t>
            </a:r>
            <a:r>
              <a:rPr lang="pt-BR" sz="2000" dirty="0"/>
              <a:t>meus conhecimentos referentes à atenção primaria de saúde em temas importantes como: atenção ao pré-natal de baixo risco, puerpério, a atenção a hipertensos e diabéticos, atenção a mulher e </a:t>
            </a:r>
            <a:r>
              <a:rPr lang="pt-BR" sz="2000" dirty="0" smtClean="0"/>
              <a:t> criança</a:t>
            </a:r>
            <a:r>
              <a:rPr lang="pt-BR" sz="2000" dirty="0"/>
              <a:t>, </a:t>
            </a:r>
            <a:r>
              <a:rPr lang="pt-BR" sz="2000" dirty="0" smtClean="0"/>
              <a:t>doenças </a:t>
            </a:r>
            <a:r>
              <a:rPr lang="pt-BR" sz="2000" dirty="0"/>
              <a:t>infectocontagiosas e temas referentes a saúde </a:t>
            </a:r>
            <a:r>
              <a:rPr lang="pt-BR" sz="2000" dirty="0" smtClean="0"/>
              <a:t>coletiva; </a:t>
            </a:r>
            <a:r>
              <a:rPr lang="pt-BR" sz="2000" dirty="0"/>
              <a:t>e os métodos para o trabalho com a comunidade em promoção e educação em saúde, engajamento publico e ferramentas para a coleta de dados, monitoramento e avaliação das ações e por ultimo como apresentar os resultados de uma determinada intervenção em saúde aos gestores e a comunidade. </a:t>
            </a:r>
          </a:p>
        </p:txBody>
      </p:sp>
    </p:spTree>
    <p:extLst>
      <p:ext uri="{BB962C8B-B14F-4D97-AF65-F5344CB8AC3E}">
        <p14:creationId xmlns:p14="http://schemas.microsoft.com/office/powerpoint/2010/main" val="363658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/>
              <a:t>Metodologia 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sz="2400" dirty="0"/>
              <a:t>Este projeto está estruturado para ser desenvolvido no período de 16 </a:t>
            </a:r>
            <a:r>
              <a:rPr lang="pt-BR" sz="2400" dirty="0" smtClean="0"/>
              <a:t>semanas;</a:t>
            </a:r>
          </a:p>
          <a:p>
            <a:pPr>
              <a:buNone/>
            </a:pPr>
            <a:endParaRPr lang="pt-BR" sz="2400" dirty="0"/>
          </a:p>
          <a:p>
            <a:r>
              <a:rPr lang="pt-BR" sz="2400" dirty="0"/>
              <a:t>Capacitação da </a:t>
            </a:r>
            <a:r>
              <a:rPr lang="pt-BR" sz="2400" dirty="0" smtClean="0"/>
              <a:t>equipe;</a:t>
            </a:r>
          </a:p>
          <a:p>
            <a:pPr>
              <a:buNone/>
            </a:pPr>
            <a:endParaRPr lang="pt-BR" sz="2400" dirty="0"/>
          </a:p>
          <a:p>
            <a:r>
              <a:rPr lang="pt-BR" sz="2400" dirty="0"/>
              <a:t>Organização do atendimento e os </a:t>
            </a:r>
            <a:r>
              <a:rPr lang="pt-BR" sz="2400" dirty="0" smtClean="0"/>
              <a:t>cadastros;</a:t>
            </a:r>
          </a:p>
          <a:p>
            <a:pPr>
              <a:buNone/>
            </a:pPr>
            <a:endParaRPr lang="pt-BR" sz="2400" dirty="0"/>
          </a:p>
          <a:p>
            <a:r>
              <a:rPr lang="pt-BR" sz="2400" dirty="0"/>
              <a:t>Realização dos grupos na </a:t>
            </a:r>
            <a:r>
              <a:rPr lang="pt-BR" sz="2400" dirty="0" smtClean="0"/>
              <a:t>comunidade;</a:t>
            </a:r>
          </a:p>
          <a:p>
            <a:endParaRPr lang="pt-BR" sz="2400" dirty="0" smtClean="0"/>
          </a:p>
          <a:p>
            <a:r>
              <a:rPr lang="pt-BR" sz="2400" dirty="0" smtClean="0"/>
              <a:t>As ações foram desenvolvidas nos eixos: organização e gestão do serviço, engajamento publico, monitoramento e avaliação e qualificação da pratica clinica.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68996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/>
              <a:t>Logística 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 smtClean="0"/>
              <a:t>Protocolo: Caderno </a:t>
            </a:r>
            <a:r>
              <a:rPr lang="pt-BR" sz="2400" dirty="0"/>
              <a:t>de Atenção </a:t>
            </a:r>
            <a:r>
              <a:rPr lang="pt-BR" sz="2400" dirty="0" smtClean="0"/>
              <a:t>Básica 36 e 37 </a:t>
            </a:r>
            <a:r>
              <a:rPr lang="pt-BR" sz="2400" dirty="0"/>
              <a:t>de Hipertensão arterial e </a:t>
            </a:r>
            <a:r>
              <a:rPr lang="pt-BR" sz="2400" dirty="0" smtClean="0"/>
              <a:t>Diabetes, 2013;</a:t>
            </a:r>
          </a:p>
          <a:p>
            <a:pPr>
              <a:buNone/>
            </a:pPr>
            <a:endParaRPr lang="pt-BR" sz="2400" dirty="0" smtClean="0"/>
          </a:p>
          <a:p>
            <a:r>
              <a:rPr lang="pt-BR" sz="2400" dirty="0" smtClean="0"/>
              <a:t>Utilizaremos como instrumentos de coleta de informações: os </a:t>
            </a:r>
            <a:r>
              <a:rPr lang="pt-BR" sz="2400" dirty="0"/>
              <a:t>prontuários </a:t>
            </a:r>
            <a:r>
              <a:rPr lang="pt-BR" sz="2400" dirty="0" smtClean="0"/>
              <a:t>eletrônicos, ficha-espelho e a planilha de coleta de dados;</a:t>
            </a:r>
          </a:p>
          <a:p>
            <a:pPr>
              <a:buNone/>
            </a:pPr>
            <a:endParaRPr lang="pt-BR" sz="2400" dirty="0"/>
          </a:p>
          <a:p>
            <a:r>
              <a:rPr lang="pt-BR" sz="2400" dirty="0" smtClean="0"/>
              <a:t>As </a:t>
            </a:r>
            <a:r>
              <a:rPr lang="pt-BR" sz="2400" dirty="0"/>
              <a:t>cópias das fichas </a:t>
            </a:r>
            <a:r>
              <a:rPr lang="pt-BR" sz="2400" dirty="0" smtClean="0"/>
              <a:t>serão </a:t>
            </a:r>
            <a:r>
              <a:rPr lang="pt-BR" sz="2400" dirty="0"/>
              <a:t>disponibilizadas pela secretaria de </a:t>
            </a:r>
            <a:r>
              <a:rPr lang="pt-BR" sz="2400" dirty="0" smtClean="0"/>
              <a:t>saúde;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25424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/>
              <a:t>Objetivos, Metas e Resultados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 smtClean="0"/>
              <a:t>Objetivo especifico 1: Ampliar </a:t>
            </a:r>
            <a:r>
              <a:rPr lang="pt-BR" sz="2400" dirty="0"/>
              <a:t>a cobertura a hipertensos e </a:t>
            </a:r>
            <a:r>
              <a:rPr lang="pt-BR" sz="2400" dirty="0" smtClean="0"/>
              <a:t>ou diabéticos;</a:t>
            </a:r>
          </a:p>
          <a:p>
            <a:pPr>
              <a:buNone/>
            </a:pPr>
            <a:endParaRPr lang="pt-BR" sz="2400" dirty="0"/>
          </a:p>
          <a:p>
            <a:r>
              <a:rPr lang="pt-BR" sz="2400" dirty="0" smtClean="0"/>
              <a:t>Meta 1:</a:t>
            </a:r>
            <a:r>
              <a:rPr lang="pt-BR" sz="2400" dirty="0"/>
              <a:t> Cadastrar 75% dos hipertensos </a:t>
            </a:r>
            <a:r>
              <a:rPr lang="pt-BR" sz="2400" dirty="0" smtClean="0"/>
              <a:t>e/ou diabéticos da </a:t>
            </a:r>
            <a:r>
              <a:rPr lang="pt-BR" sz="2400" dirty="0"/>
              <a:t>área de abrangência no Programa de Atenção à Hipertensão Arterial e à Diabetes Mellitus da unidade de saúde.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466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85918" y="5357826"/>
            <a:ext cx="6157930" cy="1143000"/>
          </a:xfrm>
        </p:spPr>
        <p:txBody>
          <a:bodyPr>
            <a:noAutofit/>
          </a:bodyPr>
          <a:lstStyle/>
          <a:p>
            <a:pPr algn="l"/>
            <a:r>
              <a:rPr lang="pt-BR" sz="2400" b="1" dirty="0"/>
              <a:t/>
            </a:r>
            <a:br>
              <a:rPr lang="pt-BR" sz="2400" b="1" dirty="0"/>
            </a:br>
            <a:r>
              <a:rPr lang="pt-BR" sz="2400" b="1" dirty="0" smtClean="0"/>
              <a:t>Mês 1:19,7%(72)              Mês 3:68,2%(249)</a:t>
            </a:r>
            <a:br>
              <a:rPr lang="pt-BR" sz="2400" b="1" dirty="0" smtClean="0"/>
            </a:br>
            <a:r>
              <a:rPr lang="pt-BR" sz="2400" b="1" dirty="0" smtClean="0"/>
              <a:t>Mês 2:41,6%(152)             Mês 4:79,7%(291)  </a:t>
            </a:r>
            <a:r>
              <a:rPr lang="pt-BR" sz="2400" dirty="0" smtClean="0"/>
              <a:t/>
            </a:r>
            <a:br>
              <a:rPr lang="pt-BR" sz="2400" dirty="0" smtClean="0"/>
            </a:br>
            <a:endParaRPr lang="pt-BR" sz="24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8401524"/>
              </p:ext>
            </p:extLst>
          </p:nvPr>
        </p:nvGraphicFramePr>
        <p:xfrm>
          <a:off x="1142976" y="1214422"/>
          <a:ext cx="7000924" cy="34212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500034" y="4714884"/>
            <a:ext cx="578647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Tabela 1: Cobertura do programa de atenção ao hipertenso na ESF III, Ajuricaba/RS.</a:t>
            </a:r>
            <a:endParaRPr kumimoji="0" lang="pt-BR" altLang="zh-CN" sz="1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SimSun" pitchFamily="2" charset="-122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zh-CN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Fonte: Planilha UFPel, 2015</a:t>
            </a:r>
            <a:r>
              <a:rPr kumimoji="0" lang="pt-BR" altLang="zh-CN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pt-BR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10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57290" y="5214950"/>
            <a:ext cx="6286544" cy="1143000"/>
          </a:xfrm>
        </p:spPr>
        <p:txBody>
          <a:bodyPr>
            <a:noAutofit/>
          </a:bodyPr>
          <a:lstStyle/>
          <a:p>
            <a:pPr algn="l"/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b="1" dirty="0" smtClean="0"/>
              <a:t>Mês 1:17,8%(16)                  Mês 3:64,4%(58)</a:t>
            </a:r>
            <a:br>
              <a:rPr lang="pt-BR" sz="2400" b="1" dirty="0" smtClean="0"/>
            </a:br>
            <a:r>
              <a:rPr lang="pt-BR" sz="2400" b="1" dirty="0" smtClean="0"/>
              <a:t>Mês 2:43,3%(39)                   Mês 4:84,4%(76)</a:t>
            </a:r>
            <a:r>
              <a:rPr lang="pt-BR" sz="2400" b="1" dirty="0"/>
              <a:t/>
            </a:r>
            <a:br>
              <a:rPr lang="pt-BR" sz="2400" b="1" dirty="0"/>
            </a:br>
            <a:r>
              <a:rPr lang="pt-BR" sz="2400" b="1" dirty="0"/>
              <a:t> </a:t>
            </a:r>
            <a:br>
              <a:rPr lang="pt-BR" sz="2400" b="1" dirty="0"/>
            </a:br>
            <a:endParaRPr lang="pt-BR" sz="2400" b="1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5489393"/>
              </p:ext>
            </p:extLst>
          </p:nvPr>
        </p:nvGraphicFramePr>
        <p:xfrm>
          <a:off x="500034" y="1071546"/>
          <a:ext cx="7500990" cy="3450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4572008"/>
            <a:ext cx="8786842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1676400" algn="l"/>
              </a:tabLst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Tabela 2: Cobertura do programa de atenção ao diabético na ESF III, Ajuricaba /RS, 2015.</a:t>
            </a:r>
            <a:endParaRPr kumimoji="0" lang="pt-B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1676400" algn="l"/>
              </a:tabLst>
            </a:pPr>
            <a:r>
              <a:rPr kumimoji="0" lang="pt-BR" altLang="zh-CN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Fonte: Planilha UFPel, 2015	</a:t>
            </a:r>
            <a:endParaRPr kumimoji="0" lang="pt-BR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1676400" algn="l"/>
              </a:tabLst>
            </a:pPr>
            <a:endParaRPr kumimoji="0" lang="pt-BR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50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476672"/>
            <a:ext cx="8229600" cy="1008112"/>
          </a:xfrm>
        </p:spPr>
        <p:txBody>
          <a:bodyPr>
            <a:noAutofit/>
          </a:bodyPr>
          <a:lstStyle/>
          <a:p>
            <a:r>
              <a:rPr lang="pt-BR" sz="2400" dirty="0" smtClean="0"/>
              <a:t/>
            </a:r>
            <a:br>
              <a:rPr lang="pt-BR" sz="2400" dirty="0" smtClean="0"/>
            </a:br>
            <a:endParaRPr lang="pt-BR" sz="2400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pPr marL="0" indent="0"/>
            <a:r>
              <a:rPr lang="pt-BR" sz="2400" dirty="0"/>
              <a:t>Objetivo 2. Melhorar a qualidade da atenção a hipertensos e/ou </a:t>
            </a:r>
            <a:r>
              <a:rPr lang="pt-BR" sz="2400" dirty="0" smtClean="0"/>
              <a:t>diabéticos;</a:t>
            </a:r>
          </a:p>
          <a:p>
            <a:pPr marL="0" indent="0">
              <a:buNone/>
            </a:pPr>
            <a:endParaRPr lang="pt-BR" sz="2400" dirty="0"/>
          </a:p>
          <a:p>
            <a:pPr marL="0" indent="0"/>
            <a:r>
              <a:rPr lang="pt-BR" sz="2400" dirty="0"/>
              <a:t>Meta: Realizar exame clínico apropriado em 100% dos hipertensos </a:t>
            </a:r>
            <a:r>
              <a:rPr lang="pt-BR" sz="2400" dirty="0" smtClean="0"/>
              <a:t>e/ou </a:t>
            </a:r>
            <a:r>
              <a:rPr lang="pt-BR" sz="2400" dirty="0"/>
              <a:t>diabéticos.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Objetivos, Metas e Resultados</a:t>
            </a:r>
            <a:endParaRPr kumimoji="0" lang="pt-BR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6020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1445</Words>
  <Application>Microsoft Office PowerPoint</Application>
  <PresentationFormat>Apresentação na tela (4:3)</PresentationFormat>
  <Paragraphs>162</Paragraphs>
  <Slides>35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35</vt:i4>
      </vt:variant>
    </vt:vector>
  </HeadingPairs>
  <TitlesOfParts>
    <vt:vector size="36" baseType="lpstr">
      <vt:lpstr>Tema do Office</vt:lpstr>
      <vt:lpstr>UNIVERSIDADE ABERTA DO SUS UNIVERSIDADE FEDERAL DE PELOTAS Especialização em Saúde da Família Modalidade a Distância Turma 8</vt:lpstr>
      <vt:lpstr>Introdução  </vt:lpstr>
      <vt:lpstr>Objetivo Geral</vt:lpstr>
      <vt:lpstr>Metodologia </vt:lpstr>
      <vt:lpstr>Logística </vt:lpstr>
      <vt:lpstr>Objetivos, Metas e Resultados</vt:lpstr>
      <vt:lpstr> Mês 1:19,7%(72)              Mês 3:68,2%(249) Mês 2:41,6%(152)             Mês 4:79,7%(291)   </vt:lpstr>
      <vt:lpstr>  Mês 1:17,8%(16)                  Mês 3:64,4%(58) Mês 2:43,3%(39)                   Mês 4:84,4%(76)   </vt:lpstr>
      <vt:lpstr> </vt:lpstr>
      <vt:lpstr>  Mês 1:100%(72)                   Mês 3:90%(224) Mês 2:90,8%(138)                 Mês 4:100%(291) </vt:lpstr>
      <vt:lpstr> Mês 1:100%(16)               Mês 3:94,8%(55) Mês 2:92,3%(36)               Mês 4:100%(76) </vt:lpstr>
      <vt:lpstr> </vt:lpstr>
      <vt:lpstr>               </vt:lpstr>
      <vt:lpstr>  Mês 1:100%(16)             Mês 3:93,1%(54) Mês 2:89,7%(35)             Mês 4:100%(76)   </vt:lpstr>
      <vt:lpstr> </vt:lpstr>
      <vt:lpstr>Mês 1:94,4%(68)            Mês 3:94,8%(236) Mês 2:92,8%(141)          Mês 4:100%(291) </vt:lpstr>
      <vt:lpstr>Mês 1:87,5%(44)                Mês 3:93,1(54) Mês 2:89,7%(35)                 Mês 4:100%(76)</vt:lpstr>
      <vt:lpstr> </vt:lpstr>
      <vt:lpstr>  Mês 1:100%(72)              Mês 3:88,4%(220) Mês 2:91,4%(139)           Mês 4:100%(291) </vt:lpstr>
      <vt:lpstr>Mês 1:100%(16)                Mês 3:89,7%(52) Mês 2:87,2%(34)                 mês 4:100%(76) </vt:lpstr>
      <vt:lpstr> </vt:lpstr>
      <vt:lpstr> Mês 1:100%(10)                   Mês 3:100%(37) Mês 2:100%(29)                    Mês 4:100%(41)  </vt:lpstr>
      <vt:lpstr> Mês 1:100%(4)                Mês 3:100%(8) Mês 2:100%(8)                 Mês 4:1005(12) </vt:lpstr>
      <vt:lpstr> </vt:lpstr>
      <vt:lpstr> Mês 1:100%(72)              Mês 3:99,6%(248) Mês 2:100%(152)            Mês 4:100%(291)  </vt:lpstr>
      <vt:lpstr>  Mês 1:100%(16)             Mês 3:100%(58) Mês 2:100%(39)              Mês 4:100%(76)   </vt:lpstr>
      <vt:lpstr> </vt:lpstr>
      <vt:lpstr>  Mês 1:100%(72)                      Mês 3:93,6(237) Mês 2:94,7%(144)                   Mês :100%(291)   </vt:lpstr>
      <vt:lpstr>   Mês 1:100%(16)           Mês 3:94,8%(55) Mês 2:92,3%(36)          Mês 4:100%(76)  </vt:lpstr>
      <vt:lpstr> </vt:lpstr>
      <vt:lpstr>Discussão</vt:lpstr>
      <vt:lpstr>                    </vt:lpstr>
      <vt:lpstr>Discussão</vt:lpstr>
      <vt:lpstr>Discussão </vt:lpstr>
      <vt:lpstr>Reflexão crítica sobre o processo pessoal de aprendizagem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Especialização em  Saúde da Família</dc:title>
  <dc:creator>cliente</dc:creator>
  <cp:lastModifiedBy>cliente</cp:lastModifiedBy>
  <cp:revision>73</cp:revision>
  <dcterms:created xsi:type="dcterms:W3CDTF">2015-09-10T16:07:04Z</dcterms:created>
  <dcterms:modified xsi:type="dcterms:W3CDTF">2015-09-29T01:01:07Z</dcterms:modified>
</cp:coreProperties>
</file>