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0" r:id="rId4"/>
    <p:sldId id="301" r:id="rId5"/>
    <p:sldId id="258" r:id="rId6"/>
    <p:sldId id="263" r:id="rId7"/>
    <p:sldId id="259" r:id="rId8"/>
    <p:sldId id="261" r:id="rId9"/>
    <p:sldId id="262" r:id="rId10"/>
    <p:sldId id="289" r:id="rId11"/>
    <p:sldId id="298" r:id="rId12"/>
    <p:sldId id="291" r:id="rId13"/>
    <p:sldId id="297" r:id="rId14"/>
    <p:sldId id="290" r:id="rId15"/>
    <p:sldId id="293" r:id="rId16"/>
    <p:sldId id="278" r:id="rId17"/>
    <p:sldId id="299" r:id="rId18"/>
    <p:sldId id="279" r:id="rId19"/>
    <p:sldId id="296" r:id="rId20"/>
    <p:sldId id="280" r:id="rId21"/>
    <p:sldId id="288" r:id="rId22"/>
    <p:sldId id="282" r:id="rId23"/>
    <p:sldId id="283" r:id="rId24"/>
    <p:sldId id="284" r:id="rId25"/>
    <p:sldId id="285" r:id="rId26"/>
    <p:sldId id="286" r:id="rId27"/>
    <p:sldId id="287" r:id="rId28"/>
    <p:sldId id="294" r:id="rId29"/>
    <p:sldId id="295" r:id="rId30"/>
    <p:sldId id="273" r:id="rId31"/>
    <p:sldId id="276" r:id="rId32"/>
    <p:sldId id="277" r:id="rId33"/>
    <p:sldId id="30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129" autoAdjust="0"/>
  </p:normalViewPr>
  <p:slideViewPr>
    <p:cSldViewPr snapToGrid="0">
      <p:cViewPr>
        <p:scale>
          <a:sx n="78" d="100"/>
          <a:sy n="78" d="100"/>
        </p:scale>
        <p:origin x="-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uardo\Desktop\UFPEL%201\Especializandos\TURMA%205\YAISEL%20CAIRO%20GUTIERREZ\Interven&#231;&#227;o\Planilha%20Final%20Yaisel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uardo\Desktop\UFPEL%201\Especializandos\TURMA%205\YAISEL%20CAIRO%20GUTIERREZ\Interven&#231;&#227;o\Planilha%20Final%20Yaisel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uardo\Desktop\UFPEL%201\Especializandos\TURMA%205\YAISEL%20CAIRO%20GUTIERREZ\Interven&#231;&#227;o\Planilha%20Final%20Yaise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uardo\Desktop\UFPEL%201\Especializandos\TURMA%205\YAISEL%20CAIRO%20GUTIERREZ\Interven&#231;&#227;o\Planilha%20Final%20Yaisel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effectLst>
                <a:glow rad="127000">
                  <a:schemeClr val="tx1"/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0.19282511210762332</c:v>
                </c:pt>
                <c:pt idx="1">
                  <c:v>0.37668161434977576</c:v>
                </c:pt>
                <c:pt idx="2">
                  <c:v>0.57847533632286996</c:v>
                </c:pt>
                <c:pt idx="3">
                  <c:v>0.71748878923766812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57856"/>
        <c:axId val="113304704"/>
      </c:barChart>
      <c:catAx>
        <c:axId val="1132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0470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133047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57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0.62068965517241381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65760"/>
        <c:axId val="128167296"/>
      </c:barChart>
      <c:catAx>
        <c:axId val="1281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1672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81672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165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aprimorada-Yaisel.xls]Indicadores'!$D$95:$G$95</c:f>
              <c:numCache>
                <c:formatCode>0.0%</c:formatCode>
                <c:ptCount val="4"/>
                <c:pt idx="0">
                  <c:v>1</c:v>
                </c:pt>
                <c:pt idx="1">
                  <c:v>0.98809523809523814</c:v>
                </c:pt>
                <c:pt idx="2">
                  <c:v>0.99224806201550386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87392"/>
        <c:axId val="136988928"/>
      </c:barChart>
      <c:catAx>
        <c:axId val="1369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9889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6988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987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aprimorada-Yaisel.xls]Indicadores'!$D$100:$G$100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aprimorada-Yaisel.xls]Indicadores'!$D$101:$G$101</c:f>
              <c:numCache>
                <c:formatCode>0.0%</c:formatCode>
                <c:ptCount val="4"/>
                <c:pt idx="0">
                  <c:v>0.97674418604651159</c:v>
                </c:pt>
                <c:pt idx="1">
                  <c:v>0.98809523809523814</c:v>
                </c:pt>
                <c:pt idx="2">
                  <c:v>0.99224806201550386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77120"/>
        <c:axId val="137078656"/>
      </c:barChart>
      <c:catAx>
        <c:axId val="13707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07865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70786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077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aprimorada-Yaisel.xls]Indicadores'!$C$108</c:f>
              <c:strCache>
                <c:ptCount val="1"/>
                <c:pt idx="0">
                  <c:v>Proporção de crianças cujas mães receberam orientação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aprimorada-Yaisel.xls]Indicadores'!$D$108:$G$108</c:f>
              <c:numCache>
                <c:formatCode>0.0%</c:formatCode>
                <c:ptCount val="4"/>
                <c:pt idx="0">
                  <c:v>0.93023255813953487</c:v>
                </c:pt>
                <c:pt idx="1">
                  <c:v>0.9642857142857143</c:v>
                </c:pt>
                <c:pt idx="2">
                  <c:v>0.97674418604651159</c:v>
                </c:pt>
                <c:pt idx="3">
                  <c:v>0.98124999999999996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94944"/>
        <c:axId val="138196480"/>
      </c:barChart>
      <c:catAx>
        <c:axId val="1381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19648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81964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194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0.86046511627906974</c:v>
                </c:pt>
                <c:pt idx="1">
                  <c:v>0.90476190476190477</c:v>
                </c:pt>
                <c:pt idx="2">
                  <c:v>0.93798449612403101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11264"/>
        <c:axId val="128058112"/>
      </c:barChart>
      <c:catAx>
        <c:axId val="1280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05811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8058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01126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0.83720930232558144</c:v>
                </c:pt>
                <c:pt idx="1">
                  <c:v>0.91666666666666663</c:v>
                </c:pt>
                <c:pt idx="2">
                  <c:v>0.94573643410852715</c:v>
                </c:pt>
                <c:pt idx="3">
                  <c:v>0.95625000000000004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43392"/>
        <c:axId val="130844928"/>
      </c:barChart>
      <c:catAx>
        <c:axId val="1308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449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0844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43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aprimorada-Yaisel.xls]Indicadores'!$D$19:$G$19</c:f>
              <c:numCache>
                <c:formatCode>0.0%</c:formatCode>
                <c:ptCount val="4"/>
                <c:pt idx="0">
                  <c:v>0</c:v>
                </c:pt>
                <c:pt idx="1">
                  <c:v>0.66666666666666663</c:v>
                </c:pt>
                <c:pt idx="2">
                  <c:v>0.83333333333333337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62464"/>
        <c:axId val="130892928"/>
      </c:barChart>
      <c:catAx>
        <c:axId val="1308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929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0892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62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aprimorada-Yaisel.xls]Indicadores'!$D$34:$G$34</c:f>
              <c:numCache>
                <c:formatCode>0.0%</c:formatCode>
                <c:ptCount val="4"/>
                <c:pt idx="0">
                  <c:v>0.41860465116279072</c:v>
                </c:pt>
                <c:pt idx="1">
                  <c:v>0.61904761904761907</c:v>
                </c:pt>
                <c:pt idx="2">
                  <c:v>0.7441860465116279</c:v>
                </c:pt>
                <c:pt idx="3">
                  <c:v>0.79374999999999996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27232"/>
        <c:axId val="136642944"/>
      </c:barChart>
      <c:catAx>
        <c:axId val="1309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64294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6642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927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0.91891891891891897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96896"/>
        <c:axId val="128106880"/>
      </c:barChart>
      <c:catAx>
        <c:axId val="1280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10688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8106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096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aprimorada-Yaisel.xls]Indicadores'!$D$51:$G$51</c:f>
              <c:numCache>
                <c:formatCode>0.0%</c:formatCode>
                <c:ptCount val="4"/>
                <c:pt idx="0">
                  <c:v>0.93023255813953487</c:v>
                </c:pt>
                <c:pt idx="1">
                  <c:v>0.9642857142857143</c:v>
                </c:pt>
                <c:pt idx="2">
                  <c:v>0.93798449612403101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85056"/>
        <c:axId val="136686592"/>
      </c:barChart>
      <c:catAx>
        <c:axId val="1366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68659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66865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685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 </a:t>
            </a:r>
          </a:p>
        </c:rich>
      </c:tx>
      <c:layout>
        <c:manualLayout>
          <c:xMode val="edge"/>
          <c:yMode val="edge"/>
          <c:x val="1.0060362173038229E-2"/>
          <c:y val="3.22580645161290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30939442428852"/>
          <c:y val="7.7004729247553722E-2"/>
          <c:w val="0.86818020986813271"/>
          <c:h val="0.78781620039430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aprimorada-Yaisel.xls]Indicadores'!$D$57:$G$57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9.6491228070175433E-2</c:v>
                </c:pt>
                <c:pt idx="3">
                  <c:v>7.586206896551724E-2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46112"/>
        <c:axId val="136747648"/>
      </c:barChart>
      <c:catAx>
        <c:axId val="13674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74764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67476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7461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'[Planhilla final aprimorada-Yaisel.xls]Indicadores'!$C$75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'[Planhilla final aprimorada-Yaisel.xls]Indicadores'!$D$74:$G$74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'[Planhilla final aprimorada-Yaisel.xls]Indicadores'!$D$75:$G$75</c:f>
              <c:numCache>
                <c:formatCode>0.0%</c:formatCode>
                <c:ptCount val="4"/>
                <c:pt idx="0">
                  <c:v>0.97674418604651159</c:v>
                </c:pt>
                <c:pt idx="1">
                  <c:v>0.98809523809523814</c:v>
                </c:pt>
                <c:pt idx="2">
                  <c:v>0.99224806201550386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91552"/>
        <c:axId val="136793088"/>
      </c:barChart>
      <c:catAx>
        <c:axId val="1367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7930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6793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679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6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7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6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7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45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1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2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EFFE53-7D49-4DBC-B6C6-4E64D2212B06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490349-41A5-4F3B-9682-FB5C5F84BD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63" y="441426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2941" y="531578"/>
            <a:ext cx="1701707" cy="11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46976" y="2885516"/>
            <a:ext cx="1105347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Criança (0-72 meses) UBS/ESF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Pajuçara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Natal-RN.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40853" y="5099073"/>
            <a:ext cx="6131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Yaisel Cairo Gutierrez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Sabiny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Pedreira Ribeiro.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920582" y="58107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UnaSUS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652" y="1656498"/>
            <a:ext cx="6293224" cy="423033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Uso do protocolo do MS para Atenção à Saúde da Criança</a:t>
            </a:r>
          </a:p>
          <a:p>
            <a:r>
              <a:rPr lang="pt-BR" sz="2800" dirty="0" smtClean="0"/>
              <a:t>Capacitação da equipe;</a:t>
            </a:r>
          </a:p>
          <a:p>
            <a:r>
              <a:rPr lang="pt-BR" sz="2800" dirty="0" smtClean="0"/>
              <a:t>Reunião com a comunidade e a gestão para esclarecimentos sobre a intervenção;</a:t>
            </a:r>
          </a:p>
          <a:p>
            <a:r>
              <a:rPr lang="pt-BR" sz="2800" dirty="0" smtClean="0"/>
              <a:t>Atualização de registros.</a:t>
            </a:r>
          </a:p>
          <a:p>
            <a:r>
              <a:rPr lang="pt-BR" sz="2800" dirty="0" smtClean="0"/>
              <a:t>Realização das ações clínicas e coletivas de educação em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5031922"/>
            <a:ext cx="2266950" cy="18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 atendimento clínico</a:t>
            </a:r>
            <a:endParaRPr lang="pt-BR" dirty="0"/>
          </a:p>
        </p:txBody>
      </p:sp>
      <p:pic>
        <p:nvPicPr>
          <p:cNvPr id="4" name="Espaço Reservado para Conteúdo 3" descr="C:\Users\anibar\Documents\Bluetooth Folder\fotos\20141016_0919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3295" y="1758103"/>
            <a:ext cx="2835846" cy="390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nibar\Documents\Bluetooth Folder\WP_20150223_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366" y="2326391"/>
            <a:ext cx="3835335" cy="320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anibar\Documents\Bluetooth Folder\fotos\WP_20150202_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3" y="3632141"/>
            <a:ext cx="3942715" cy="221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clínicas</a:t>
            </a:r>
            <a:endParaRPr lang="pt-BR" dirty="0"/>
          </a:p>
        </p:txBody>
      </p:sp>
      <p:pic>
        <p:nvPicPr>
          <p:cNvPr id="7" name="Imagem 6" descr="C:\Users\anibar\Documents\Bluetooth Folder\WP_20141111_0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/>
          <a:stretch/>
        </p:blipFill>
        <p:spPr bwMode="auto">
          <a:xfrm rot="5400000">
            <a:off x="4418476" y="2618836"/>
            <a:ext cx="4082318" cy="3562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C:\Users\anibar\Documents\Bluetooth Folder\fotos\WP_20141231_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4"/>
          <a:stretch/>
        </p:blipFill>
        <p:spPr bwMode="auto">
          <a:xfrm rot="5400000">
            <a:off x="604631" y="2605685"/>
            <a:ext cx="3753134" cy="3589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C:\Users\anibar\Documents\Bluetooth Folder\fotos\WP_20141231_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0558" y="2886081"/>
            <a:ext cx="3913011" cy="318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3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70592" cy="149961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Capacitação da equipe e reunião com gestor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 descr="C:\Users\anibar\Documents\Bluetooth Folder\WP_20150401_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9" y="4197691"/>
            <a:ext cx="4496024" cy="250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anibar\Documents\Bluetooth Folder\altAmfAjoDNG48EQRaQBPufGvfqquZl3kPk_RMgM5MNnAr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6" y="4416320"/>
            <a:ext cx="3629025" cy="228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nibar\Documents\Bluetooth Folder\fotos\WP_20141106_14_36_05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28" y="1765530"/>
            <a:ext cx="3629025" cy="265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anibar\Documents\Bluetooth Folder\fotos\IMG-20141016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1" y="1933241"/>
            <a:ext cx="3344673" cy="2373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7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Ações de prevenção e promoção de saúde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2290798"/>
            <a:ext cx="4546092" cy="40349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6" y="2308806"/>
            <a:ext cx="3389696" cy="40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944" y="90671"/>
            <a:ext cx="9720072" cy="1499616"/>
          </a:xfrm>
        </p:spPr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pic>
        <p:nvPicPr>
          <p:cNvPr id="6" name="Imagem 5" descr="C:\Users\Eduardo\Pictures\crianç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1314639"/>
            <a:ext cx="10268775" cy="483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nossacausa.com/wp-content/uploads/2014/02/8-rs-da-sustentabilidade-refletir-nossa-causa-arti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7"/>
          <a:stretch/>
        </p:blipFill>
        <p:spPr bwMode="auto">
          <a:xfrm>
            <a:off x="7675122" y="5417201"/>
            <a:ext cx="4025138" cy="1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670" y="479727"/>
            <a:ext cx="9660988" cy="1529147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Ampliar a cobertura da atenção à saúde para 60% das crianças entre zero e 72 meses pertencentes à área de abrangência da unidade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915" y="1958924"/>
            <a:ext cx="5247249" cy="4614205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800" b="1" dirty="0" smtClean="0"/>
              <a:t>De 223 crianças na área da abrangência foram cadastradas 160 crianças nos quatro meses da intervenção, superando a meta estabelecida de 60%.</a:t>
            </a:r>
          </a:p>
          <a:p>
            <a:pPr marL="0" indent="0" algn="just">
              <a:buNone/>
            </a:pPr>
            <a:r>
              <a:rPr lang="pt-BR" sz="2800" b="1" dirty="0" smtClean="0"/>
              <a:t>(</a:t>
            </a:r>
            <a:r>
              <a:rPr lang="pt-BR" sz="2800" dirty="0" smtClean="0"/>
              <a:t>43 crianças </a:t>
            </a:r>
            <a:r>
              <a:rPr lang="pt-BR" sz="2800" dirty="0"/>
              <a:t>(19%) foram no primeiro mês, 84 (38%) no segundo e 129 (58%) no terceiro </a:t>
            </a:r>
            <a:r>
              <a:rPr lang="pt-BR" sz="2800" dirty="0" smtClean="0"/>
              <a:t>mês)</a:t>
            </a:r>
            <a:endParaRPr lang="pt-BR" sz="2800" b="1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935372" y="40374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713490296"/>
              </p:ext>
            </p:extLst>
          </p:nvPr>
        </p:nvGraphicFramePr>
        <p:xfrm>
          <a:off x="6639952" y="2425148"/>
          <a:ext cx="4800746" cy="389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491175" y="6552741"/>
            <a:ext cx="176361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27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414" y="294930"/>
            <a:ext cx="9720072" cy="1499616"/>
          </a:xfrm>
        </p:spPr>
        <p:txBody>
          <a:bodyPr/>
          <a:lstStyle/>
          <a:p>
            <a:r>
              <a:rPr lang="pt-BR" dirty="0" smtClean="0"/>
              <a:t>Indicadores de qualidade que alcançaram 100 % nos 4 meses da intervenção.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2467427"/>
            <a:ext cx="9720073" cy="35081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Monitorar </a:t>
            </a:r>
            <a:r>
              <a:rPr lang="pt-BR" sz="2800" dirty="0"/>
              <a:t>100% das crianças com excesso de </a:t>
            </a:r>
            <a:r>
              <a:rPr lang="pt-BR" sz="2800" dirty="0" smtClean="0"/>
              <a:t>peso</a:t>
            </a:r>
          </a:p>
          <a:p>
            <a:r>
              <a:rPr lang="pt-BR" sz="2800" dirty="0" smtClean="0"/>
              <a:t>Monitorar </a:t>
            </a:r>
            <a:r>
              <a:rPr lang="pt-BR" sz="2800" dirty="0"/>
              <a:t>o desenvolvimento em 100% das </a:t>
            </a:r>
            <a:r>
              <a:rPr lang="pt-BR" sz="2800" dirty="0" smtClean="0"/>
              <a:t>crianças</a:t>
            </a:r>
          </a:p>
          <a:p>
            <a:r>
              <a:rPr lang="pt-BR" sz="2800" dirty="0"/>
              <a:t>Realizar triagem auditiva em 100% das crianças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Fazer busca ativa de 100% das crianças faltosas às consultas</a:t>
            </a:r>
            <a:endParaRPr lang="pt-BR" sz="2800" dirty="0" smtClean="0"/>
          </a:p>
          <a:p>
            <a:r>
              <a:rPr lang="pt-BR" sz="2800" dirty="0"/>
              <a:t>Dar orientações para prevenir acidentes na infância em 100% das consultas de saúde da criança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5031922"/>
            <a:ext cx="2266950" cy="18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>Realizar </a:t>
            </a:r>
            <a:r>
              <a:rPr lang="pt-BR" sz="4800" dirty="0"/>
              <a:t>a primeira consulta na primeira semana de vida para 100% das crianças cadastradas.</a:t>
            </a:r>
            <a:br>
              <a:rPr lang="pt-BR" sz="4800" dirty="0"/>
            </a:b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758" y="2299253"/>
            <a:ext cx="6014434" cy="35352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37 crianças (86%) no mês 1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76 crianças (90%) no mês 2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121 crianças (94%) no mês 3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152 crianças (95%) no mês 4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8073" y="31038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15723384"/>
              </p:ext>
            </p:extLst>
          </p:nvPr>
        </p:nvGraphicFramePr>
        <p:xfrm>
          <a:off x="6478073" y="2588455"/>
          <a:ext cx="5210344" cy="385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78073" y="5420928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Monitorar o crescimento em 100% das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958" y="2558955"/>
            <a:ext cx="4462271" cy="402336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36 crianças (84%) no mês 1</a:t>
            </a:r>
          </a:p>
          <a:p>
            <a:pPr algn="just"/>
            <a:r>
              <a:rPr lang="pt-BR" sz="2800" dirty="0" smtClean="0"/>
              <a:t>77 crianças (92%) no  mês 2</a:t>
            </a:r>
          </a:p>
          <a:p>
            <a:pPr algn="just"/>
            <a:r>
              <a:rPr lang="pt-BR" sz="2800" dirty="0" smtClean="0"/>
              <a:t>122 crianças (95%) no mês 3</a:t>
            </a:r>
          </a:p>
          <a:p>
            <a:pPr algn="just"/>
            <a:r>
              <a:rPr lang="pt-BR" sz="2800" dirty="0" smtClean="0"/>
              <a:t>153 crianças (96 %) no mês 4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91266106"/>
              </p:ext>
            </p:extLst>
          </p:nvPr>
        </p:nvGraphicFramePr>
        <p:xfrm>
          <a:off x="6586181" y="2442950"/>
          <a:ext cx="4905233" cy="39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5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449" y="18622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1104" y="738090"/>
            <a:ext cx="10731536" cy="2010588"/>
          </a:xfrm>
        </p:spPr>
        <p:txBody>
          <a:bodyPr>
            <a:noAutofit/>
          </a:bodyPr>
          <a:lstStyle/>
          <a:p>
            <a:pPr marL="457200" lvl="3" indent="0" algn="just">
              <a:lnSpc>
                <a:spcPct val="150000"/>
              </a:lnSpc>
              <a:buNone/>
            </a:pPr>
            <a:r>
              <a:rPr lang="pt-BR" sz="2800" dirty="0" smtClean="0"/>
              <a:t>A atenção à saúde da criança nos primeiros anos da vida é muito importante para o adequado desenvolvimento humano e redução da morbimortalidade infantil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568" y="2651142"/>
            <a:ext cx="9485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0" algn="just">
              <a:lnSpc>
                <a:spcPct val="150000"/>
              </a:lnSpc>
              <a:buNone/>
            </a:pPr>
            <a:r>
              <a:rPr lang="pt-BR" sz="2800" dirty="0"/>
              <a:t>Fatores como a expansão de Estratégia da Saúde da Família com intervenções na saúde da crianças, como o controle das infecções respiratórias, atenção às diarreias, vacinação, vigilâncias nutricional, estimulo de aleitamento materno, acompanhamento de crescimento e desenvolvimento tem contribuído na redução da mortalidade infantil.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44" y="2950464"/>
            <a:ext cx="2028444" cy="29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315" y="327639"/>
            <a:ext cx="9720072" cy="14996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/>
              <a:t>Monitorar 100% das crianças com déficit de peso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19" y="2286000"/>
            <a:ext cx="6492538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Total de </a:t>
            </a:r>
            <a:r>
              <a:rPr lang="pt-BR" sz="2800" b="1" dirty="0">
                <a:cs typeface="Arial" panose="020B0604020202020204" pitchFamily="34" charset="0"/>
              </a:rPr>
              <a:t>6</a:t>
            </a:r>
            <a:r>
              <a:rPr lang="pt-BR" sz="2800" b="1" dirty="0" smtClean="0">
                <a:cs typeface="Arial" panose="020B0604020202020204" pitchFamily="34" charset="0"/>
              </a:rPr>
              <a:t> crianças com déficit de peso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cs typeface="Arial" panose="020B0604020202020204" pitchFamily="34" charset="0"/>
              </a:rPr>
              <a:t>0</a:t>
            </a:r>
            <a:r>
              <a:rPr lang="pt-BR" sz="2800" b="1" dirty="0" smtClean="0">
                <a:cs typeface="Arial" panose="020B0604020202020204" pitchFamily="34" charset="0"/>
              </a:rPr>
              <a:t> crianças (</a:t>
            </a:r>
            <a:r>
              <a:rPr lang="pt-BR" sz="2800" b="1" dirty="0">
                <a:cs typeface="Arial" panose="020B0604020202020204" pitchFamily="34" charset="0"/>
              </a:rPr>
              <a:t>0</a:t>
            </a:r>
            <a:r>
              <a:rPr lang="pt-BR" sz="2800" b="1" dirty="0" smtClean="0">
                <a:cs typeface="Arial" panose="020B0604020202020204" pitchFamily="34" charset="0"/>
              </a:rPr>
              <a:t>%) no mês 1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cs typeface="Arial" panose="020B0604020202020204" pitchFamily="34" charset="0"/>
              </a:rPr>
              <a:t>2</a:t>
            </a:r>
            <a:r>
              <a:rPr lang="pt-BR" sz="2800" b="1" dirty="0" smtClean="0">
                <a:cs typeface="Arial" panose="020B0604020202020204" pitchFamily="34" charset="0"/>
              </a:rPr>
              <a:t> crianças (67%) no mês 2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cs typeface="Arial" panose="020B0604020202020204" pitchFamily="34" charset="0"/>
              </a:rPr>
              <a:t>5</a:t>
            </a:r>
            <a:r>
              <a:rPr lang="pt-BR" sz="2800" b="1" dirty="0" smtClean="0">
                <a:cs typeface="Arial" panose="020B0604020202020204" pitchFamily="34" charset="0"/>
              </a:rPr>
              <a:t> crianças (83%) no mês 3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cs typeface="Arial" panose="020B0604020202020204" pitchFamily="34" charset="0"/>
              </a:rPr>
              <a:t>6 crianças (100%) no mês 4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86055" y="3015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60041544"/>
              </p:ext>
            </p:extLst>
          </p:nvPr>
        </p:nvGraphicFramePr>
        <p:xfrm>
          <a:off x="7216725" y="2447778"/>
          <a:ext cx="4726745" cy="39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5220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Vacinar 100% das crianças de acordo com a 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3755" y="1841029"/>
            <a:ext cx="64265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Crianças com registro de vacinas atualizadas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18 crianças (42%) no mês 1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52 crianças (61%) no mês 2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96 crianças(74%) no mês 3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127 crianças (79%) no mês 4</a:t>
            </a:r>
            <a:endParaRPr lang="pt-BR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20960"/>
              </p:ext>
            </p:extLst>
          </p:nvPr>
        </p:nvGraphicFramePr>
        <p:xfrm>
          <a:off x="6774286" y="1841030"/>
          <a:ext cx="5035641" cy="446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3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399" y="599898"/>
            <a:ext cx="97200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Realizar suplementação de ferro em 100% das crianças de 6 a 24 meses.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2" y="2401910"/>
            <a:ext cx="6220496" cy="4023360"/>
          </a:xfrm>
        </p:spPr>
        <p:txBody>
          <a:bodyPr>
            <a:normAutofit/>
          </a:bodyPr>
          <a:lstStyle/>
          <a:p>
            <a:pPr marL="268288" lvl="8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68288" lvl="8" indent="0" algn="just">
              <a:lnSpc>
                <a:spcPct val="150000"/>
              </a:lnSpc>
              <a:buNone/>
            </a:pPr>
            <a:r>
              <a:rPr lang="pt-BR" sz="2800" b="1" dirty="0" smtClean="0">
                <a:cs typeface="Arial" panose="020B0604020202020204" pitchFamily="34" charset="0"/>
              </a:rPr>
              <a:t>100 % das crianças no 1,3,4 mês </a:t>
            </a:r>
          </a:p>
          <a:p>
            <a:pPr marL="268288" lvl="8" indent="0" algn="just">
              <a:lnSpc>
                <a:spcPct val="150000"/>
              </a:lnSpc>
              <a:buNone/>
            </a:pPr>
            <a:r>
              <a:rPr lang="pt-BR" sz="2800" b="1" dirty="0" smtClean="0">
                <a:cs typeface="Arial" panose="020B0604020202020204" pitchFamily="34" charset="0"/>
              </a:rPr>
              <a:t>34 crianças (92%) no mês 2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28833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77688714"/>
              </p:ext>
            </p:extLst>
          </p:nvPr>
        </p:nvGraphicFramePr>
        <p:xfrm>
          <a:off x="6573078" y="2401910"/>
          <a:ext cx="5003955" cy="39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8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656050"/>
            <a:ext cx="9720072" cy="14996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/>
              <a:t>Realizar teste do pezinho em 100% das crianças até 7 dias de vida.</a:t>
            </a:r>
            <a:br>
              <a:rPr lang="pt-BR" sz="3600" dirty="0"/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05" y="2804785"/>
            <a:ext cx="5446059" cy="3205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800" b="1" dirty="0" smtClean="0">
                <a:cs typeface="Arial" panose="020B0604020202020204" pitchFamily="34" charset="0"/>
              </a:rPr>
              <a:t>40 crianças (93%) no mês 1</a:t>
            </a:r>
          </a:p>
          <a:p>
            <a:pPr algn="just"/>
            <a:r>
              <a:rPr lang="pt-BR" sz="2800" b="1" dirty="0" smtClean="0">
                <a:cs typeface="Arial" panose="020B0604020202020204" pitchFamily="34" charset="0"/>
              </a:rPr>
              <a:t>    81 crianças (96%) no mês 2</a:t>
            </a:r>
          </a:p>
          <a:p>
            <a:pPr marL="0" indent="0" algn="just">
              <a:buNone/>
            </a:pPr>
            <a:r>
              <a:rPr lang="pt-BR" sz="2800" b="1" dirty="0"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cs typeface="Arial" panose="020B0604020202020204" pitchFamily="34" charset="0"/>
              </a:rPr>
              <a:t>  121 crianças (94%) no mês 3</a:t>
            </a:r>
          </a:p>
          <a:p>
            <a:pPr algn="just"/>
            <a:r>
              <a:rPr lang="pt-BR" sz="2800" b="1" dirty="0"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cs typeface="Arial" panose="020B0604020202020204" pitchFamily="34" charset="0"/>
              </a:rPr>
              <a:t> 152 crianças (98,6%) no mês 4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9182" y="19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pt-BR" alt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02777010"/>
              </p:ext>
            </p:extLst>
          </p:nvPr>
        </p:nvGraphicFramePr>
        <p:xfrm>
          <a:off x="6387921" y="2281565"/>
          <a:ext cx="5246061" cy="402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81565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69" y="458607"/>
            <a:ext cx="9720072" cy="149961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/>
              <a:t>Realizar primeira consulta odontológica para 100% das crianças de 6 a 72 meses de idade moradoras da área de abrangência cadastradas na unidade de saúde.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668" y="2286000"/>
            <a:ext cx="5865237" cy="402336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11 crianças (10%) no mês 3</a:t>
            </a:r>
          </a:p>
          <a:p>
            <a:pPr lvl="1"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11 crianças(8%) no mês 3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0509" y="3543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26016946"/>
              </p:ext>
            </p:extLst>
          </p:nvPr>
        </p:nvGraphicFramePr>
        <p:xfrm>
          <a:off x="6780628" y="2672862"/>
          <a:ext cx="5114138" cy="374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1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/>
              <a:t>Manter registro na ficha espelho de saúde da criança/ vacinação de 100% das crianças que consultam no serviço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4817" y="3663445"/>
            <a:ext cx="5449347" cy="4023360"/>
          </a:xfrm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Os três primeiros meses  99% das crianças </a:t>
            </a:r>
          </a:p>
          <a:p>
            <a:pPr lvl="2" algn="just">
              <a:lnSpc>
                <a:spcPct val="150000"/>
              </a:lnSpc>
            </a:pPr>
            <a:r>
              <a:rPr lang="pt-BR" sz="2800" b="1" dirty="0" smtClean="0">
                <a:cs typeface="Arial" panose="020B0604020202020204" pitchFamily="34" charset="0"/>
              </a:rPr>
              <a:t>160 crianças (100%) no mês 4</a:t>
            </a:r>
            <a:endParaRPr lang="pt-BR" sz="2800" b="1" dirty="0"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71256" y="44267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31195822"/>
              </p:ext>
            </p:extLst>
          </p:nvPr>
        </p:nvGraphicFramePr>
        <p:xfrm>
          <a:off x="6780628" y="2729948"/>
          <a:ext cx="5053563" cy="389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3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26609"/>
            <a:ext cx="9720072" cy="19582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/>
              <a:t>Realizar avaliação de risco em 100% das crianças cadastradas no programa</a:t>
            </a:r>
            <a:r>
              <a:rPr lang="pt-BR" sz="2800" dirty="0"/>
              <a:t>.</a:t>
            </a:r>
            <a:br>
              <a:rPr lang="pt-BR" sz="28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445026"/>
            <a:ext cx="4860036" cy="241852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just"/>
            <a:r>
              <a:rPr lang="pt-BR" sz="2800" b="1" dirty="0" smtClean="0"/>
              <a:t>Os três últimos meses 100% das crianças </a:t>
            </a:r>
          </a:p>
          <a:p>
            <a:pPr algn="just"/>
            <a:r>
              <a:rPr lang="pt-BR" sz="2800" b="1" dirty="0" smtClean="0"/>
              <a:t>18 crianças (60%) no mês 1</a:t>
            </a:r>
            <a:endParaRPr lang="pt-BR" sz="28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60654" y="38507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55771208"/>
              </p:ext>
            </p:extLst>
          </p:nvPr>
        </p:nvGraphicFramePr>
        <p:xfrm>
          <a:off x="6893169" y="2084832"/>
          <a:ext cx="4915685" cy="442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103" y="136498"/>
            <a:ext cx="9720072" cy="1499616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/>
              <a:t>Colocar 100% das crianças para mamar durante a primeira consulta</a:t>
            </a:r>
            <a:r>
              <a:rPr lang="pt-BR" sz="2800" dirty="0"/>
              <a:t>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95421" y="2286000"/>
            <a:ext cx="5247249" cy="4023360"/>
          </a:xfrm>
        </p:spPr>
        <p:txBody>
          <a:bodyPr/>
          <a:lstStyle/>
          <a:p>
            <a:r>
              <a:rPr lang="pt-BR" dirty="0" smtClean="0"/>
              <a:t> </a:t>
            </a:r>
          </a:p>
          <a:p>
            <a:endParaRPr lang="pt-BR" sz="2800" b="1" dirty="0"/>
          </a:p>
          <a:p>
            <a:r>
              <a:rPr lang="pt-BR" sz="2800" b="1" dirty="0" smtClean="0"/>
              <a:t>99% das crianças no mês 2 e 3</a:t>
            </a:r>
          </a:p>
          <a:p>
            <a:r>
              <a:rPr lang="pt-BR" sz="2800" b="1" dirty="0" smtClean="0"/>
              <a:t>160 crianças (100 %) no mês 1 e 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58377" y="3971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pt-BR" alt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75531001"/>
              </p:ext>
            </p:extLst>
          </p:nvPr>
        </p:nvGraphicFramePr>
        <p:xfrm>
          <a:off x="6658377" y="2067339"/>
          <a:ext cx="4705350" cy="424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8377" y="6283152"/>
            <a:ext cx="309251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295775" algn="l"/>
              </a:tabLst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295775" algn="l"/>
              </a:tabLst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295775" algn="l"/>
              </a:tabLst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Fornecer orientações nutricionais de acordo com a faixa etária para 100% das crianças.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2623930"/>
            <a:ext cx="4767072" cy="368543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42 crianças (98%) no mês 1</a:t>
            </a:r>
          </a:p>
          <a:p>
            <a:pPr algn="just"/>
            <a:r>
              <a:rPr lang="pt-BR" sz="2800" dirty="0" smtClean="0"/>
              <a:t>83 e 128 crianças (99%)no mês 2 e 3</a:t>
            </a:r>
          </a:p>
          <a:p>
            <a:pPr algn="just"/>
            <a:r>
              <a:rPr lang="pt-BR" sz="2800" dirty="0" smtClean="0"/>
              <a:t>160 crianças (100%)no mês 4</a:t>
            </a:r>
          </a:p>
          <a:p>
            <a:pPr algn="just"/>
            <a:endParaRPr lang="pt-BR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54591" y="40568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4641759"/>
              </p:ext>
            </p:extLst>
          </p:nvPr>
        </p:nvGraphicFramePr>
        <p:xfrm>
          <a:off x="7073860" y="2084833"/>
          <a:ext cx="4733925" cy="45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2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789" y="-600500"/>
            <a:ext cx="9720072" cy="2643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Fornecer </a:t>
            </a:r>
            <a:r>
              <a:rPr lang="pt-BR" dirty="0"/>
              <a:t>orientações sobre higiene bucal para 100% das crianças de acordo com a faixa etária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40 crianças 93% no mês 1</a:t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79 crianças 96% no mês 2</a:t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24 crianças 98% no mês 3</a:t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155 criança 98% no mês 4</a:t>
            </a: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286068"/>
              </p:ext>
            </p:extLst>
          </p:nvPr>
        </p:nvGraphicFramePr>
        <p:xfrm>
          <a:off x="6537278" y="2350984"/>
          <a:ext cx="5295332" cy="40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92675" y="213443"/>
            <a:ext cx="8911687" cy="1280890"/>
          </a:xfrm>
        </p:spPr>
        <p:txBody>
          <a:bodyPr/>
          <a:lstStyle/>
          <a:p>
            <a:pPr algn="ctr"/>
            <a:r>
              <a:rPr lang="pt-BR" b="1" dirty="0" smtClean="0"/>
              <a:t>NATAL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81114" y="1551114"/>
            <a:ext cx="10912183" cy="462833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estado do Rio Grande do Norte,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Cidade do Sol.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853.929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habitantes  (IBGE 2010);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Região Metropolitana de Rio Grande do Norte;</a:t>
            </a:r>
          </a:p>
          <a:p>
            <a:r>
              <a:rPr lang="pt-BR" sz="2800" dirty="0"/>
              <a:t>167,263 km²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km2 (IBGE);</a:t>
            </a:r>
            <a:r>
              <a:rPr lang="pt-BR" sz="2800" dirty="0"/>
              <a:t> 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/>
              <a:t>Q</a:t>
            </a:r>
            <a:r>
              <a:rPr lang="pt-BR" sz="2800" dirty="0" smtClean="0"/>
              <a:t>uinto </a:t>
            </a:r>
            <a:r>
              <a:rPr lang="pt-BR" sz="2800" dirty="0"/>
              <a:t>estado </a:t>
            </a:r>
            <a:r>
              <a:rPr lang="pt-BR" sz="2800" dirty="0" smtClean="0"/>
              <a:t>do </a:t>
            </a:r>
            <a:r>
              <a:rPr lang="pt-BR" sz="2800" dirty="0"/>
              <a:t>Nordeste com maior redução da mortalidade infantil (IBGE, 2010). </a:t>
            </a:r>
            <a:endParaRPr lang="pt-BR" sz="2800" dirty="0" smtClean="0"/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66213"/>
          </a:xfrm>
        </p:spPr>
        <p:txBody>
          <a:bodyPr/>
          <a:lstStyle/>
          <a:p>
            <a:pPr algn="ctr"/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77824" y="1584961"/>
            <a:ext cx="10777728" cy="47670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1200" dirty="0" smtClean="0"/>
              <a:t>Foi importante para o serviços: melhorou a qualidade do </a:t>
            </a:r>
            <a:r>
              <a:rPr lang="pt-BR" sz="11200" dirty="0"/>
              <a:t>atendimento às </a:t>
            </a:r>
            <a:r>
              <a:rPr lang="pt-BR" sz="11200" dirty="0" smtClean="0"/>
              <a:t>crianças de 0 à 72 meses; melhorou </a:t>
            </a:r>
            <a:r>
              <a:rPr lang="pt-BR" sz="11200" dirty="0"/>
              <a:t>os indicadores </a:t>
            </a:r>
            <a:r>
              <a:rPr lang="pt-BR" sz="11200" dirty="0" smtClean="0"/>
              <a:t>monitorados; </a:t>
            </a:r>
            <a:r>
              <a:rPr lang="pt-BR" sz="11200" dirty="0"/>
              <a:t>organizou o fluxo de atendimento das crianças; melhorou o acolhimento, organizou os prontuários e registros das crianças</a:t>
            </a:r>
            <a:r>
              <a:rPr lang="pt-BR" sz="11200" dirty="0" smtClean="0"/>
              <a:t>.</a:t>
            </a:r>
          </a:p>
          <a:p>
            <a:pPr marL="0" indent="0" algn="just">
              <a:buNone/>
            </a:pPr>
            <a:endParaRPr lang="pt-BR" sz="11200" dirty="0" smtClean="0"/>
          </a:p>
          <a:p>
            <a:pPr marL="0" indent="0" algn="just">
              <a:buNone/>
            </a:pPr>
            <a:r>
              <a:rPr lang="pt-BR" sz="11200" dirty="0" smtClean="0"/>
              <a:t>Foi importante para a equipe: qualificou o trabalhou, ampliou o conhecimento dos profissionais, integrou o trabalho da equipe; permitiu a troca de conhecimento com a comunidade.</a:t>
            </a:r>
            <a:endParaRPr lang="pt-BR" sz="6400" dirty="0"/>
          </a:p>
          <a:p>
            <a:pPr marL="0" indent="0" algn="just">
              <a:buNone/>
            </a:pPr>
            <a:endParaRPr lang="pt-BR" sz="11200" dirty="0" smtClean="0"/>
          </a:p>
          <a:p>
            <a:pPr marL="0" indent="0" algn="just">
              <a:buNone/>
            </a:pPr>
            <a:r>
              <a:rPr lang="pt-BR" sz="11200" dirty="0" smtClean="0"/>
              <a:t>Foi </a:t>
            </a:r>
            <a:r>
              <a:rPr lang="pt-BR" sz="11200" dirty="0"/>
              <a:t>importante para a </a:t>
            </a:r>
            <a:r>
              <a:rPr lang="pt-BR" sz="11200" dirty="0" smtClean="0"/>
              <a:t>comunidade: Melhoria do vínculo equipe-comunidade; melhorou o acolhimento do usuário; facilitou o intercâmbio </a:t>
            </a:r>
            <a:r>
              <a:rPr lang="pt-BR" sz="11200" dirty="0"/>
              <a:t>com os grupos etários e a realização das </a:t>
            </a:r>
            <a:r>
              <a:rPr lang="pt-BR" sz="11200" dirty="0" smtClean="0"/>
              <a:t>atividades educativas.</a:t>
            </a:r>
            <a:endParaRPr lang="pt-BR" sz="11200" dirty="0"/>
          </a:p>
        </p:txBody>
      </p:sp>
    </p:spTree>
    <p:extLst>
      <p:ext uri="{BB962C8B-B14F-4D97-AF65-F5344CB8AC3E}">
        <p14:creationId xmlns:p14="http://schemas.microsoft.com/office/powerpoint/2010/main" val="2126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Reflexões sobre o 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4944" y="2286000"/>
            <a:ext cx="10049257" cy="40233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Melhorias em minha prática clínica;</a:t>
            </a:r>
          </a:p>
          <a:p>
            <a:r>
              <a:rPr lang="pt-BR" sz="2800" dirty="0" smtClean="0"/>
              <a:t>Importância das ações de promoção e prevenção;</a:t>
            </a:r>
          </a:p>
          <a:p>
            <a:r>
              <a:rPr lang="pt-BR" sz="2800" dirty="0" smtClean="0"/>
              <a:t>Vínculo com as crianças e comunidade;</a:t>
            </a:r>
          </a:p>
          <a:p>
            <a:r>
              <a:rPr lang="pt-BR" sz="2800" dirty="0" smtClean="0"/>
              <a:t>Estímulo para o trabalho continuar.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221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850193" cy="40233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À minha orientadora </a:t>
            </a:r>
            <a:r>
              <a:rPr lang="pt-BR" sz="2800" dirty="0" err="1" smtClean="0"/>
              <a:t>Sabiny</a:t>
            </a:r>
            <a:r>
              <a:rPr lang="pt-BR" sz="2800" dirty="0" smtClean="0"/>
              <a:t> Pedreira Ribeiro; </a:t>
            </a:r>
          </a:p>
          <a:p>
            <a:r>
              <a:rPr lang="pt-BR" sz="2800" dirty="0" smtClean="0"/>
              <a:t>À equipe de saúde de </a:t>
            </a:r>
            <a:r>
              <a:rPr lang="pt-BR" sz="2800" dirty="0" err="1" smtClean="0"/>
              <a:t>Pajucara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Às as mães que acolheram  a equipe;</a:t>
            </a:r>
          </a:p>
          <a:p>
            <a:r>
              <a:rPr lang="pt-BR" sz="2800" dirty="0" smtClean="0"/>
              <a:t>A meu esposo  por compreender minha ausência nos eventos e estar me apoiando nessa caminhada.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43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OBRIGADA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7186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320" y="158496"/>
            <a:ext cx="9720072" cy="1088571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3144" y="1191333"/>
            <a:ext cx="11103428" cy="5282619"/>
          </a:xfrm>
        </p:spPr>
        <p:txBody>
          <a:bodyPr numCol="2">
            <a:noAutofit/>
          </a:bodyPr>
          <a:lstStyle/>
          <a:p>
            <a:r>
              <a:rPr lang="pt-BR" sz="3600" dirty="0" smtClean="0"/>
              <a:t>Rede de serviços:</a:t>
            </a:r>
          </a:p>
          <a:p>
            <a:r>
              <a:rPr lang="pt-BR" sz="3200" dirty="0" smtClean="0"/>
              <a:t>Hospitais (02 federais;</a:t>
            </a:r>
          </a:p>
          <a:p>
            <a:r>
              <a:rPr lang="pt-BR" sz="3200" dirty="0" smtClean="0"/>
              <a:t>06 estaduais; 01 municipal; 03 Filantrópicos);</a:t>
            </a:r>
            <a:endParaRPr lang="pt-BR" sz="3200" dirty="0"/>
          </a:p>
          <a:p>
            <a:r>
              <a:rPr lang="pt-BR" sz="3200" dirty="0" smtClean="0"/>
              <a:t>02 </a:t>
            </a:r>
            <a:r>
              <a:rPr lang="pt-BR" sz="3200" dirty="0"/>
              <a:t>Unidades Mistas/Maternidade;</a:t>
            </a:r>
          </a:p>
          <a:p>
            <a:r>
              <a:rPr lang="pt-BR" sz="3200" dirty="0"/>
              <a:t>01 </a:t>
            </a:r>
            <a:r>
              <a:rPr lang="pt-BR" sz="3200" dirty="0" smtClean="0"/>
              <a:t>CCZ;</a:t>
            </a:r>
            <a:endParaRPr lang="pt-BR" sz="3200" dirty="0"/>
          </a:p>
          <a:p>
            <a:r>
              <a:rPr lang="pt-BR" sz="3200" dirty="0" smtClean="0"/>
              <a:t>05 </a:t>
            </a:r>
            <a:r>
              <a:rPr lang="pt-BR" sz="3200" dirty="0"/>
              <a:t>Policlínicas; </a:t>
            </a:r>
            <a:endParaRPr lang="pt-BR" sz="3200" dirty="0" smtClean="0"/>
          </a:p>
          <a:p>
            <a:r>
              <a:rPr lang="pt-BR" sz="3200" dirty="0" smtClean="0"/>
              <a:t>09 </a:t>
            </a:r>
            <a:r>
              <a:rPr lang="pt-BR" sz="3200" dirty="0"/>
              <a:t>Clínicas especializadas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60 </a:t>
            </a:r>
            <a:r>
              <a:rPr lang="pt-BR" sz="3200" dirty="0"/>
              <a:t>UBS;</a:t>
            </a:r>
          </a:p>
          <a:p>
            <a:r>
              <a:rPr lang="pt-BR" sz="3200" dirty="0" smtClean="0"/>
              <a:t>35 USF;</a:t>
            </a:r>
          </a:p>
          <a:p>
            <a:r>
              <a:rPr lang="pt-BR" sz="3200" dirty="0" smtClean="0"/>
              <a:t>05 CAPS;</a:t>
            </a:r>
          </a:p>
          <a:p>
            <a:r>
              <a:rPr lang="pt-BR" sz="3200" dirty="0" smtClean="0"/>
              <a:t>02 CEO;</a:t>
            </a:r>
          </a:p>
          <a:p>
            <a:r>
              <a:rPr lang="pt-BR" sz="3200" dirty="0"/>
              <a:t>0</a:t>
            </a:r>
            <a:r>
              <a:rPr lang="pt-BR" sz="3200" dirty="0" smtClean="0"/>
              <a:t>1  </a:t>
            </a:r>
            <a:r>
              <a:rPr lang="pt-BR" sz="3200" dirty="0"/>
              <a:t>Centro de Referência de Atenção ao </a:t>
            </a:r>
            <a:r>
              <a:rPr lang="pt-BR" sz="3200" dirty="0" smtClean="0"/>
              <a:t>Idoso;</a:t>
            </a:r>
          </a:p>
          <a:p>
            <a:r>
              <a:rPr lang="pt-BR" sz="3200" dirty="0" smtClean="0"/>
              <a:t>01 </a:t>
            </a:r>
            <a:r>
              <a:rPr lang="pt-BR" sz="3200" dirty="0"/>
              <a:t>Centro de Referência em Saúde do </a:t>
            </a:r>
            <a:r>
              <a:rPr lang="pt-BR" sz="3200" dirty="0" smtClean="0"/>
              <a:t>trabalhador;</a:t>
            </a:r>
          </a:p>
        </p:txBody>
      </p:sp>
    </p:spTree>
    <p:extLst>
      <p:ext uri="{BB962C8B-B14F-4D97-AF65-F5344CB8AC3E}">
        <p14:creationId xmlns:p14="http://schemas.microsoft.com/office/powerpoint/2010/main" val="30530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5621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6528471" y="1436531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-14097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460375" y="-12573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82311" y="176403"/>
            <a:ext cx="8911687" cy="1280890"/>
          </a:xfrm>
        </p:spPr>
        <p:txBody>
          <a:bodyPr/>
          <a:lstStyle/>
          <a:p>
            <a:pPr algn="ctr"/>
            <a:r>
              <a:rPr lang="pt-BR" b="1" dirty="0" smtClean="0"/>
              <a:t>UBS PAJUÇARA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789559" y="1436531"/>
            <a:ext cx="10980105" cy="3606487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EqSF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(três médicos, três técnicas de enfermagem, quatro  enfermeiras);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apresenta equipe de saúde bucal.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 recepcionista, um auxiliar de farmácia, uma psicóloga, 2 arquivistas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Aproximadamente 17.000 usuários na UBS, sendo 3.200 usuários na área de abrangência da equipe.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ACS.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4974335"/>
            <a:ext cx="2154848" cy="1849863"/>
          </a:xfrm>
          <a:prstGeom prst="rect">
            <a:avLst/>
          </a:prstGeom>
        </p:spPr>
      </p:pic>
      <p:pic>
        <p:nvPicPr>
          <p:cNvPr id="9" name="Imagem 8" descr="C:\Users\anibar\Documents\Bluetooth Folder\fotos\WP_20150212_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93998" y="4986571"/>
            <a:ext cx="1898002" cy="182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anibar\Documents\Bluetooth Folder\fotos\WP_20150212_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0297" y="4900438"/>
            <a:ext cx="1837627" cy="200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6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482442"/>
            <a:ext cx="10126573" cy="1280890"/>
          </a:xfrm>
        </p:spPr>
        <p:txBody>
          <a:bodyPr/>
          <a:lstStyle/>
          <a:p>
            <a:pPr algn="ctr"/>
            <a:r>
              <a:rPr lang="pt-BR" b="1" dirty="0" smtClean="0"/>
              <a:t>UBS PAJUCARA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127" y="2133600"/>
            <a:ext cx="10667485" cy="37776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na estrutura física;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Recursos Humanos;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ineficiente;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conhecimento sobre os indicadores das ações programáticas.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com disponibilidade de insumos. </a:t>
            </a:r>
          </a:p>
        </p:txBody>
      </p:sp>
    </p:spTree>
    <p:extLst>
      <p:ext uri="{BB962C8B-B14F-4D97-AF65-F5344CB8AC3E}">
        <p14:creationId xmlns:p14="http://schemas.microsoft.com/office/powerpoint/2010/main" val="29329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842" y="3278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antes da intervenção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69" y="1771963"/>
            <a:ext cx="11565228" cy="44106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Não realização de palestras para  as mães das crianças de 0 a 72 meses 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Agendamento por livre procura sem priorização de atenção;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Falta de conhecimentos sobre os indicadores da atenção às crianças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-Problemas na organização dos registros da criança 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Equipe sem informação do funcionamento do serviço.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26" y="2892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5632" y="1905000"/>
            <a:ext cx="10642693" cy="3938987"/>
          </a:xfrm>
        </p:spPr>
        <p:txBody>
          <a:bodyPr>
            <a:noAutofit/>
          </a:bodyPr>
          <a:lstStyle/>
          <a:p>
            <a:r>
              <a:rPr lang="pt-BR" sz="3600" dirty="0"/>
              <a:t>Contribuir para melhoria da atenção à saúde da criança de 0 à 72 meses na área da </a:t>
            </a:r>
            <a:r>
              <a:rPr lang="pt-BR" sz="3600" dirty="0" smtClean="0"/>
              <a:t>abrangência</a:t>
            </a:r>
            <a:r>
              <a:rPr lang="pt-BR" sz="3600" dirty="0"/>
              <a:t> </a:t>
            </a:r>
            <a:r>
              <a:rPr lang="pt-BR" sz="3600" dirty="0" smtClean="0"/>
              <a:t>da USF </a:t>
            </a:r>
            <a:r>
              <a:rPr lang="pt-BR" sz="3600" dirty="0" err="1" smtClean="0"/>
              <a:t>Pajuçara</a:t>
            </a:r>
            <a:r>
              <a:rPr lang="pt-BR" sz="3600" dirty="0" smtClean="0"/>
              <a:t>, Natal-RN.</a:t>
            </a:r>
            <a:endParaRPr lang="pt-BR" sz="3600" dirty="0"/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6" y="4588383"/>
            <a:ext cx="2124075" cy="19240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52" y="4440745"/>
            <a:ext cx="2057400" cy="2219325"/>
          </a:xfrm>
          <a:prstGeom prst="rect">
            <a:avLst/>
          </a:prstGeom>
        </p:spPr>
      </p:pic>
      <p:pic>
        <p:nvPicPr>
          <p:cNvPr id="1026" name="Picture 2" descr="C:\Users\Eduardo\Picture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4" y="4888990"/>
            <a:ext cx="3174777" cy="16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43" y="469564"/>
            <a:ext cx="8911687" cy="125847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Objetivos Específicos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2057400"/>
            <a:ext cx="11066730" cy="3853822"/>
          </a:xfrm>
        </p:spPr>
        <p:txBody>
          <a:bodyPr>
            <a:normAutofit/>
          </a:bodyPr>
          <a:lstStyle/>
          <a:p>
            <a:r>
              <a:rPr lang="pt-BR" sz="2800" dirty="0"/>
              <a:t>Ampliar a cobertura do Programa de Saúde da </a:t>
            </a:r>
            <a:r>
              <a:rPr lang="pt-BR" sz="2800" dirty="0" smtClean="0"/>
              <a:t>Criança para 60% (134 crianças)</a:t>
            </a:r>
          </a:p>
          <a:p>
            <a:r>
              <a:rPr lang="pt-BR" sz="2800" dirty="0" smtClean="0"/>
              <a:t>Melhorar </a:t>
            </a:r>
            <a:r>
              <a:rPr lang="pt-BR" sz="2800" dirty="0"/>
              <a:t>a qualidade do atendimento à </a:t>
            </a:r>
            <a:r>
              <a:rPr lang="pt-BR" sz="2800" dirty="0" smtClean="0"/>
              <a:t>criança</a:t>
            </a:r>
          </a:p>
          <a:p>
            <a:r>
              <a:rPr lang="pt-BR" sz="2800" dirty="0" smtClean="0"/>
              <a:t>Melhorar </a:t>
            </a:r>
            <a:r>
              <a:rPr lang="pt-BR" sz="2800" dirty="0"/>
              <a:t>a adesão ao programa de Saúde da </a:t>
            </a:r>
            <a:r>
              <a:rPr lang="pt-BR" sz="2800" dirty="0" smtClean="0"/>
              <a:t>Criança.</a:t>
            </a:r>
          </a:p>
          <a:p>
            <a:r>
              <a:rPr lang="pt-BR" sz="2800" dirty="0" smtClean="0"/>
              <a:t>Melhorar </a:t>
            </a:r>
            <a:r>
              <a:rPr lang="pt-BR" sz="2800" dirty="0"/>
              <a:t>o registro das </a:t>
            </a:r>
            <a:r>
              <a:rPr lang="pt-BR" sz="2800" dirty="0" smtClean="0"/>
              <a:t>informações</a:t>
            </a:r>
          </a:p>
          <a:p>
            <a:r>
              <a:rPr lang="pt-BR" sz="2800" dirty="0" smtClean="0"/>
              <a:t>Mapear </a:t>
            </a:r>
            <a:r>
              <a:rPr lang="pt-BR" sz="2800" dirty="0"/>
              <a:t>as crianças de risco pertencentes à área de abrangência</a:t>
            </a:r>
            <a:endParaRPr lang="pt-BR" sz="2800" dirty="0" smtClean="0"/>
          </a:p>
          <a:p>
            <a:r>
              <a:rPr lang="pt-BR" sz="2800" dirty="0"/>
              <a:t>Promover a saúde das crianças 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483870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1167</TotalTime>
  <Words>1213</Words>
  <Application>Microsoft Office PowerPoint</Application>
  <PresentationFormat>Personalizar</PresentationFormat>
  <Paragraphs>162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Integral</vt:lpstr>
      <vt:lpstr>Apresentação do PowerPoint</vt:lpstr>
      <vt:lpstr>Introdução </vt:lpstr>
      <vt:lpstr>NATAL</vt:lpstr>
      <vt:lpstr>NATAL</vt:lpstr>
      <vt:lpstr>UBS PAJUÇARA</vt:lpstr>
      <vt:lpstr>UBS PAJUCARA</vt:lpstr>
      <vt:lpstr>Ação programática antes da intervenção</vt:lpstr>
      <vt:lpstr>Objetivo</vt:lpstr>
      <vt:lpstr> Objetivos Específicos</vt:lpstr>
      <vt:lpstr>Logística </vt:lpstr>
      <vt:lpstr>Ações de atendimento clínico</vt:lpstr>
      <vt:lpstr>Ações clínicas</vt:lpstr>
      <vt:lpstr>Capacitação da equipe e reunião com gestor</vt:lpstr>
      <vt:lpstr>Ações de prevenção e promoção de saúde </vt:lpstr>
      <vt:lpstr>Objetivos, metas e resultados</vt:lpstr>
      <vt:lpstr>Ampliar a cobertura da atenção à saúde para 60% das crianças entre zero e 72 meses pertencentes à área de abrangência da unidade saúde</vt:lpstr>
      <vt:lpstr>Indicadores de qualidade que alcançaram 100 % nos 4 meses da intervenção.</vt:lpstr>
      <vt:lpstr> Realizar a primeira consulta na primeira semana de vida para 100% das crianças cadastradas.  </vt:lpstr>
      <vt:lpstr>Monitorar o crescimento em 100% das crianças</vt:lpstr>
      <vt:lpstr>Monitorar 100% das crianças com déficit de peso</vt:lpstr>
      <vt:lpstr>Vacinar 100% das crianças de acordo com a idade</vt:lpstr>
      <vt:lpstr>Realizar suplementação de ferro em 100% das crianças de 6 a 24 meses. </vt:lpstr>
      <vt:lpstr>Realizar teste do pezinho em 100% das crianças até 7 dias de vida. </vt:lpstr>
      <vt:lpstr> Realizar primeira consulta odontológica para 100% das crianças de 6 a 72 meses de idade moradoras da área de abrangência cadastradas na unidade de saúde. </vt:lpstr>
      <vt:lpstr>Manter registro na ficha espelho de saúde da criança/ vacinação de 100% das crianças que consultam no serviço</vt:lpstr>
      <vt:lpstr> Realizar avaliação de risco em 100% das crianças cadastradas no programa. </vt:lpstr>
      <vt:lpstr>Colocar 100% das crianças para mamar durante a primeira consulta.</vt:lpstr>
      <vt:lpstr>Fornecer orientações nutricionais de acordo com a faixa etária para 100% das crianças. </vt:lpstr>
      <vt:lpstr>        Fornecer orientações sobre higiene bucal para 100% das crianças de acordo com a faixa etária    40 crianças 93% no mês 1  79 crianças 96% no mês 2  24 crianças 98% no mês 3  155 criança 98% no mês 4 </vt:lpstr>
      <vt:lpstr>Discussão </vt:lpstr>
      <vt:lpstr>Reflexões sobre o curso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vargas ferreira</dc:creator>
  <cp:lastModifiedBy>Eduardo</cp:lastModifiedBy>
  <cp:revision>141</cp:revision>
  <dcterms:created xsi:type="dcterms:W3CDTF">2014-03-20T23:33:59Z</dcterms:created>
  <dcterms:modified xsi:type="dcterms:W3CDTF">2015-06-19T13:37:06Z</dcterms:modified>
</cp:coreProperties>
</file>