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3" r:id="rId6"/>
    <p:sldId id="264" r:id="rId7"/>
    <p:sldId id="266" r:id="rId8"/>
    <p:sldId id="269" r:id="rId9"/>
    <p:sldId id="272" r:id="rId10"/>
    <p:sldId id="273" r:id="rId11"/>
    <p:sldId id="274" r:id="rId12"/>
    <p:sldId id="277" r:id="rId13"/>
    <p:sldId id="278" r:id="rId14"/>
    <p:sldId id="280" r:id="rId15"/>
    <p:sldId id="281" r:id="rId16"/>
    <p:sldId id="285" r:id="rId17"/>
    <p:sldId id="289" r:id="rId18"/>
    <p:sldId id="295" r:id="rId19"/>
    <p:sldId id="297" r:id="rId20"/>
    <p:sldId id="299" r:id="rId21"/>
    <p:sldId id="300" r:id="rId22"/>
    <p:sldId id="303" r:id="rId2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2622" y="-8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pPr/>
              <a:t>13/08/2015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pPr/>
              <a:t>13/08/2015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pPr/>
              <a:t>13/08/2015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pPr/>
              <a:t>13/08/2015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2E700DB3-DBF0-4086-B675-117E7A9610B8}" type="datetimeFigureOut">
              <a:rPr lang="pt-BR" smtClean="0"/>
              <a:pPr/>
              <a:t>13/08/2015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E700DB3-DBF0-4086-B675-117E7A9610B8}" type="datetimeFigureOut">
              <a:rPr lang="pt-BR" smtClean="0"/>
              <a:pPr/>
              <a:t>13/08/2015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E700DB3-DBF0-4086-B675-117E7A9610B8}" type="datetimeFigureOut">
              <a:rPr lang="pt-BR" smtClean="0"/>
              <a:pPr/>
              <a:t>13/08/2015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2E700DB3-DBF0-4086-B675-117E7A9610B8}" type="datetimeFigureOut">
              <a:rPr lang="pt-BR" smtClean="0"/>
              <a:pPr/>
              <a:t>13/08/2015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E700DB3-DBF0-4086-B675-117E7A9610B8}" type="datetimeFigureOut">
              <a:rPr lang="pt-BR" smtClean="0"/>
              <a:pPr/>
              <a:t>13/08/2015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E700DB3-DBF0-4086-B675-117E7A9610B8}" type="datetimeFigureOut">
              <a:rPr lang="pt-BR" smtClean="0"/>
              <a:pPr/>
              <a:t>13/08/2015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E700DB3-DBF0-4086-B675-117E7A9610B8}" type="datetimeFigureOut">
              <a:rPr lang="pt-BR" smtClean="0"/>
              <a:pPr/>
              <a:t>13/08/2015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gs>
            <a:gs pos="76000">
              <a:schemeClr val="tx2">
                <a:lumMod val="60000"/>
                <a:lumOff val="4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00DB3-DBF0-4086-B675-117E7A9610B8}" type="datetimeFigureOut">
              <a:rPr lang="pt-BR" smtClean="0"/>
              <a:pPr/>
              <a:t>13/08/2015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9D8CF-8DEC-4D9F-84EE-ADF04DFF3391}"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88641"/>
            <a:ext cx="7772400" cy="2304255"/>
          </a:xfrm>
        </p:spPr>
        <p:txBody>
          <a:bodyPr>
            <a:noAutofit/>
          </a:bodyPr>
          <a:lstStyle/>
          <a:p>
            <a:r>
              <a:rPr lang="pt-BR" sz="2400" b="1" dirty="0">
                <a:solidFill>
                  <a:srgbClr val="FFFF00"/>
                </a:solidFill>
                <a:latin typeface="Arial" panose="020B0604020202020204" pitchFamily="34" charset="0"/>
                <a:cs typeface="Arial" panose="020B0604020202020204" pitchFamily="34" charset="0"/>
              </a:rPr>
              <a:t>Universidade Aberta do SUS - UNASUS</a:t>
            </a:r>
            <a:br>
              <a:rPr lang="pt-BR" sz="2400" b="1" dirty="0">
                <a:solidFill>
                  <a:srgbClr val="FFFF00"/>
                </a:solidFill>
                <a:latin typeface="Arial" panose="020B0604020202020204" pitchFamily="34" charset="0"/>
                <a:cs typeface="Arial" panose="020B0604020202020204" pitchFamily="34" charset="0"/>
              </a:rPr>
            </a:br>
            <a:r>
              <a:rPr lang="pt-BR" sz="2400" b="1" dirty="0">
                <a:solidFill>
                  <a:srgbClr val="FFFF00"/>
                </a:solidFill>
                <a:latin typeface="Arial" panose="020B0604020202020204" pitchFamily="34" charset="0"/>
                <a:cs typeface="Arial" panose="020B0604020202020204" pitchFamily="34" charset="0"/>
              </a:rPr>
              <a:t>Universidade Federal de Pelotas</a:t>
            </a:r>
            <a:br>
              <a:rPr lang="pt-BR" sz="2400" b="1" dirty="0">
                <a:solidFill>
                  <a:srgbClr val="FFFF00"/>
                </a:solidFill>
                <a:latin typeface="Arial" panose="020B0604020202020204" pitchFamily="34" charset="0"/>
                <a:cs typeface="Arial" panose="020B0604020202020204" pitchFamily="34" charset="0"/>
              </a:rPr>
            </a:br>
            <a:r>
              <a:rPr lang="pt-BR" sz="2400" b="1" dirty="0">
                <a:solidFill>
                  <a:srgbClr val="FFFF00"/>
                </a:solidFill>
                <a:latin typeface="Arial" panose="020B0604020202020204" pitchFamily="34" charset="0"/>
                <a:cs typeface="Arial" panose="020B0604020202020204" pitchFamily="34" charset="0"/>
              </a:rPr>
              <a:t>Especialização em Saúde da Família</a:t>
            </a:r>
            <a:br>
              <a:rPr lang="pt-BR" sz="2400" b="1" dirty="0">
                <a:solidFill>
                  <a:srgbClr val="FFFF00"/>
                </a:solidFill>
                <a:latin typeface="Arial" panose="020B0604020202020204" pitchFamily="34" charset="0"/>
                <a:cs typeface="Arial" panose="020B0604020202020204" pitchFamily="34" charset="0"/>
              </a:rPr>
            </a:br>
            <a:r>
              <a:rPr lang="pt-BR" sz="2400" b="1" dirty="0">
                <a:solidFill>
                  <a:srgbClr val="FFFF00"/>
                </a:solidFill>
                <a:latin typeface="Arial" panose="020B0604020202020204" pitchFamily="34" charset="0"/>
                <a:cs typeface="Arial" panose="020B0604020202020204" pitchFamily="34" charset="0"/>
              </a:rPr>
              <a:t>Modalidade a Distância (EaD)</a:t>
            </a:r>
            <a:br>
              <a:rPr lang="pt-BR" sz="2400" b="1" dirty="0">
                <a:solidFill>
                  <a:srgbClr val="FFFF00"/>
                </a:solidFill>
                <a:latin typeface="Arial" panose="020B0604020202020204" pitchFamily="34" charset="0"/>
                <a:cs typeface="Arial" panose="020B0604020202020204" pitchFamily="34" charset="0"/>
              </a:rPr>
            </a:br>
            <a:r>
              <a:rPr lang="pt-BR" sz="2400" b="1" dirty="0">
                <a:solidFill>
                  <a:srgbClr val="FFFF00"/>
                </a:solidFill>
                <a:latin typeface="Arial" panose="020B0604020202020204" pitchFamily="34" charset="0"/>
                <a:cs typeface="Arial" panose="020B0604020202020204" pitchFamily="34" charset="0"/>
              </a:rPr>
              <a:t>Turma 5.</a:t>
            </a:r>
            <a:r>
              <a:rPr lang="pt-BR" sz="2400" dirty="0">
                <a:solidFill>
                  <a:srgbClr val="FFFF00"/>
                </a:solidFill>
                <a:latin typeface="Arial" panose="020B0604020202020204" pitchFamily="34" charset="0"/>
                <a:cs typeface="Arial" panose="020B0604020202020204" pitchFamily="34" charset="0"/>
              </a:rPr>
              <a:t/>
            </a:r>
            <a:br>
              <a:rPr lang="pt-BR" sz="2400" dirty="0">
                <a:solidFill>
                  <a:srgbClr val="FFFF00"/>
                </a:solidFill>
                <a:latin typeface="Arial" panose="020B0604020202020204" pitchFamily="34" charset="0"/>
                <a:cs typeface="Arial" panose="020B0604020202020204" pitchFamily="34" charset="0"/>
              </a:rPr>
            </a:br>
            <a:endParaRPr lang="pt-BR" sz="2400" dirty="0">
              <a:solidFill>
                <a:srgbClr val="FFFF00"/>
              </a:solidFill>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251520" y="3886200"/>
            <a:ext cx="8496944" cy="2423120"/>
          </a:xfrm>
        </p:spPr>
        <p:txBody>
          <a:bodyPr>
            <a:normAutofit fontScale="62500" lnSpcReduction="20000"/>
          </a:bodyPr>
          <a:lstStyle/>
          <a:p>
            <a:r>
              <a:rPr lang="pt-BR" sz="3800" b="1" dirty="0" smtClean="0">
                <a:solidFill>
                  <a:srgbClr val="FFFF00"/>
                </a:solidFill>
              </a:rPr>
              <a:t>Melhoria Da Qualidade Da Atenção Ao Pré-Natal e Puerpério Da UBS Jardim Floresta, Boa Vista/ RR</a:t>
            </a:r>
            <a:endParaRPr lang="pt-BR" sz="3800" dirty="0" smtClean="0">
              <a:solidFill>
                <a:srgbClr val="FFFF00"/>
              </a:solidFill>
            </a:endParaRPr>
          </a:p>
          <a:p>
            <a:endParaRPr lang="pt-BR" b="1" dirty="0" smtClean="0">
              <a:solidFill>
                <a:srgbClr val="FFFF00"/>
              </a:solidFill>
            </a:endParaRPr>
          </a:p>
          <a:p>
            <a:r>
              <a:rPr lang="pt-BR" sz="3800" b="1" dirty="0" smtClean="0">
                <a:solidFill>
                  <a:srgbClr val="FFFF00"/>
                </a:solidFill>
                <a:latin typeface="Arial" panose="020B0604020202020204" pitchFamily="34" charset="0"/>
                <a:cs typeface="Arial" panose="020B0604020202020204" pitchFamily="34" charset="0"/>
              </a:rPr>
              <a:t>Yakniel </a:t>
            </a:r>
            <a:r>
              <a:rPr lang="pt-BR" sz="3800" b="1" dirty="0">
                <a:solidFill>
                  <a:srgbClr val="FFFF00"/>
                </a:solidFill>
                <a:latin typeface="Arial" panose="020B0604020202020204" pitchFamily="34" charset="0"/>
                <a:cs typeface="Arial" panose="020B0604020202020204" pitchFamily="34" charset="0"/>
              </a:rPr>
              <a:t>Romero Tamayo</a:t>
            </a:r>
          </a:p>
          <a:p>
            <a:r>
              <a:rPr lang="pt-BR" sz="3800" b="1" dirty="0">
                <a:solidFill>
                  <a:srgbClr val="FFFF00"/>
                </a:solidFill>
                <a:latin typeface="Arial" panose="020B0604020202020204" pitchFamily="34" charset="0"/>
                <a:cs typeface="Arial" panose="020B0604020202020204" pitchFamily="34" charset="0"/>
              </a:rPr>
              <a:t> </a:t>
            </a:r>
            <a:r>
              <a:rPr lang="pt-BR" sz="3800" b="1" dirty="0" smtClean="0">
                <a:solidFill>
                  <a:srgbClr val="FFFF00"/>
                </a:solidFill>
                <a:latin typeface="Arial" panose="020B0604020202020204" pitchFamily="34" charset="0"/>
                <a:cs typeface="Arial" panose="020B0604020202020204" pitchFamily="34" charset="0"/>
              </a:rPr>
              <a:t>Daniele </a:t>
            </a:r>
            <a:r>
              <a:rPr lang="pt-BR" sz="3800" b="1" dirty="0">
                <a:solidFill>
                  <a:srgbClr val="FFFF00"/>
                </a:solidFill>
                <a:latin typeface="Arial" panose="020B0604020202020204" pitchFamily="34" charset="0"/>
                <a:cs typeface="Arial" panose="020B0604020202020204" pitchFamily="34" charset="0"/>
              </a:rPr>
              <a:t>Freitas Brasil</a:t>
            </a:r>
          </a:p>
          <a:p>
            <a:endParaRPr lang="pt-BR" b="1" dirty="0" smtClean="0">
              <a:solidFill>
                <a:srgbClr val="FFFF00"/>
              </a:solidFill>
            </a:endParaRPr>
          </a:p>
          <a:p>
            <a:r>
              <a:rPr lang="pt-BR" sz="4200" b="1" dirty="0" smtClean="0">
                <a:solidFill>
                  <a:srgbClr val="FFFF00"/>
                </a:solidFill>
                <a:latin typeface="Arial" panose="020B0604020202020204" pitchFamily="34" charset="0"/>
                <a:cs typeface="Arial" panose="020B0604020202020204" pitchFamily="34" charset="0"/>
              </a:rPr>
              <a:t>Boa </a:t>
            </a:r>
            <a:r>
              <a:rPr lang="pt-BR" sz="4200" b="1" dirty="0">
                <a:solidFill>
                  <a:srgbClr val="FFFF00"/>
                </a:solidFill>
                <a:latin typeface="Arial" panose="020B0604020202020204" pitchFamily="34" charset="0"/>
                <a:cs typeface="Arial" panose="020B0604020202020204" pitchFamily="34" charset="0"/>
              </a:rPr>
              <a:t>Vista, 2015</a:t>
            </a:r>
          </a:p>
          <a:p>
            <a:endParaRPr lang="pt-BR" b="1" dirty="0"/>
          </a:p>
          <a:p>
            <a:endParaRPr lang="pt-BR" dirty="0"/>
          </a:p>
        </p:txBody>
      </p:sp>
      <p:pic>
        <p:nvPicPr>
          <p:cNvPr id="4" name="Imagem 3" descr="http://www.minhapos.com.br/data/artigos/images/ufpel.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82581" y="2383154"/>
            <a:ext cx="1038225" cy="1045845"/>
          </a:xfrm>
          <a:prstGeom prst="rect">
            <a:avLst/>
          </a:prstGeom>
          <a:noFill/>
          <a:ln>
            <a:noFill/>
          </a:ln>
        </p:spPr>
      </p:pic>
      <p:pic>
        <p:nvPicPr>
          <p:cNvPr id="5" name="Imagem 4" descr="http://dms.ufpel.edu.br/aquares/images/stories/logos/unasus-ufpel.pn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44781" y="2468879"/>
            <a:ext cx="1016635" cy="876300"/>
          </a:xfrm>
          <a:prstGeom prst="rect">
            <a:avLst/>
          </a:prstGeom>
          <a:noFill/>
          <a:ln>
            <a:noFill/>
          </a:ln>
        </p:spPr>
      </p:pic>
    </p:spTree>
    <p:extLst>
      <p:ext uri="{BB962C8B-B14F-4D97-AF65-F5344CB8AC3E}">
        <p14:creationId xmlns:p14="http://schemas.microsoft.com/office/powerpoint/2010/main" xmlns="" val="3990991540"/>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smtClean="0">
                <a:solidFill>
                  <a:srgbClr val="FFFF00"/>
                </a:solidFill>
                <a:latin typeface="Arial" panose="020B0604020202020204" pitchFamily="34" charset="0"/>
                <a:cs typeface="Arial" panose="020B0604020202020204" pitchFamily="34" charset="0"/>
              </a:rPr>
              <a:t/>
            </a:r>
            <a:br>
              <a:rPr lang="pt-BR" sz="2400" b="1" dirty="0" smtClean="0">
                <a:solidFill>
                  <a:srgbClr val="FFFF00"/>
                </a:solidFill>
                <a:latin typeface="Arial" panose="020B0604020202020204" pitchFamily="34" charset="0"/>
                <a:cs typeface="Arial" panose="020B0604020202020204" pitchFamily="34" charset="0"/>
              </a:rPr>
            </a:br>
            <a:r>
              <a:rPr lang="pt-BR" sz="2400" b="1" dirty="0" smtClean="0">
                <a:solidFill>
                  <a:srgbClr val="FFFF00"/>
                </a:solidFill>
                <a:latin typeface="Arial" panose="020B0604020202020204" pitchFamily="34" charset="0"/>
                <a:cs typeface="Arial" panose="020B0604020202020204" pitchFamily="34" charset="0"/>
              </a:rPr>
              <a:t>Meta: Realizar </a:t>
            </a:r>
            <a:r>
              <a:rPr lang="pt-BR" sz="2400" b="1" dirty="0">
                <a:solidFill>
                  <a:srgbClr val="FFFF00"/>
                </a:solidFill>
                <a:latin typeface="Arial" panose="020B0604020202020204" pitchFamily="34" charset="0"/>
                <a:cs typeface="Arial" panose="020B0604020202020204" pitchFamily="34" charset="0"/>
              </a:rPr>
              <a:t>pelo menos um exame ginecológico por trimestre em 100% das gestantes e em 100% das puérperas.</a:t>
            </a:r>
          </a:p>
        </p:txBody>
      </p:sp>
      <p:sp>
        <p:nvSpPr>
          <p:cNvPr id="4" name="Espaço Reservado para Texto 3"/>
          <p:cNvSpPr>
            <a:spLocks noGrp="1"/>
          </p:cNvSpPr>
          <p:nvPr>
            <p:ph type="body" idx="1"/>
          </p:nvPr>
        </p:nvSpPr>
        <p:spPr/>
        <p:txBody>
          <a:bodyPr/>
          <a:lstStyle/>
          <a:p>
            <a:pPr algn="ctr"/>
            <a:r>
              <a:rPr lang="pt-BR" dirty="0" smtClean="0">
                <a:solidFill>
                  <a:srgbClr val="FFFF00"/>
                </a:solidFill>
                <a:latin typeface="Arial" panose="020B0604020202020204" pitchFamily="34" charset="0"/>
                <a:cs typeface="Arial" panose="020B0604020202020204" pitchFamily="34" charset="0"/>
              </a:rPr>
              <a:t>Gestantes.</a:t>
            </a:r>
            <a:endParaRPr lang="pt-BR" dirty="0">
              <a:solidFill>
                <a:srgbClr val="FFFF00"/>
              </a:solidFill>
              <a:latin typeface="Arial" panose="020B0604020202020204" pitchFamily="34" charset="0"/>
              <a:cs typeface="Arial" panose="020B0604020202020204" pitchFamily="34" charset="0"/>
            </a:endParaRPr>
          </a:p>
        </p:txBody>
      </p:sp>
      <p:sp>
        <p:nvSpPr>
          <p:cNvPr id="6" name="Espaço Reservado para Texto 5"/>
          <p:cNvSpPr>
            <a:spLocks noGrp="1"/>
          </p:cNvSpPr>
          <p:nvPr>
            <p:ph type="body" sz="quarter" idx="3"/>
          </p:nvPr>
        </p:nvSpPr>
        <p:spPr/>
        <p:txBody>
          <a:bodyPr/>
          <a:lstStyle/>
          <a:p>
            <a:pPr algn="ctr"/>
            <a:r>
              <a:rPr lang="pt-BR" dirty="0" smtClean="0">
                <a:solidFill>
                  <a:srgbClr val="FFFF00"/>
                </a:solidFill>
                <a:latin typeface="Arial" panose="020B0604020202020204" pitchFamily="34" charset="0"/>
                <a:cs typeface="Arial" panose="020B0604020202020204" pitchFamily="34" charset="0"/>
              </a:rPr>
              <a:t>Puérperas.</a:t>
            </a:r>
            <a:endParaRPr lang="pt-BR" dirty="0">
              <a:solidFill>
                <a:srgbClr val="FFFF00"/>
              </a:solidFill>
              <a:latin typeface="Arial" panose="020B0604020202020204" pitchFamily="34" charset="0"/>
              <a:cs typeface="Arial" panose="020B0604020202020204" pitchFamily="34" charset="0"/>
            </a:endParaRPr>
          </a:p>
        </p:txBody>
      </p:sp>
      <p:pic>
        <p:nvPicPr>
          <p:cNvPr id="4098"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2996952"/>
            <a:ext cx="4040188" cy="23252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9"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45025" y="2966930"/>
            <a:ext cx="4041775" cy="23671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39133212"/>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5112568"/>
          </a:xfrm>
        </p:spPr>
        <p:txBody>
          <a:bodyPr>
            <a:noAutofit/>
          </a:bodyPr>
          <a:lstStyle/>
          <a:p>
            <a:r>
              <a:rPr lang="pt-BR" sz="2400" b="1" dirty="0" smtClean="0">
                <a:solidFill>
                  <a:srgbClr val="FFFF00"/>
                </a:solidFill>
                <a:latin typeface="Arial" panose="020B0604020202020204" pitchFamily="34" charset="0"/>
                <a:cs typeface="Arial" panose="020B0604020202020204" pitchFamily="34" charset="0"/>
              </a:rPr>
              <a:t>Meta: Realizar pelo </a:t>
            </a:r>
            <a:r>
              <a:rPr lang="pt-BR" sz="2400" b="1" dirty="0">
                <a:solidFill>
                  <a:srgbClr val="FFFF00"/>
                </a:solidFill>
                <a:latin typeface="Arial" panose="020B0604020202020204" pitchFamily="34" charset="0"/>
                <a:cs typeface="Arial" panose="020B0604020202020204" pitchFamily="34" charset="0"/>
              </a:rPr>
              <a:t>menos um exame de mamas em 100% das gestantes e em 100% das puérperas cadastradas no Programa</a:t>
            </a:r>
            <a:r>
              <a:rPr lang="pt-BR" sz="2400" b="1" dirty="0" smtClean="0">
                <a:solidFill>
                  <a:srgbClr val="FFFF00"/>
                </a:solidFill>
                <a:latin typeface="Arial" panose="020B0604020202020204" pitchFamily="34" charset="0"/>
                <a:cs typeface="Arial" panose="020B0604020202020204" pitchFamily="34" charset="0"/>
              </a:rPr>
              <a:t>.</a:t>
            </a:r>
            <a:br>
              <a:rPr lang="pt-BR" sz="2400" b="1" dirty="0" smtClean="0">
                <a:solidFill>
                  <a:srgbClr val="FFFF00"/>
                </a:solidFill>
                <a:latin typeface="Arial" panose="020B0604020202020204" pitchFamily="34" charset="0"/>
                <a:cs typeface="Arial" panose="020B0604020202020204" pitchFamily="34" charset="0"/>
              </a:rPr>
            </a:br>
            <a:r>
              <a:rPr lang="pt-BR" sz="2000" b="1" dirty="0" smtClean="0">
                <a:solidFill>
                  <a:srgbClr val="FFFF00"/>
                </a:solidFill>
                <a:latin typeface="Arial" panose="020B0604020202020204" pitchFamily="34" charset="0"/>
                <a:cs typeface="Arial" panose="020B0604020202020204" pitchFamily="34" charset="0"/>
              </a:rPr>
              <a:t/>
            </a:r>
            <a:br>
              <a:rPr lang="pt-BR" sz="2000" b="1" dirty="0" smtClean="0">
                <a:solidFill>
                  <a:srgbClr val="FFFF00"/>
                </a:solidFill>
                <a:latin typeface="Arial" panose="020B0604020202020204" pitchFamily="34" charset="0"/>
                <a:cs typeface="Arial" panose="020B0604020202020204" pitchFamily="34" charset="0"/>
              </a:rPr>
            </a:br>
            <a:r>
              <a:rPr lang="pt-BR" sz="2400" b="1" dirty="0" smtClean="0">
                <a:solidFill>
                  <a:srgbClr val="FFFF00"/>
                </a:solidFill>
                <a:latin typeface="Arial" panose="020B0604020202020204" pitchFamily="34" charset="0"/>
                <a:cs typeface="Arial" panose="020B0604020202020204" pitchFamily="34" charset="0"/>
              </a:rPr>
              <a:t>Meta: Garantir a 100% das gestantes a solicitação de exames laboratoriais de acordo com protocolo.</a:t>
            </a:r>
            <a:br>
              <a:rPr lang="pt-BR" sz="2400" b="1" dirty="0" smtClean="0">
                <a:solidFill>
                  <a:srgbClr val="FFFF00"/>
                </a:solidFill>
                <a:latin typeface="Arial" panose="020B0604020202020204" pitchFamily="34" charset="0"/>
                <a:cs typeface="Arial" panose="020B0604020202020204" pitchFamily="34" charset="0"/>
              </a:rPr>
            </a:br>
            <a:r>
              <a:rPr lang="pt-BR" sz="2000" b="1" dirty="0" smtClean="0">
                <a:solidFill>
                  <a:srgbClr val="FFFF00"/>
                </a:solidFill>
                <a:latin typeface="Arial" panose="020B0604020202020204" pitchFamily="34" charset="0"/>
                <a:cs typeface="Arial" panose="020B0604020202020204" pitchFamily="34" charset="0"/>
              </a:rPr>
              <a:t/>
            </a:r>
            <a:br>
              <a:rPr lang="pt-BR" sz="2000" b="1" dirty="0" smtClean="0">
                <a:solidFill>
                  <a:srgbClr val="FFFF00"/>
                </a:solidFill>
                <a:latin typeface="Arial" panose="020B0604020202020204" pitchFamily="34" charset="0"/>
                <a:cs typeface="Arial" panose="020B0604020202020204" pitchFamily="34" charset="0"/>
              </a:rPr>
            </a:br>
            <a:r>
              <a:rPr lang="pt-BR" sz="2000" b="1" dirty="0" smtClean="0">
                <a:solidFill>
                  <a:srgbClr val="FFFF00"/>
                </a:solidFill>
                <a:latin typeface="Arial" panose="020B0604020202020204" pitchFamily="34" charset="0"/>
                <a:cs typeface="Arial" panose="020B0604020202020204" pitchFamily="34" charset="0"/>
              </a:rPr>
              <a:t/>
            </a:r>
            <a:br>
              <a:rPr lang="pt-BR" sz="2000" b="1" dirty="0" smtClean="0">
                <a:solidFill>
                  <a:srgbClr val="FFFF00"/>
                </a:solidFill>
                <a:latin typeface="Arial" panose="020B0604020202020204" pitchFamily="34" charset="0"/>
                <a:cs typeface="Arial" panose="020B0604020202020204" pitchFamily="34" charset="0"/>
              </a:rPr>
            </a:br>
            <a:r>
              <a:rPr lang="pt-BR" sz="2400" b="1" dirty="0" smtClean="0">
                <a:solidFill>
                  <a:srgbClr val="FFFF00"/>
                </a:solidFill>
                <a:latin typeface="Arial" panose="020B0604020202020204" pitchFamily="34" charset="0"/>
                <a:cs typeface="Arial" panose="020B0604020202020204" pitchFamily="34" charset="0"/>
              </a:rPr>
              <a:t>Meta: Garantir a 100% das gestantes a prescrição de sulfato ferroso e ácido fólico conforme protocolo.</a:t>
            </a:r>
            <a:endParaRPr lang="pt-BR" sz="24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87092565"/>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smtClean="0">
                <a:solidFill>
                  <a:srgbClr val="FFFF00"/>
                </a:solidFill>
                <a:latin typeface="Arial" panose="020B0604020202020204" pitchFamily="34" charset="0"/>
                <a:cs typeface="Arial" panose="020B0604020202020204" pitchFamily="34" charset="0"/>
              </a:rPr>
              <a:t/>
            </a:r>
            <a:br>
              <a:rPr lang="pt-BR" sz="2400" b="1" dirty="0" smtClean="0">
                <a:solidFill>
                  <a:srgbClr val="FFFF00"/>
                </a:solidFill>
                <a:latin typeface="Arial" panose="020B0604020202020204" pitchFamily="34" charset="0"/>
                <a:cs typeface="Arial" panose="020B0604020202020204" pitchFamily="34" charset="0"/>
              </a:rPr>
            </a:br>
            <a:r>
              <a:rPr lang="pt-BR" sz="2400" b="1" dirty="0" smtClean="0">
                <a:solidFill>
                  <a:srgbClr val="FFFF00"/>
                </a:solidFill>
                <a:latin typeface="Arial" panose="020B0604020202020204" pitchFamily="34" charset="0"/>
                <a:cs typeface="Arial" panose="020B0604020202020204" pitchFamily="34" charset="0"/>
              </a:rPr>
              <a:t/>
            </a:r>
            <a:br>
              <a:rPr lang="pt-BR" sz="2400" b="1" dirty="0" smtClean="0">
                <a:solidFill>
                  <a:srgbClr val="FFFF00"/>
                </a:solidFill>
                <a:latin typeface="Arial" panose="020B0604020202020204" pitchFamily="34" charset="0"/>
                <a:cs typeface="Arial" panose="020B0604020202020204" pitchFamily="34" charset="0"/>
              </a:rPr>
            </a:br>
            <a:r>
              <a:rPr lang="pt-BR" sz="2400" b="1" dirty="0" smtClean="0">
                <a:solidFill>
                  <a:srgbClr val="FFFF00"/>
                </a:solidFill>
                <a:latin typeface="Arial" panose="020B0604020202020204" pitchFamily="34" charset="0"/>
                <a:cs typeface="Arial" panose="020B0604020202020204" pitchFamily="34" charset="0"/>
              </a:rPr>
              <a:t/>
            </a:r>
            <a:br>
              <a:rPr lang="pt-BR" sz="2400" b="1" dirty="0" smtClean="0">
                <a:solidFill>
                  <a:srgbClr val="FFFF00"/>
                </a:solidFill>
                <a:latin typeface="Arial" panose="020B0604020202020204" pitchFamily="34" charset="0"/>
                <a:cs typeface="Arial" panose="020B0604020202020204" pitchFamily="34" charset="0"/>
              </a:rPr>
            </a:br>
            <a:r>
              <a:rPr lang="pt-BR" sz="2400" b="1" dirty="0" smtClean="0">
                <a:solidFill>
                  <a:srgbClr val="FFFF00"/>
                </a:solidFill>
                <a:latin typeface="Arial" panose="020B0604020202020204" pitchFamily="34" charset="0"/>
                <a:cs typeface="Arial" panose="020B0604020202020204" pitchFamily="34" charset="0"/>
              </a:rPr>
              <a:t>Meta: Garantir </a:t>
            </a:r>
            <a:r>
              <a:rPr lang="pt-BR" sz="2400" b="1" dirty="0">
                <a:solidFill>
                  <a:srgbClr val="FFFF00"/>
                </a:solidFill>
                <a:latin typeface="Arial" panose="020B0604020202020204" pitchFamily="34" charset="0"/>
                <a:cs typeface="Arial" panose="020B0604020202020204" pitchFamily="34" charset="0"/>
              </a:rPr>
              <a:t>que 100% das gestantes com vacina antitetânica em dia.</a:t>
            </a:r>
            <a:br>
              <a:rPr lang="pt-BR" sz="2400" b="1" dirty="0">
                <a:solidFill>
                  <a:srgbClr val="FFFF00"/>
                </a:solidFill>
                <a:latin typeface="Arial" panose="020B0604020202020204" pitchFamily="34" charset="0"/>
                <a:cs typeface="Arial" panose="020B0604020202020204" pitchFamily="34" charset="0"/>
              </a:rPr>
            </a:br>
            <a:endParaRPr lang="pt-BR" sz="2400" b="1" dirty="0">
              <a:solidFill>
                <a:srgbClr val="FFFF00"/>
              </a:solidFill>
              <a:latin typeface="Arial" panose="020B0604020202020204" pitchFamily="34" charset="0"/>
              <a:cs typeface="Arial" panose="020B0604020202020204" pitchFamily="34" charset="0"/>
            </a:endParaRPr>
          </a:p>
        </p:txBody>
      </p:sp>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91680" y="2492896"/>
            <a:ext cx="6048672" cy="3240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63577069"/>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76672"/>
            <a:ext cx="3322712" cy="2448272"/>
          </a:xfrm>
        </p:spPr>
        <p:txBody>
          <a:bodyPr>
            <a:normAutofit/>
          </a:bodyPr>
          <a:lstStyle/>
          <a:p>
            <a:r>
              <a:rPr lang="pt-BR" sz="2400" b="1" dirty="0" smtClean="0">
                <a:solidFill>
                  <a:srgbClr val="FFFF00"/>
                </a:solidFill>
                <a:latin typeface="Arial" panose="020B0604020202020204" pitchFamily="34" charset="0"/>
                <a:cs typeface="Arial" panose="020B0604020202020204" pitchFamily="34" charset="0"/>
              </a:rPr>
              <a:t/>
            </a:r>
            <a:br>
              <a:rPr lang="pt-BR" sz="2400" b="1" dirty="0" smtClean="0">
                <a:solidFill>
                  <a:srgbClr val="FFFF00"/>
                </a:solidFill>
                <a:latin typeface="Arial" panose="020B0604020202020204" pitchFamily="34" charset="0"/>
                <a:cs typeface="Arial" panose="020B0604020202020204" pitchFamily="34" charset="0"/>
              </a:rPr>
            </a:br>
            <a:r>
              <a:rPr lang="pt-BR" sz="2400" b="1" dirty="0" smtClean="0">
                <a:solidFill>
                  <a:srgbClr val="FFFF00"/>
                </a:solidFill>
                <a:latin typeface="Arial" panose="020B0604020202020204" pitchFamily="34" charset="0"/>
                <a:cs typeface="Arial" panose="020B0604020202020204" pitchFamily="34" charset="0"/>
              </a:rPr>
              <a:t>Meta: Garantir </a:t>
            </a:r>
            <a:r>
              <a:rPr lang="pt-BR" sz="2400" b="1" dirty="0">
                <a:solidFill>
                  <a:srgbClr val="FFFF00"/>
                </a:solidFill>
                <a:latin typeface="Arial" panose="020B0604020202020204" pitchFamily="34" charset="0"/>
                <a:cs typeface="Arial" panose="020B0604020202020204" pitchFamily="34" charset="0"/>
              </a:rPr>
              <a:t>que 100% das gestantes estivessem com vacina contra hepatite B em dia</a:t>
            </a:r>
            <a:r>
              <a:rPr lang="pt-BR" sz="2400" b="1" dirty="0" smtClean="0">
                <a:solidFill>
                  <a:srgbClr val="FFFF00"/>
                </a:solidFill>
                <a:latin typeface="Arial" panose="020B0604020202020204" pitchFamily="34" charset="0"/>
                <a:cs typeface="Arial" panose="020B0604020202020204" pitchFamily="34" charset="0"/>
              </a:rPr>
              <a:t>.</a:t>
            </a:r>
            <a:endParaRPr lang="pt-BR" sz="2400" b="1" dirty="0">
              <a:solidFill>
                <a:srgbClr val="FFFF00"/>
              </a:solidFill>
              <a:latin typeface="Arial" panose="020B0604020202020204" pitchFamily="34" charset="0"/>
              <a:cs typeface="Arial" panose="020B0604020202020204" pitchFamily="34" charset="0"/>
            </a:endParaRPr>
          </a:p>
        </p:txBody>
      </p:sp>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19872" y="692696"/>
            <a:ext cx="5544616" cy="31683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tângulo 3"/>
          <p:cNvSpPr/>
          <p:nvPr/>
        </p:nvSpPr>
        <p:spPr>
          <a:xfrm>
            <a:off x="899592" y="4581128"/>
            <a:ext cx="7632848" cy="1569660"/>
          </a:xfrm>
          <a:prstGeom prst="rect">
            <a:avLst/>
          </a:prstGeom>
        </p:spPr>
        <p:txBody>
          <a:bodyPr wrap="square">
            <a:spAutoFit/>
          </a:bodyPr>
          <a:lstStyle/>
          <a:p>
            <a:r>
              <a:rPr lang="pt-BR" sz="2400" b="1" dirty="0" smtClean="0">
                <a:solidFill>
                  <a:srgbClr val="FFFF00"/>
                </a:solidFill>
                <a:latin typeface="Arial" panose="020B0604020202020204" pitchFamily="34" charset="0"/>
                <a:cs typeface="Arial" panose="020B0604020202020204" pitchFamily="34" charset="0"/>
              </a:rPr>
              <a:t/>
            </a:r>
            <a:br>
              <a:rPr lang="pt-BR" sz="2400" b="1" dirty="0" smtClean="0">
                <a:solidFill>
                  <a:srgbClr val="FFFF00"/>
                </a:solidFill>
                <a:latin typeface="Arial" panose="020B0604020202020204" pitchFamily="34" charset="0"/>
                <a:cs typeface="Arial" panose="020B0604020202020204" pitchFamily="34" charset="0"/>
              </a:rPr>
            </a:br>
            <a:r>
              <a:rPr lang="pt-BR" sz="2400" b="1" dirty="0" smtClean="0">
                <a:solidFill>
                  <a:srgbClr val="FFFF00"/>
                </a:solidFill>
                <a:latin typeface="Arial" panose="020B0604020202020204" pitchFamily="34" charset="0"/>
                <a:cs typeface="Arial" panose="020B0604020202020204" pitchFamily="34" charset="0"/>
              </a:rPr>
              <a:t>Meta: Realizar avaliação da necessidade de atendimento odontológico em 100% das gestantes durante o pré-natal.</a:t>
            </a:r>
            <a:endParaRPr lang="pt-BR" sz="2400" dirty="0"/>
          </a:p>
        </p:txBody>
      </p:sp>
    </p:spTree>
    <p:extLst>
      <p:ext uri="{BB962C8B-B14F-4D97-AF65-F5344CB8AC3E}">
        <p14:creationId xmlns:p14="http://schemas.microsoft.com/office/powerpoint/2010/main" xmlns="" val="1615950756"/>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400" b="1" dirty="0" smtClean="0">
                <a:solidFill>
                  <a:srgbClr val="FFFF00"/>
                </a:solidFill>
                <a:latin typeface="Arial" panose="020B0604020202020204" pitchFamily="34" charset="0"/>
                <a:cs typeface="Arial" panose="020B0604020202020204" pitchFamily="34" charset="0"/>
              </a:rPr>
              <a:t/>
            </a:r>
            <a:br>
              <a:rPr lang="pt-BR" sz="2400" b="1" dirty="0" smtClean="0">
                <a:solidFill>
                  <a:srgbClr val="FFFF00"/>
                </a:solidFill>
                <a:latin typeface="Arial" panose="020B0604020202020204" pitchFamily="34" charset="0"/>
                <a:cs typeface="Arial" panose="020B0604020202020204" pitchFamily="34" charset="0"/>
              </a:rPr>
            </a:br>
            <a:r>
              <a:rPr lang="pt-BR" sz="2400" b="1" dirty="0">
                <a:solidFill>
                  <a:srgbClr val="FFFF00"/>
                </a:solidFill>
                <a:latin typeface="Arial" panose="020B0604020202020204" pitchFamily="34" charset="0"/>
                <a:cs typeface="Arial" panose="020B0604020202020204" pitchFamily="34" charset="0"/>
              </a:rPr>
              <a:t/>
            </a:r>
            <a:br>
              <a:rPr lang="pt-BR" sz="2400" b="1" dirty="0">
                <a:solidFill>
                  <a:srgbClr val="FFFF00"/>
                </a:solidFill>
                <a:latin typeface="Arial" panose="020B0604020202020204" pitchFamily="34" charset="0"/>
                <a:cs typeface="Arial" panose="020B0604020202020204" pitchFamily="34" charset="0"/>
              </a:rPr>
            </a:br>
            <a:r>
              <a:rPr lang="pt-BR" sz="2400" b="1" dirty="0" smtClean="0">
                <a:solidFill>
                  <a:srgbClr val="FFFF00"/>
                </a:solidFill>
                <a:latin typeface="Arial" panose="020B0604020202020204" pitchFamily="34" charset="0"/>
                <a:cs typeface="Arial" panose="020B0604020202020204" pitchFamily="34" charset="0"/>
              </a:rPr>
              <a:t/>
            </a:r>
            <a:br>
              <a:rPr lang="pt-BR" sz="2400" b="1" dirty="0" smtClean="0">
                <a:solidFill>
                  <a:srgbClr val="FFFF00"/>
                </a:solidFill>
                <a:latin typeface="Arial" panose="020B0604020202020204" pitchFamily="34" charset="0"/>
                <a:cs typeface="Arial" panose="020B0604020202020204" pitchFamily="34" charset="0"/>
              </a:rPr>
            </a:br>
            <a:r>
              <a:rPr lang="pt-BR" sz="2700" b="1" dirty="0" smtClean="0">
                <a:solidFill>
                  <a:srgbClr val="FFFF00"/>
                </a:solidFill>
                <a:latin typeface="Arial" panose="020B0604020202020204" pitchFamily="34" charset="0"/>
                <a:cs typeface="Arial" panose="020B0604020202020204" pitchFamily="34" charset="0"/>
              </a:rPr>
              <a:t>Meta: Garantir </a:t>
            </a:r>
            <a:r>
              <a:rPr lang="pt-BR" sz="2700" b="1" dirty="0">
                <a:solidFill>
                  <a:srgbClr val="FFFF00"/>
                </a:solidFill>
                <a:latin typeface="Arial" panose="020B0604020202020204" pitchFamily="34" charset="0"/>
                <a:cs typeface="Arial" panose="020B0604020202020204" pitchFamily="34" charset="0"/>
              </a:rPr>
              <a:t>a primeira consulta odontológica programática para 100% das gestantes </a:t>
            </a:r>
            <a:r>
              <a:rPr lang="pt-BR" sz="2700" b="1" dirty="0" smtClean="0">
                <a:solidFill>
                  <a:srgbClr val="FFFF00"/>
                </a:solidFill>
                <a:latin typeface="Arial" panose="020B0604020202020204" pitchFamily="34" charset="0"/>
                <a:cs typeface="Arial" panose="020B0604020202020204" pitchFamily="34" charset="0"/>
              </a:rPr>
              <a:t>cadastradas.</a:t>
            </a:r>
            <a:endParaRPr lang="pt-BR" sz="2700" b="1" dirty="0">
              <a:solidFill>
                <a:srgbClr val="FFFF00"/>
              </a:solidFill>
              <a:latin typeface="Arial" panose="020B0604020202020204" pitchFamily="34" charset="0"/>
              <a:cs typeface="Arial" panose="020B0604020202020204" pitchFamily="34" charset="0"/>
            </a:endParaRPr>
          </a:p>
        </p:txBody>
      </p:sp>
      <p:pic>
        <p:nvPicPr>
          <p:cNvPr id="1126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35696" y="2564904"/>
            <a:ext cx="5616624" cy="3240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9038865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0648"/>
            <a:ext cx="8229600" cy="3744416"/>
          </a:xfrm>
        </p:spPr>
        <p:txBody>
          <a:bodyPr>
            <a:normAutofit/>
          </a:bodyPr>
          <a:lstStyle/>
          <a:p>
            <a:pPr algn="l"/>
            <a:r>
              <a:rPr lang="pt-BR" sz="2400" b="1" dirty="0" smtClean="0">
                <a:solidFill>
                  <a:srgbClr val="FFFF00"/>
                </a:solidFill>
                <a:latin typeface="Arial" panose="020B0604020202020204" pitchFamily="34" charset="0"/>
                <a:cs typeface="Arial" panose="020B0604020202020204" pitchFamily="34" charset="0"/>
              </a:rPr>
              <a:t>Meta: </a:t>
            </a:r>
            <a:r>
              <a:rPr lang="pt-BR" sz="2400" b="1" dirty="0">
                <a:solidFill>
                  <a:srgbClr val="FFFF00"/>
                </a:solidFill>
                <a:latin typeface="Arial" panose="020B0604020202020204" pitchFamily="34" charset="0"/>
                <a:cs typeface="Arial" panose="020B0604020202020204" pitchFamily="34" charset="0"/>
              </a:rPr>
              <a:t>E</a:t>
            </a:r>
            <a:r>
              <a:rPr lang="pt-BR" sz="2400" b="1" dirty="0" smtClean="0">
                <a:solidFill>
                  <a:srgbClr val="FFFF00"/>
                </a:solidFill>
                <a:latin typeface="Arial" panose="020B0604020202020204" pitchFamily="34" charset="0"/>
                <a:cs typeface="Arial" panose="020B0604020202020204" pitchFamily="34" charset="0"/>
              </a:rPr>
              <a:t>xaminar </a:t>
            </a:r>
            <a:r>
              <a:rPr lang="pt-BR" sz="2400" b="1" dirty="0">
                <a:solidFill>
                  <a:srgbClr val="FFFF00"/>
                </a:solidFill>
                <a:latin typeface="Arial" panose="020B0604020202020204" pitchFamily="34" charset="0"/>
                <a:cs typeface="Arial" panose="020B0604020202020204" pitchFamily="34" charset="0"/>
              </a:rPr>
              <a:t>o abdome em 100% das puérperas cadastradas no </a:t>
            </a:r>
            <a:r>
              <a:rPr lang="pt-BR" sz="2400" b="1" dirty="0" smtClean="0">
                <a:solidFill>
                  <a:srgbClr val="FFFF00"/>
                </a:solidFill>
                <a:latin typeface="Arial" panose="020B0604020202020204" pitchFamily="34" charset="0"/>
                <a:cs typeface="Arial" panose="020B0604020202020204" pitchFamily="34" charset="0"/>
              </a:rPr>
              <a:t>Programa.</a:t>
            </a:r>
            <a:br>
              <a:rPr lang="pt-BR" sz="2400" b="1" dirty="0" smtClean="0">
                <a:solidFill>
                  <a:srgbClr val="FFFF00"/>
                </a:solidFill>
                <a:latin typeface="Arial" panose="020B0604020202020204" pitchFamily="34" charset="0"/>
                <a:cs typeface="Arial" panose="020B0604020202020204" pitchFamily="34" charset="0"/>
              </a:rPr>
            </a:br>
            <a:r>
              <a:rPr lang="pt-BR" sz="2400" b="1" dirty="0" smtClean="0">
                <a:solidFill>
                  <a:srgbClr val="FFFF00"/>
                </a:solidFill>
                <a:latin typeface="Arial" panose="020B0604020202020204" pitchFamily="34" charset="0"/>
                <a:cs typeface="Arial" panose="020B0604020202020204" pitchFamily="34" charset="0"/>
              </a:rPr>
              <a:t/>
            </a:r>
            <a:br>
              <a:rPr lang="pt-BR" sz="2400" b="1" dirty="0" smtClean="0">
                <a:solidFill>
                  <a:srgbClr val="FFFF00"/>
                </a:solidFill>
                <a:latin typeface="Arial" panose="020B0604020202020204" pitchFamily="34" charset="0"/>
                <a:cs typeface="Arial" panose="020B0604020202020204" pitchFamily="34" charset="0"/>
              </a:rPr>
            </a:br>
            <a:r>
              <a:rPr lang="pt-BR" sz="2400" b="1" dirty="0" smtClean="0">
                <a:solidFill>
                  <a:srgbClr val="FFFF00"/>
                </a:solidFill>
                <a:latin typeface="Arial" panose="020B0604020202020204" pitchFamily="34" charset="0"/>
                <a:cs typeface="Arial" panose="020B0604020202020204" pitchFamily="34" charset="0"/>
              </a:rPr>
              <a:t>Meta: Avaliação do estado psíquico em 100% das puérperas cadastradas no Programa.</a:t>
            </a:r>
            <a:br>
              <a:rPr lang="pt-BR" sz="2400" b="1" dirty="0" smtClean="0">
                <a:solidFill>
                  <a:srgbClr val="FFFF00"/>
                </a:solidFill>
                <a:latin typeface="Arial" panose="020B0604020202020204" pitchFamily="34" charset="0"/>
                <a:cs typeface="Arial" panose="020B0604020202020204" pitchFamily="34" charset="0"/>
              </a:rPr>
            </a:br>
            <a:r>
              <a:rPr lang="pt-BR" sz="2400" b="1" dirty="0" smtClean="0">
                <a:solidFill>
                  <a:srgbClr val="FFFF00"/>
                </a:solidFill>
                <a:latin typeface="Arial" panose="020B0604020202020204" pitchFamily="34" charset="0"/>
                <a:cs typeface="Arial" panose="020B0604020202020204" pitchFamily="34" charset="0"/>
              </a:rPr>
              <a:t/>
            </a:r>
            <a:br>
              <a:rPr lang="pt-BR" sz="2400" b="1" dirty="0" smtClean="0">
                <a:solidFill>
                  <a:srgbClr val="FFFF00"/>
                </a:solidFill>
                <a:latin typeface="Arial" panose="020B0604020202020204" pitchFamily="34" charset="0"/>
                <a:cs typeface="Arial" panose="020B0604020202020204" pitchFamily="34" charset="0"/>
              </a:rPr>
            </a:br>
            <a:r>
              <a:rPr lang="pt-BR" sz="2400" b="1" dirty="0" smtClean="0">
                <a:solidFill>
                  <a:srgbClr val="FFFF00"/>
                </a:solidFill>
                <a:latin typeface="Arial" panose="020B0604020202020204" pitchFamily="34" charset="0"/>
                <a:cs typeface="Arial" panose="020B0604020202020204" pitchFamily="34" charset="0"/>
              </a:rPr>
              <a:t>Meta: Avaliar intercorrências em 100% das puérperas cadastradas no Programa.</a:t>
            </a:r>
            <a:br>
              <a:rPr lang="pt-BR" sz="2400" b="1" dirty="0" smtClean="0">
                <a:solidFill>
                  <a:srgbClr val="FFFF00"/>
                </a:solidFill>
                <a:latin typeface="Arial" panose="020B0604020202020204" pitchFamily="34" charset="0"/>
                <a:cs typeface="Arial" panose="020B0604020202020204" pitchFamily="34" charset="0"/>
              </a:rPr>
            </a:br>
            <a:endParaRPr lang="pt-BR" sz="2400" b="1" dirty="0">
              <a:solidFill>
                <a:srgbClr val="FFFF00"/>
              </a:solidFill>
              <a:latin typeface="Arial" panose="020B0604020202020204" pitchFamily="34" charset="0"/>
              <a:cs typeface="Arial" panose="020B0604020202020204" pitchFamily="34" charset="0"/>
            </a:endParaRPr>
          </a:p>
        </p:txBody>
      </p:sp>
      <p:sp>
        <p:nvSpPr>
          <p:cNvPr id="6" name="Retângulo 5"/>
          <p:cNvSpPr/>
          <p:nvPr/>
        </p:nvSpPr>
        <p:spPr>
          <a:xfrm>
            <a:off x="0" y="3501008"/>
            <a:ext cx="3419872" cy="1631216"/>
          </a:xfrm>
          <a:prstGeom prst="rect">
            <a:avLst/>
          </a:prstGeom>
        </p:spPr>
        <p:txBody>
          <a:bodyPr wrap="square">
            <a:spAutoFit/>
          </a:bodyPr>
          <a:lstStyle/>
          <a:p>
            <a:r>
              <a:rPr lang="pt-BR" sz="2000" b="1" dirty="0" smtClean="0">
                <a:solidFill>
                  <a:srgbClr val="FFFF00"/>
                </a:solidFill>
                <a:latin typeface="Arial" panose="020B0604020202020204" pitchFamily="34" charset="0"/>
                <a:cs typeface="Arial" panose="020B0604020202020204" pitchFamily="34" charset="0"/>
              </a:rPr>
              <a:t/>
            </a:r>
            <a:br>
              <a:rPr lang="pt-BR" sz="2000" b="1" dirty="0" smtClean="0">
                <a:solidFill>
                  <a:srgbClr val="FFFF00"/>
                </a:solidFill>
                <a:latin typeface="Arial" panose="020B0604020202020204" pitchFamily="34" charset="0"/>
                <a:cs typeface="Arial" panose="020B0604020202020204" pitchFamily="34" charset="0"/>
              </a:rPr>
            </a:br>
            <a:r>
              <a:rPr lang="pt-BR" sz="2000" b="1" dirty="0" smtClean="0">
                <a:solidFill>
                  <a:srgbClr val="FFFF00"/>
                </a:solidFill>
                <a:latin typeface="Arial" panose="020B0604020202020204" pitchFamily="34" charset="0"/>
                <a:cs typeface="Arial" panose="020B0604020202020204" pitchFamily="34" charset="0"/>
              </a:rPr>
              <a:t>Meta: Prescrever a 100% das puérperas um dos métodos de anticoncepção.</a:t>
            </a:r>
            <a:r>
              <a:rPr lang="pt-BR" sz="2000" dirty="0" smtClean="0">
                <a:latin typeface="Arial" panose="020B0604020202020204" pitchFamily="34" charset="0"/>
                <a:cs typeface="Arial" panose="020B0604020202020204" pitchFamily="34" charset="0"/>
              </a:rPr>
              <a:t> </a:t>
            </a:r>
            <a:endParaRPr lang="pt-BR" sz="2000" dirty="0"/>
          </a:p>
        </p:txBody>
      </p:sp>
      <p:pic>
        <p:nvPicPr>
          <p:cNvPr id="7"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99384" y="3545632"/>
            <a:ext cx="5544616" cy="33123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Seta para a direita listrada 3"/>
          <p:cNvSpPr/>
          <p:nvPr/>
        </p:nvSpPr>
        <p:spPr>
          <a:xfrm>
            <a:off x="1165498" y="5418932"/>
            <a:ext cx="978408" cy="484632"/>
          </a:xfrm>
          <a:prstGeom prst="striped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xmlns="" val="70182831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60648"/>
            <a:ext cx="8229600" cy="6192688"/>
          </a:xfrm>
        </p:spPr>
        <p:txBody>
          <a:bodyPr>
            <a:noAutofit/>
          </a:bodyPr>
          <a:lstStyle/>
          <a:p>
            <a:pPr algn="l"/>
            <a:r>
              <a:rPr lang="pt-BR" sz="2200" b="1" dirty="0" smtClean="0">
                <a:solidFill>
                  <a:srgbClr val="FFFF00"/>
                </a:solidFill>
                <a:latin typeface="Arial" panose="020B0604020202020204" pitchFamily="34" charset="0"/>
                <a:cs typeface="Arial" panose="020B0604020202020204" pitchFamily="34" charset="0"/>
              </a:rPr>
              <a:t>Objetivo 3. </a:t>
            </a:r>
            <a:r>
              <a:rPr lang="pt-BR" sz="2200" b="1" dirty="0">
                <a:solidFill>
                  <a:srgbClr val="FFFF00"/>
                </a:solidFill>
                <a:latin typeface="Arial" panose="020B0604020202020204" pitchFamily="34" charset="0"/>
                <a:cs typeface="Arial" panose="020B0604020202020204" pitchFamily="34" charset="0"/>
              </a:rPr>
              <a:t>Melhorar a adesão ao pré-natal e ao </a:t>
            </a:r>
            <a:r>
              <a:rPr lang="pt-BR" sz="2200" b="1" dirty="0" smtClean="0">
                <a:solidFill>
                  <a:srgbClr val="FFFF00"/>
                </a:solidFill>
                <a:latin typeface="Arial" panose="020B0604020202020204" pitchFamily="34" charset="0"/>
                <a:cs typeface="Arial" panose="020B0604020202020204" pitchFamily="34" charset="0"/>
              </a:rPr>
              <a:t>puerpério.</a:t>
            </a:r>
            <a:br>
              <a:rPr lang="pt-BR" sz="2200" b="1" dirty="0" smtClean="0">
                <a:solidFill>
                  <a:srgbClr val="FFFF00"/>
                </a:solidFill>
                <a:latin typeface="Arial" panose="020B0604020202020204" pitchFamily="34" charset="0"/>
                <a:cs typeface="Arial" panose="020B0604020202020204" pitchFamily="34" charset="0"/>
              </a:rPr>
            </a:br>
            <a:r>
              <a:rPr lang="pt-BR" sz="2200" b="1" dirty="0" smtClean="0">
                <a:solidFill>
                  <a:srgbClr val="FFFF00"/>
                </a:solidFill>
                <a:latin typeface="Arial" panose="020B0604020202020204" pitchFamily="34" charset="0"/>
                <a:cs typeface="Arial" panose="020B0604020202020204" pitchFamily="34" charset="0"/>
              </a:rPr>
              <a:t>Meta: Realizar </a:t>
            </a:r>
            <a:r>
              <a:rPr lang="pt-BR" sz="2200" b="1" dirty="0">
                <a:solidFill>
                  <a:srgbClr val="FFFF00"/>
                </a:solidFill>
                <a:latin typeface="Arial" panose="020B0604020202020204" pitchFamily="34" charset="0"/>
                <a:cs typeface="Arial" panose="020B0604020202020204" pitchFamily="34" charset="0"/>
              </a:rPr>
              <a:t>busca ativa de 100% das gestantes faltosas às consultas de pré-natal e de 100% das puérperas que não realizaram a consulta de puerpério até 30 dias após o parto</a:t>
            </a:r>
            <a:r>
              <a:rPr lang="pt-BR" sz="2200" b="1" dirty="0" smtClean="0">
                <a:solidFill>
                  <a:srgbClr val="FFFF00"/>
                </a:solidFill>
                <a:latin typeface="Arial" panose="020B0604020202020204" pitchFamily="34" charset="0"/>
                <a:cs typeface="Arial" panose="020B0604020202020204" pitchFamily="34" charset="0"/>
              </a:rPr>
              <a:t>.</a:t>
            </a:r>
            <a:br>
              <a:rPr lang="pt-BR" sz="2200" b="1" dirty="0" smtClean="0">
                <a:solidFill>
                  <a:srgbClr val="FFFF00"/>
                </a:solidFill>
                <a:latin typeface="Arial" panose="020B0604020202020204" pitchFamily="34" charset="0"/>
                <a:cs typeface="Arial" panose="020B0604020202020204" pitchFamily="34" charset="0"/>
              </a:rPr>
            </a:br>
            <a:r>
              <a:rPr lang="pt-BR" sz="2200" b="1" dirty="0" smtClean="0">
                <a:solidFill>
                  <a:srgbClr val="FFFF00"/>
                </a:solidFill>
                <a:latin typeface="Arial" panose="020B0604020202020204" pitchFamily="34" charset="0"/>
                <a:cs typeface="Arial" panose="020B0604020202020204" pitchFamily="34" charset="0"/>
              </a:rPr>
              <a:t>Objetivo 4. Melhorar o registro do programa de pré-natal e puerpério.</a:t>
            </a:r>
            <a:br>
              <a:rPr lang="pt-BR" sz="2200" b="1" dirty="0" smtClean="0">
                <a:solidFill>
                  <a:srgbClr val="FFFF00"/>
                </a:solidFill>
                <a:latin typeface="Arial" panose="020B0604020202020204" pitchFamily="34" charset="0"/>
                <a:cs typeface="Arial" panose="020B0604020202020204" pitchFamily="34" charset="0"/>
              </a:rPr>
            </a:br>
            <a:r>
              <a:rPr lang="pt-BR" sz="2200" b="1" dirty="0" smtClean="0">
                <a:solidFill>
                  <a:srgbClr val="FFFF00"/>
                </a:solidFill>
                <a:latin typeface="Arial" panose="020B0604020202020204" pitchFamily="34" charset="0"/>
                <a:cs typeface="Arial" panose="020B0604020202020204" pitchFamily="34" charset="0"/>
              </a:rPr>
              <a:t>Meta: Manter registro na ficha espelho de pré-natal/vacinação em 100% das gestantes, assim como nas fichas de acompanhamento do Programa em 100% das puérperas.</a:t>
            </a:r>
            <a:br>
              <a:rPr lang="pt-BR" sz="2200" b="1" dirty="0" smtClean="0">
                <a:solidFill>
                  <a:srgbClr val="FFFF00"/>
                </a:solidFill>
                <a:latin typeface="Arial" panose="020B0604020202020204" pitchFamily="34" charset="0"/>
                <a:cs typeface="Arial" panose="020B0604020202020204" pitchFamily="34" charset="0"/>
              </a:rPr>
            </a:br>
            <a:r>
              <a:rPr lang="pt-BR" sz="2200" b="1" dirty="0" smtClean="0">
                <a:solidFill>
                  <a:srgbClr val="FFFF00"/>
                </a:solidFill>
                <a:latin typeface="Arial" panose="020B0604020202020204" pitchFamily="34" charset="0"/>
                <a:cs typeface="Arial" panose="020B0604020202020204" pitchFamily="34" charset="0"/>
              </a:rPr>
              <a:t>Objetivo 5. Realizar avaliação de risco nas gestantes atendidas.</a:t>
            </a:r>
            <a:br>
              <a:rPr lang="pt-BR" sz="2200" b="1" dirty="0" smtClean="0">
                <a:solidFill>
                  <a:srgbClr val="FFFF00"/>
                </a:solidFill>
                <a:latin typeface="Arial" panose="020B0604020202020204" pitchFamily="34" charset="0"/>
                <a:cs typeface="Arial" panose="020B0604020202020204" pitchFamily="34" charset="0"/>
              </a:rPr>
            </a:br>
            <a:r>
              <a:rPr lang="pt-BR" sz="2200" b="1" dirty="0" smtClean="0">
                <a:solidFill>
                  <a:srgbClr val="FFFF00"/>
                </a:solidFill>
                <a:latin typeface="Arial" panose="020B0604020202020204" pitchFamily="34" charset="0"/>
                <a:cs typeface="Arial" panose="020B0604020202020204" pitchFamily="34" charset="0"/>
              </a:rPr>
              <a:t>Meta: Avaliar risco gestacional em 100% das gestantes.</a:t>
            </a:r>
            <a:br>
              <a:rPr lang="pt-BR" sz="2200" b="1" dirty="0" smtClean="0">
                <a:solidFill>
                  <a:srgbClr val="FFFF00"/>
                </a:solidFill>
                <a:latin typeface="Arial" panose="020B0604020202020204" pitchFamily="34" charset="0"/>
                <a:cs typeface="Arial" panose="020B0604020202020204" pitchFamily="34" charset="0"/>
              </a:rPr>
            </a:br>
            <a:r>
              <a:rPr lang="pt-BR" sz="2200" b="1" dirty="0" smtClean="0">
                <a:solidFill>
                  <a:srgbClr val="FFFF00"/>
                </a:solidFill>
                <a:latin typeface="Arial" panose="020B0604020202020204" pitchFamily="34" charset="0"/>
                <a:cs typeface="Arial" panose="020B0604020202020204" pitchFamily="34" charset="0"/>
              </a:rPr>
              <a:t>Objetivo 6. Promover a saúde no pré-natal e no puerpério. </a:t>
            </a:r>
            <a:br>
              <a:rPr lang="pt-BR" sz="2200" b="1" dirty="0" smtClean="0">
                <a:solidFill>
                  <a:srgbClr val="FFFF00"/>
                </a:solidFill>
                <a:latin typeface="Arial" panose="020B0604020202020204" pitchFamily="34" charset="0"/>
                <a:cs typeface="Arial" panose="020B0604020202020204" pitchFamily="34" charset="0"/>
              </a:rPr>
            </a:br>
            <a:r>
              <a:rPr lang="pt-BR" sz="2200" b="1" dirty="0" smtClean="0">
                <a:solidFill>
                  <a:srgbClr val="FFFF00"/>
                </a:solidFill>
                <a:latin typeface="Arial" panose="020B0604020202020204" pitchFamily="34" charset="0"/>
                <a:cs typeface="Arial" panose="020B0604020202020204" pitchFamily="34" charset="0"/>
              </a:rPr>
              <a:t>Meta: Garantir a 100% das gestantes, orientação nutricional durante a gestação.</a:t>
            </a:r>
            <a:endParaRPr lang="pt-BR" sz="22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4641670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229600" cy="5832648"/>
          </a:xfrm>
        </p:spPr>
        <p:txBody>
          <a:bodyPr>
            <a:noAutofit/>
          </a:bodyPr>
          <a:lstStyle/>
          <a:p>
            <a:pPr algn="l"/>
            <a:r>
              <a:rPr lang="pt-BR" sz="2200" b="1" dirty="0" smtClean="0">
                <a:solidFill>
                  <a:srgbClr val="FFFF00"/>
                </a:solidFill>
                <a:latin typeface="Arial" panose="020B0604020202020204" pitchFamily="34" charset="0"/>
                <a:cs typeface="Arial" panose="020B0604020202020204" pitchFamily="34" charset="0"/>
              </a:rPr>
              <a:t>Meta: </a:t>
            </a:r>
            <a:r>
              <a:rPr lang="pt-BR" sz="2200" b="1" dirty="0">
                <a:solidFill>
                  <a:srgbClr val="FFFF00"/>
                </a:solidFill>
                <a:latin typeface="Arial" panose="020B0604020202020204" pitchFamily="34" charset="0"/>
                <a:cs typeface="Arial" panose="020B0604020202020204" pitchFamily="34" charset="0"/>
              </a:rPr>
              <a:t>P</a:t>
            </a:r>
            <a:r>
              <a:rPr lang="pt-BR" sz="2200" b="1" dirty="0" smtClean="0">
                <a:solidFill>
                  <a:srgbClr val="FFFF00"/>
                </a:solidFill>
                <a:latin typeface="Arial" panose="020B0604020202020204" pitchFamily="34" charset="0"/>
                <a:cs typeface="Arial" panose="020B0604020202020204" pitchFamily="34" charset="0"/>
              </a:rPr>
              <a:t>romoção </a:t>
            </a:r>
            <a:r>
              <a:rPr lang="pt-BR" sz="2200" b="1" dirty="0">
                <a:solidFill>
                  <a:srgbClr val="FFFF00"/>
                </a:solidFill>
                <a:latin typeface="Arial" panose="020B0604020202020204" pitchFamily="34" charset="0"/>
                <a:cs typeface="Arial" panose="020B0604020202020204" pitchFamily="34" charset="0"/>
              </a:rPr>
              <a:t>do aleitamento materno junto a 100% das </a:t>
            </a:r>
            <a:r>
              <a:rPr lang="pt-BR" sz="2200" b="1" dirty="0" smtClean="0">
                <a:solidFill>
                  <a:srgbClr val="FFFF00"/>
                </a:solidFill>
                <a:latin typeface="Arial" panose="020B0604020202020204" pitchFamily="34" charset="0"/>
                <a:cs typeface="Arial" panose="020B0604020202020204" pitchFamily="34" charset="0"/>
              </a:rPr>
              <a:t>gestantes e puérperas durante </a:t>
            </a:r>
            <a:r>
              <a:rPr lang="pt-BR" sz="2200" b="1" dirty="0">
                <a:solidFill>
                  <a:srgbClr val="FFFF00"/>
                </a:solidFill>
                <a:latin typeface="Arial" panose="020B0604020202020204" pitchFamily="34" charset="0"/>
                <a:cs typeface="Arial" panose="020B0604020202020204" pitchFamily="34" charset="0"/>
              </a:rPr>
              <a:t>as consultas </a:t>
            </a:r>
            <a:r>
              <a:rPr lang="pt-BR" sz="2200" b="1" dirty="0" smtClean="0">
                <a:solidFill>
                  <a:srgbClr val="FFFF00"/>
                </a:solidFill>
                <a:latin typeface="Arial" panose="020B0604020202020204" pitchFamily="34" charset="0"/>
                <a:cs typeface="Arial" panose="020B0604020202020204" pitchFamily="34" charset="0"/>
              </a:rPr>
              <a:t>pré-natais e puerperais.</a:t>
            </a:r>
            <a:br>
              <a:rPr lang="pt-BR" sz="2200" b="1" dirty="0" smtClean="0">
                <a:solidFill>
                  <a:srgbClr val="FFFF00"/>
                </a:solidFill>
                <a:latin typeface="Arial" panose="020B0604020202020204" pitchFamily="34" charset="0"/>
                <a:cs typeface="Arial" panose="020B0604020202020204" pitchFamily="34" charset="0"/>
              </a:rPr>
            </a:br>
            <a:r>
              <a:rPr lang="pt-BR" sz="2200" b="1" dirty="0" smtClean="0">
                <a:solidFill>
                  <a:srgbClr val="FFFF00"/>
                </a:solidFill>
                <a:latin typeface="Arial" panose="020B0604020202020204" pitchFamily="34" charset="0"/>
                <a:cs typeface="Arial" panose="020B0604020202020204" pitchFamily="34" charset="0"/>
              </a:rPr>
              <a:t>Meta: Orientar 100% das gestantes e 100% das puérperas cadastradas no Programa sobre os cuidados com o recém-nascido.</a:t>
            </a:r>
            <a:br>
              <a:rPr lang="pt-BR" sz="2200" b="1" dirty="0" smtClean="0">
                <a:solidFill>
                  <a:srgbClr val="FFFF00"/>
                </a:solidFill>
                <a:latin typeface="Arial" panose="020B0604020202020204" pitchFamily="34" charset="0"/>
                <a:cs typeface="Arial" panose="020B0604020202020204" pitchFamily="34" charset="0"/>
              </a:rPr>
            </a:br>
            <a:r>
              <a:rPr lang="pt-BR" sz="2200" b="1" dirty="0" smtClean="0">
                <a:solidFill>
                  <a:srgbClr val="FFFF00"/>
                </a:solidFill>
                <a:latin typeface="Arial" panose="020B0604020202020204" pitchFamily="34" charset="0"/>
                <a:cs typeface="Arial" panose="020B0604020202020204" pitchFamily="34" charset="0"/>
              </a:rPr>
              <a:t/>
            </a:r>
            <a:br>
              <a:rPr lang="pt-BR" sz="2200" b="1" dirty="0" smtClean="0">
                <a:solidFill>
                  <a:srgbClr val="FFFF00"/>
                </a:solidFill>
                <a:latin typeface="Arial" panose="020B0604020202020204" pitchFamily="34" charset="0"/>
                <a:cs typeface="Arial" panose="020B0604020202020204" pitchFamily="34" charset="0"/>
              </a:rPr>
            </a:br>
            <a:r>
              <a:rPr lang="pt-BR" sz="2200" b="1" dirty="0" smtClean="0">
                <a:solidFill>
                  <a:srgbClr val="FFFF00"/>
                </a:solidFill>
                <a:latin typeface="Arial" panose="020B0604020202020204" pitchFamily="34" charset="0"/>
                <a:cs typeface="Arial" panose="020B0604020202020204" pitchFamily="34" charset="0"/>
              </a:rPr>
              <a:t>Meta: Orientar 100% das gestantes sobre anticoncepção após o parto.</a:t>
            </a:r>
            <a:br>
              <a:rPr lang="pt-BR" sz="2200" b="1" dirty="0" smtClean="0">
                <a:solidFill>
                  <a:srgbClr val="FFFF00"/>
                </a:solidFill>
                <a:latin typeface="Arial" panose="020B0604020202020204" pitchFamily="34" charset="0"/>
                <a:cs typeface="Arial" panose="020B0604020202020204" pitchFamily="34" charset="0"/>
              </a:rPr>
            </a:br>
            <a:r>
              <a:rPr lang="pt-BR" sz="2200" b="1" dirty="0" smtClean="0">
                <a:solidFill>
                  <a:srgbClr val="FFFF00"/>
                </a:solidFill>
                <a:latin typeface="Arial" panose="020B0604020202020204" pitchFamily="34" charset="0"/>
                <a:cs typeface="Arial" panose="020B0604020202020204" pitchFamily="34" charset="0"/>
              </a:rPr>
              <a:t/>
            </a:r>
            <a:br>
              <a:rPr lang="pt-BR" sz="2200" b="1" dirty="0" smtClean="0">
                <a:solidFill>
                  <a:srgbClr val="FFFF00"/>
                </a:solidFill>
                <a:latin typeface="Arial" panose="020B0604020202020204" pitchFamily="34" charset="0"/>
                <a:cs typeface="Arial" panose="020B0604020202020204" pitchFamily="34" charset="0"/>
              </a:rPr>
            </a:br>
            <a:r>
              <a:rPr lang="pt-BR" sz="2200" b="1" dirty="0" smtClean="0">
                <a:solidFill>
                  <a:srgbClr val="FFFF00"/>
                </a:solidFill>
                <a:latin typeface="Arial" panose="020B0604020202020204" pitchFamily="34" charset="0"/>
                <a:cs typeface="Arial" panose="020B0604020202020204" pitchFamily="34" charset="0"/>
              </a:rPr>
              <a:t>Meta: Orientar 100% das gestantes sobre riscos do tabagismo e do uso de álcool e drogas na gestação.</a:t>
            </a:r>
            <a:br>
              <a:rPr lang="pt-BR" sz="2200" b="1" dirty="0" smtClean="0">
                <a:solidFill>
                  <a:srgbClr val="FFFF00"/>
                </a:solidFill>
                <a:latin typeface="Arial" panose="020B0604020202020204" pitchFamily="34" charset="0"/>
                <a:cs typeface="Arial" panose="020B0604020202020204" pitchFamily="34" charset="0"/>
              </a:rPr>
            </a:br>
            <a:r>
              <a:rPr lang="pt-BR" sz="2200" b="1" dirty="0" smtClean="0">
                <a:solidFill>
                  <a:srgbClr val="FFFF00"/>
                </a:solidFill>
                <a:latin typeface="Arial" panose="020B0604020202020204" pitchFamily="34" charset="0"/>
                <a:cs typeface="Arial" panose="020B0604020202020204" pitchFamily="34" charset="0"/>
              </a:rPr>
              <a:t/>
            </a:r>
            <a:br>
              <a:rPr lang="pt-BR" sz="2200" b="1" dirty="0" smtClean="0">
                <a:solidFill>
                  <a:srgbClr val="FFFF00"/>
                </a:solidFill>
                <a:latin typeface="Arial" panose="020B0604020202020204" pitchFamily="34" charset="0"/>
                <a:cs typeface="Arial" panose="020B0604020202020204" pitchFamily="34" charset="0"/>
              </a:rPr>
            </a:br>
            <a:r>
              <a:rPr lang="pt-BR" sz="2200" b="1" dirty="0" smtClean="0">
                <a:solidFill>
                  <a:srgbClr val="FFFF00"/>
                </a:solidFill>
                <a:latin typeface="Arial" panose="020B0604020202020204" pitchFamily="34" charset="0"/>
                <a:cs typeface="Arial" panose="020B0604020202020204" pitchFamily="34" charset="0"/>
              </a:rPr>
              <a:t>Meta: Orientar 100% das gestantes sobre higiene bucal.</a:t>
            </a:r>
            <a:br>
              <a:rPr lang="pt-BR" sz="2200" b="1" dirty="0" smtClean="0">
                <a:solidFill>
                  <a:srgbClr val="FFFF00"/>
                </a:solidFill>
                <a:latin typeface="Arial" panose="020B0604020202020204" pitchFamily="34" charset="0"/>
                <a:cs typeface="Arial" panose="020B0604020202020204" pitchFamily="34" charset="0"/>
              </a:rPr>
            </a:br>
            <a:r>
              <a:rPr lang="pt-BR" sz="2200" b="1" dirty="0" smtClean="0">
                <a:solidFill>
                  <a:srgbClr val="FFFF00"/>
                </a:solidFill>
                <a:latin typeface="Arial" panose="020B0604020202020204" pitchFamily="34" charset="0"/>
                <a:cs typeface="Arial" panose="020B0604020202020204" pitchFamily="34" charset="0"/>
              </a:rPr>
              <a:t/>
            </a:r>
            <a:br>
              <a:rPr lang="pt-BR" sz="2200" b="1" dirty="0" smtClean="0">
                <a:solidFill>
                  <a:srgbClr val="FFFF00"/>
                </a:solidFill>
                <a:latin typeface="Arial" panose="020B0604020202020204" pitchFamily="34" charset="0"/>
                <a:cs typeface="Arial" panose="020B0604020202020204" pitchFamily="34" charset="0"/>
              </a:rPr>
            </a:br>
            <a:r>
              <a:rPr lang="pt-BR" sz="2200" b="1" dirty="0" smtClean="0">
                <a:solidFill>
                  <a:srgbClr val="FFFF00"/>
                </a:solidFill>
                <a:latin typeface="Arial" panose="020B0604020202020204" pitchFamily="34" charset="0"/>
                <a:cs typeface="Arial" panose="020B0604020202020204" pitchFamily="34" charset="0"/>
              </a:rPr>
              <a:t>Meta: Orientar 100% das puérperas cadastradas no Programa de Pré-Natal e Puerpério sobre planejamento familiar. </a:t>
            </a:r>
            <a:r>
              <a:rPr lang="pt-BR" sz="2200" dirty="0" smtClean="0"/>
              <a:t/>
            </a:r>
            <a:br>
              <a:rPr lang="pt-BR" sz="2200" dirty="0" smtClean="0"/>
            </a:br>
            <a:r>
              <a:rPr lang="pt-BR" sz="2200" b="1" dirty="0" smtClean="0">
                <a:solidFill>
                  <a:srgbClr val="FFFF00"/>
                </a:solidFill>
                <a:latin typeface="Arial" panose="020B0604020202020204" pitchFamily="34" charset="0"/>
                <a:cs typeface="Arial" panose="020B0604020202020204" pitchFamily="34" charset="0"/>
              </a:rPr>
              <a:t/>
            </a:r>
            <a:br>
              <a:rPr lang="pt-BR" sz="2200" b="1" dirty="0" smtClean="0">
                <a:solidFill>
                  <a:srgbClr val="FFFF00"/>
                </a:solidFill>
                <a:latin typeface="Arial" panose="020B0604020202020204" pitchFamily="34" charset="0"/>
                <a:cs typeface="Arial" panose="020B0604020202020204" pitchFamily="34" charset="0"/>
              </a:rPr>
            </a:br>
            <a:endParaRPr lang="pt-BR" sz="22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01298980"/>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16632"/>
            <a:ext cx="8229600" cy="850106"/>
          </a:xfrm>
        </p:spPr>
        <p:txBody>
          <a:bodyPr>
            <a:normAutofit/>
          </a:bodyPr>
          <a:lstStyle/>
          <a:p>
            <a:r>
              <a:rPr lang="pt-BR" sz="4000" b="1" dirty="0" smtClean="0">
                <a:solidFill>
                  <a:srgbClr val="FFFF00"/>
                </a:solidFill>
                <a:latin typeface="Arial" panose="020B0604020202020204" pitchFamily="34" charset="0"/>
                <a:cs typeface="Arial" panose="020B0604020202020204" pitchFamily="34" charset="0"/>
              </a:rPr>
              <a:t>Discussão</a:t>
            </a:r>
            <a:endParaRPr lang="pt-BR" sz="4000" b="1" dirty="0">
              <a:solidFill>
                <a:srgbClr val="FFFF00"/>
              </a:solidFill>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539552" y="1052736"/>
            <a:ext cx="8229600" cy="4785395"/>
          </a:xfrm>
        </p:spPr>
        <p:txBody>
          <a:bodyPr>
            <a:normAutofit/>
          </a:bodyPr>
          <a:lstStyle/>
          <a:p>
            <a:pPr algn="just">
              <a:buFont typeface="Wingdings" panose="05000000000000000000" pitchFamily="2" charset="2"/>
              <a:buChar char="q"/>
            </a:pPr>
            <a:r>
              <a:rPr lang="pt-BR" sz="2200" b="1" dirty="0" smtClean="0">
                <a:solidFill>
                  <a:srgbClr val="FFFF00"/>
                </a:solidFill>
                <a:latin typeface="Arial" panose="020B0604020202020204" pitchFamily="34" charset="0"/>
                <a:cs typeface="Arial" panose="020B0604020202020204" pitchFamily="34" charset="0"/>
              </a:rPr>
              <a:t>Ampliação </a:t>
            </a:r>
            <a:r>
              <a:rPr lang="pt-BR" sz="2200" b="1" dirty="0">
                <a:solidFill>
                  <a:srgbClr val="FFFF00"/>
                </a:solidFill>
                <a:latin typeface="Arial" panose="020B0604020202020204" pitchFamily="34" charset="0"/>
                <a:cs typeface="Arial" panose="020B0604020202020204" pitchFamily="34" charset="0"/>
              </a:rPr>
              <a:t>da cobertura do programa de pré-natal e </a:t>
            </a:r>
            <a:r>
              <a:rPr lang="pt-BR" sz="2200" b="1" dirty="0" smtClean="0">
                <a:solidFill>
                  <a:srgbClr val="FFFF00"/>
                </a:solidFill>
                <a:latin typeface="Arial" panose="020B0604020202020204" pitchFamily="34" charset="0"/>
                <a:cs typeface="Arial" panose="020B0604020202020204" pitchFamily="34" charset="0"/>
              </a:rPr>
              <a:t>puerperal. </a:t>
            </a:r>
          </a:p>
          <a:p>
            <a:pPr algn="just">
              <a:buFont typeface="Wingdings" panose="05000000000000000000" pitchFamily="2" charset="2"/>
              <a:buChar char="q"/>
            </a:pPr>
            <a:r>
              <a:rPr lang="pt-BR" sz="2200" b="1" dirty="0" smtClean="0">
                <a:solidFill>
                  <a:srgbClr val="FFFF00"/>
                </a:solidFill>
                <a:latin typeface="Arial" panose="020B0604020202020204" pitchFamily="34" charset="0"/>
                <a:cs typeface="Arial" panose="020B0604020202020204" pitchFamily="34" charset="0"/>
              </a:rPr>
              <a:t>Melhoria </a:t>
            </a:r>
            <a:r>
              <a:rPr lang="pt-BR" sz="2200" b="1" dirty="0">
                <a:solidFill>
                  <a:srgbClr val="FFFF00"/>
                </a:solidFill>
                <a:latin typeface="Arial" panose="020B0604020202020204" pitchFamily="34" charset="0"/>
                <a:cs typeface="Arial" panose="020B0604020202020204" pitchFamily="34" charset="0"/>
              </a:rPr>
              <a:t>da qualidade dos atendimentos oferecidos pela </a:t>
            </a:r>
            <a:r>
              <a:rPr lang="pt-BR" sz="2200" b="1" dirty="0" smtClean="0">
                <a:solidFill>
                  <a:srgbClr val="FFFF00"/>
                </a:solidFill>
                <a:latin typeface="Arial" panose="020B0604020202020204" pitchFamily="34" charset="0"/>
                <a:cs typeface="Arial" panose="020B0604020202020204" pitchFamily="34" charset="0"/>
              </a:rPr>
              <a:t>equipe.  </a:t>
            </a:r>
          </a:p>
          <a:p>
            <a:pPr algn="just">
              <a:buFont typeface="Wingdings" panose="05000000000000000000" pitchFamily="2" charset="2"/>
              <a:buChar char="q"/>
            </a:pPr>
            <a:r>
              <a:rPr lang="pt-BR" sz="2200" b="1" dirty="0" smtClean="0">
                <a:solidFill>
                  <a:srgbClr val="FFFF00"/>
                </a:solidFill>
                <a:latin typeface="Arial" panose="020B0604020202020204" pitchFamily="34" charset="0"/>
                <a:cs typeface="Arial" panose="020B0604020202020204" pitchFamily="34" charset="0"/>
              </a:rPr>
              <a:t>Melhorou </a:t>
            </a:r>
            <a:r>
              <a:rPr lang="pt-BR" sz="2200" b="1" dirty="0">
                <a:solidFill>
                  <a:srgbClr val="FFFF00"/>
                </a:solidFill>
                <a:latin typeface="Arial" panose="020B0604020202020204" pitchFamily="34" charset="0"/>
                <a:cs typeface="Arial" panose="020B0604020202020204" pitchFamily="34" charset="0"/>
              </a:rPr>
              <a:t>o registro dos programas que no inicio da intervenção </a:t>
            </a:r>
            <a:r>
              <a:rPr lang="pt-BR" sz="2200" b="1" dirty="0" smtClean="0">
                <a:solidFill>
                  <a:srgbClr val="FFFF00"/>
                </a:solidFill>
                <a:latin typeface="Arial" panose="020B0604020202020204" pitchFamily="34" charset="0"/>
                <a:cs typeface="Arial" panose="020B0604020202020204" pitchFamily="34" charset="0"/>
              </a:rPr>
              <a:t>tinha </a:t>
            </a:r>
            <a:r>
              <a:rPr lang="pt-BR" sz="2200" b="1" dirty="0">
                <a:solidFill>
                  <a:srgbClr val="FFFF00"/>
                </a:solidFill>
                <a:latin typeface="Arial" panose="020B0604020202020204" pitchFamily="34" charset="0"/>
                <a:cs typeface="Arial" panose="020B0604020202020204" pitchFamily="34" charset="0"/>
              </a:rPr>
              <a:t>grandes dificuldades</a:t>
            </a:r>
            <a:r>
              <a:rPr lang="pt-BR" sz="2200" b="1" dirty="0" smtClean="0">
                <a:solidFill>
                  <a:srgbClr val="FFFF00"/>
                </a:solidFill>
                <a:latin typeface="Arial" panose="020B0604020202020204" pitchFamily="34" charset="0"/>
                <a:cs typeface="Arial" panose="020B0604020202020204" pitchFamily="34" charset="0"/>
              </a:rPr>
              <a:t>.</a:t>
            </a:r>
            <a:endParaRPr lang="pt-BR" sz="2000" b="1" dirty="0" smtClean="0">
              <a:solidFill>
                <a:srgbClr val="FFFF00"/>
              </a:solidFill>
              <a:latin typeface="Arial" panose="020B0604020202020204" pitchFamily="34" charset="0"/>
              <a:cs typeface="Arial" panose="020B0604020202020204" pitchFamily="34" charset="0"/>
            </a:endParaRPr>
          </a:p>
          <a:p>
            <a:pPr algn="just">
              <a:buFont typeface="Wingdings" panose="05000000000000000000" pitchFamily="2" charset="2"/>
              <a:buChar char="q"/>
            </a:pPr>
            <a:r>
              <a:rPr lang="pt-BR" sz="2200" b="1" dirty="0">
                <a:solidFill>
                  <a:srgbClr val="FFFF00"/>
                </a:solidFill>
                <a:latin typeface="Arial" panose="020B0604020202020204" pitchFamily="34" charset="0"/>
                <a:cs typeface="Arial" panose="020B0604020202020204" pitchFamily="34" charset="0"/>
              </a:rPr>
              <a:t>M</a:t>
            </a:r>
            <a:r>
              <a:rPr lang="pt-BR" sz="2200" b="1" dirty="0" smtClean="0">
                <a:solidFill>
                  <a:srgbClr val="FFFF00"/>
                </a:solidFill>
                <a:latin typeface="Arial" panose="020B0604020202020204" pitchFamily="34" charset="0"/>
                <a:cs typeface="Arial" panose="020B0604020202020204" pitchFamily="34" charset="0"/>
              </a:rPr>
              <a:t>elhor preparação da equipe, o que foi facilitado pelas capacitações frequentes que foram oferecidas durante toda a intervenção. </a:t>
            </a:r>
          </a:p>
          <a:p>
            <a:pPr algn="just">
              <a:buFont typeface="Wingdings" panose="05000000000000000000" pitchFamily="2" charset="2"/>
              <a:buChar char="q"/>
            </a:pPr>
            <a:r>
              <a:rPr lang="pt-BR" sz="2200" b="1" dirty="0">
                <a:solidFill>
                  <a:srgbClr val="FFFF00"/>
                </a:solidFill>
                <a:latin typeface="Arial" panose="020B0604020202020204" pitchFamily="34" charset="0"/>
                <a:cs typeface="Arial" panose="020B0604020202020204" pitchFamily="34" charset="0"/>
              </a:rPr>
              <a:t>P</a:t>
            </a:r>
            <a:r>
              <a:rPr lang="pt-BR" sz="2200" b="1" dirty="0" smtClean="0">
                <a:solidFill>
                  <a:srgbClr val="FFFF00"/>
                </a:solidFill>
                <a:latin typeface="Arial" panose="020B0604020202020204" pitchFamily="34" charset="0"/>
                <a:cs typeface="Arial" panose="020B0604020202020204" pitchFamily="34" charset="0"/>
              </a:rPr>
              <a:t>romoveu uma maior união da equipe. </a:t>
            </a:r>
            <a:endParaRPr lang="pt-BR" sz="2200" b="1" dirty="0">
              <a:solidFill>
                <a:srgbClr val="FFFF00"/>
              </a:solidFill>
              <a:latin typeface="Arial" panose="020B0604020202020204" pitchFamily="34" charset="0"/>
              <a:cs typeface="Arial" panose="020B0604020202020204" pitchFamily="34" charset="0"/>
            </a:endParaRPr>
          </a:p>
          <a:p>
            <a:pPr algn="just">
              <a:buFont typeface="Wingdings" panose="05000000000000000000" pitchFamily="2" charset="2"/>
              <a:buChar char="q"/>
            </a:pPr>
            <a:r>
              <a:rPr lang="pt-BR" sz="2200" b="1" dirty="0">
                <a:solidFill>
                  <a:srgbClr val="FFFF00"/>
                </a:solidFill>
                <a:latin typeface="Arial" panose="020B0604020202020204" pitchFamily="34" charset="0"/>
                <a:cs typeface="Arial" panose="020B0604020202020204" pitchFamily="34" charset="0"/>
              </a:rPr>
              <a:t>A</a:t>
            </a:r>
            <a:r>
              <a:rPr lang="pt-BR" sz="2200" b="1" dirty="0" smtClean="0">
                <a:solidFill>
                  <a:srgbClr val="FFFF00"/>
                </a:solidFill>
                <a:latin typeface="Arial" panose="020B0604020202020204" pitchFamily="34" charset="0"/>
                <a:cs typeface="Arial" panose="020B0604020202020204" pitchFamily="34" charset="0"/>
              </a:rPr>
              <a:t> equipe trabalha de forma articulada, a relação médico-enfermeiro está fortalecida o que permite que tudo seja realizado da melhor maneira</a:t>
            </a:r>
          </a:p>
          <a:p>
            <a:pPr algn="just">
              <a:buFont typeface="Wingdings" panose="05000000000000000000" pitchFamily="2" charset="2"/>
              <a:buChar char="q"/>
            </a:pPr>
            <a:endParaRPr lang="pt-BR" sz="2200" b="1" dirty="0" smtClean="0">
              <a:solidFill>
                <a:srgbClr val="FFFF00"/>
              </a:solidFill>
              <a:latin typeface="Arial" panose="020B0604020202020204" pitchFamily="34" charset="0"/>
              <a:cs typeface="Arial" panose="020B0604020202020204" pitchFamily="34" charset="0"/>
            </a:endParaRPr>
          </a:p>
          <a:p>
            <a:pPr algn="just">
              <a:buFont typeface="Wingdings" panose="05000000000000000000" pitchFamily="2" charset="2"/>
              <a:buChar char="q"/>
            </a:pPr>
            <a:endParaRPr lang="pt-BR" sz="22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7138017"/>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476672"/>
            <a:ext cx="8568952" cy="5786199"/>
          </a:xfrm>
          <a:prstGeom prst="rect">
            <a:avLst/>
          </a:prstGeom>
        </p:spPr>
        <p:txBody>
          <a:bodyPr wrap="square">
            <a:spAutoFit/>
          </a:bodyPr>
          <a:lstStyle/>
          <a:p>
            <a:pPr marL="342900" indent="-342900" algn="just">
              <a:buFont typeface="Wingdings" panose="05000000000000000000" pitchFamily="2" charset="2"/>
              <a:buChar char="q"/>
            </a:pPr>
            <a:endParaRPr lang="pt-BR" sz="2200" b="1" dirty="0" smtClean="0">
              <a:solidFill>
                <a:srgbClr val="FFFF00"/>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pt-BR" sz="2200" b="1" dirty="0" smtClean="0">
                <a:solidFill>
                  <a:srgbClr val="FFFF00"/>
                </a:solidFill>
                <a:latin typeface="Arial" panose="020B0604020202020204" pitchFamily="34" charset="0"/>
                <a:cs typeface="Arial" panose="020B0604020202020204" pitchFamily="34" charset="0"/>
              </a:rPr>
              <a:t>As </a:t>
            </a:r>
            <a:r>
              <a:rPr lang="pt-BR" sz="2200" b="1" dirty="0">
                <a:solidFill>
                  <a:srgbClr val="FFFF00"/>
                </a:solidFill>
                <a:latin typeface="Arial" panose="020B0604020202020204" pitchFamily="34" charset="0"/>
                <a:cs typeface="Arial" panose="020B0604020202020204" pitchFamily="34" charset="0"/>
              </a:rPr>
              <a:t>gestantes e puérperas </a:t>
            </a:r>
            <a:r>
              <a:rPr lang="pt-BR" sz="2200" b="1" dirty="0" smtClean="0">
                <a:solidFill>
                  <a:srgbClr val="FFFF00"/>
                </a:solidFill>
                <a:latin typeface="Arial" panose="020B0604020202020204" pitchFamily="34" charset="0"/>
                <a:cs typeface="Arial" panose="020B0604020202020204" pitchFamily="34" charset="0"/>
              </a:rPr>
              <a:t>manifestam </a:t>
            </a:r>
            <a:r>
              <a:rPr lang="pt-BR" sz="2200" b="1" dirty="0">
                <a:solidFill>
                  <a:srgbClr val="FFFF00"/>
                </a:solidFill>
                <a:latin typeface="Arial" panose="020B0604020202020204" pitchFamily="34" charset="0"/>
                <a:cs typeface="Arial" panose="020B0604020202020204" pitchFamily="34" charset="0"/>
              </a:rPr>
              <a:t>uma grande satisfação com os serviços </a:t>
            </a:r>
            <a:r>
              <a:rPr lang="pt-BR" sz="2200" b="1" dirty="0" smtClean="0">
                <a:solidFill>
                  <a:srgbClr val="FFFF00"/>
                </a:solidFill>
                <a:latin typeface="Arial" panose="020B0604020202020204" pitchFamily="34" charset="0"/>
                <a:cs typeface="Arial" panose="020B0604020202020204" pitchFamily="34" charset="0"/>
              </a:rPr>
              <a:t>oferecidos e a </a:t>
            </a:r>
            <a:r>
              <a:rPr lang="pt-BR" sz="2200" b="1" dirty="0">
                <a:solidFill>
                  <a:srgbClr val="FFFF00"/>
                </a:solidFill>
                <a:latin typeface="Arial" panose="020B0604020202020204" pitchFamily="34" charset="0"/>
                <a:cs typeface="Arial" panose="020B0604020202020204" pitchFamily="34" charset="0"/>
              </a:rPr>
              <a:t>qualidade da </a:t>
            </a:r>
            <a:r>
              <a:rPr lang="pt-BR" sz="2200" b="1" dirty="0" smtClean="0">
                <a:solidFill>
                  <a:srgbClr val="FFFF00"/>
                </a:solidFill>
                <a:latin typeface="Arial" panose="020B0604020202020204" pitchFamily="34" charset="0"/>
                <a:cs typeface="Arial" panose="020B0604020202020204" pitchFamily="34" charset="0"/>
              </a:rPr>
              <a:t>atenção. </a:t>
            </a:r>
          </a:p>
          <a:p>
            <a:pPr marL="342900" indent="-342900" algn="just">
              <a:buFont typeface="Wingdings" panose="05000000000000000000" pitchFamily="2" charset="2"/>
              <a:buChar char="q"/>
            </a:pPr>
            <a:r>
              <a:rPr lang="pt-BR" sz="2200" b="1" dirty="0" smtClean="0">
                <a:solidFill>
                  <a:srgbClr val="FFFF00"/>
                </a:solidFill>
                <a:latin typeface="Arial" panose="020B0604020202020204" pitchFamily="34" charset="0"/>
                <a:cs typeface="Arial" panose="020B0604020202020204" pitchFamily="34" charset="0"/>
              </a:rPr>
              <a:t>Para </a:t>
            </a:r>
            <a:r>
              <a:rPr lang="pt-BR" sz="2200" b="1" dirty="0">
                <a:solidFill>
                  <a:srgbClr val="FFFF00"/>
                </a:solidFill>
                <a:latin typeface="Arial" panose="020B0604020202020204" pitchFamily="34" charset="0"/>
                <a:cs typeface="Arial" panose="020B0604020202020204" pitchFamily="34" charset="0"/>
              </a:rPr>
              <a:t>a equipe constitui outro desafio o fato de impactar ainda mais à população, razão pela qual vamos redobrar nossos esforços</a:t>
            </a:r>
            <a:r>
              <a:rPr lang="pt-BR" sz="2200" b="1" dirty="0" smtClean="0">
                <a:solidFill>
                  <a:srgbClr val="FFFF00"/>
                </a:solidFill>
                <a:latin typeface="Arial" panose="020B0604020202020204" pitchFamily="34" charset="0"/>
                <a:cs typeface="Arial" panose="020B0604020202020204" pitchFamily="34" charset="0"/>
              </a:rPr>
              <a:t>.</a:t>
            </a:r>
          </a:p>
          <a:p>
            <a:pPr marL="342900" indent="-342900" algn="just">
              <a:buFont typeface="Wingdings" panose="05000000000000000000" pitchFamily="2" charset="2"/>
              <a:buChar char="q"/>
            </a:pPr>
            <a:r>
              <a:rPr lang="pt-BR" sz="2200" b="1" dirty="0" smtClean="0">
                <a:solidFill>
                  <a:srgbClr val="FFFF00"/>
                </a:solidFill>
                <a:latin typeface="Arial" panose="020B0604020202020204" pitchFamily="34" charset="0"/>
                <a:cs typeface="Arial" panose="020B0604020202020204" pitchFamily="34" charset="0"/>
              </a:rPr>
              <a:t>A intervenção toda será incorporada em nossa rotina de trabalho, até agora a maioria das ações já formam parte da mesma, mas ainda faltam algumas que em breve serão incorporadas. </a:t>
            </a:r>
          </a:p>
          <a:p>
            <a:pPr marL="342900" indent="-342900" algn="just">
              <a:buFont typeface="Wingdings" panose="05000000000000000000" pitchFamily="2" charset="2"/>
              <a:buChar char="q"/>
            </a:pPr>
            <a:r>
              <a:rPr lang="pt-BR" sz="2200" b="1" dirty="0" smtClean="0">
                <a:solidFill>
                  <a:srgbClr val="FFFF00"/>
                </a:solidFill>
                <a:latin typeface="Arial" panose="020B0604020202020204" pitchFamily="34" charset="0"/>
                <a:cs typeface="Arial" panose="020B0604020202020204" pitchFamily="34" charset="0"/>
              </a:rPr>
              <a:t>Iremos aprimorar ainda mais o trabalho de conscientização da comunidade em relação á necessidade de priorização da atenção deste importante grupo assim como da importância da participação nas atividades planejadas</a:t>
            </a:r>
            <a:r>
              <a:rPr lang="pt-BR" sz="2200" dirty="0" smtClean="0"/>
              <a:t>.</a:t>
            </a:r>
          </a:p>
          <a:p>
            <a:pPr algn="just"/>
            <a:endParaRPr lang="pt-BR" sz="2000" b="1" dirty="0" smtClean="0">
              <a:solidFill>
                <a:srgbClr val="FFFF00"/>
              </a:solidFill>
              <a:latin typeface="Arial" panose="020B0604020202020204" pitchFamily="34" charset="0"/>
              <a:cs typeface="Arial" panose="020B0604020202020204" pitchFamily="34" charset="0"/>
            </a:endParaRPr>
          </a:p>
          <a:p>
            <a:pPr algn="just"/>
            <a:endParaRPr lang="pt-BR" sz="20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85778131"/>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a:bodyPr>
          <a:lstStyle/>
          <a:p>
            <a:r>
              <a:rPr lang="pt-BR" sz="3200" b="1" dirty="0" smtClean="0">
                <a:solidFill>
                  <a:srgbClr val="FFFF00"/>
                </a:solidFill>
                <a:latin typeface="Arial" panose="020B0604020202020204" pitchFamily="34" charset="0"/>
                <a:cs typeface="Arial" panose="020B0604020202020204" pitchFamily="34" charset="0"/>
              </a:rPr>
              <a:t>Introdução</a:t>
            </a:r>
            <a:endParaRPr lang="pt-BR" sz="3200" b="1" dirty="0">
              <a:solidFill>
                <a:srgbClr val="FFFF00"/>
              </a:solidFill>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323528" y="1052736"/>
            <a:ext cx="8229600" cy="5472608"/>
          </a:xfrm>
        </p:spPr>
        <p:txBody>
          <a:bodyPr>
            <a:normAutofit/>
          </a:bodyPr>
          <a:lstStyle/>
          <a:p>
            <a:pPr marL="0" indent="457200" algn="just">
              <a:buNone/>
            </a:pPr>
            <a:r>
              <a:rPr lang="pt-BR" sz="2400" b="1" dirty="0" smtClean="0">
                <a:solidFill>
                  <a:srgbClr val="FFFF00"/>
                </a:solidFill>
                <a:latin typeface="Arial" panose="020B0604020202020204" pitchFamily="34" charset="0"/>
                <a:cs typeface="Arial" panose="020B0604020202020204" pitchFamily="34" charset="0"/>
              </a:rPr>
              <a:t>*Apesar </a:t>
            </a:r>
            <a:r>
              <a:rPr lang="pt-BR" sz="2400" b="1" dirty="0">
                <a:solidFill>
                  <a:srgbClr val="FFFF00"/>
                </a:solidFill>
                <a:latin typeface="Arial" panose="020B0604020202020204" pitchFamily="34" charset="0"/>
                <a:cs typeface="Arial" panose="020B0604020202020204" pitchFamily="34" charset="0"/>
              </a:rPr>
              <a:t>da redução importante da mortalidade infantil no Brasil nas últimas décadas, os indicadores de óbitos neonatais apresentaram uma velocidade de queda aquém do desejado. Um número expressivo de mortes ainda faz parte da realidade social e sanitária do país. Tais mortes ainda ocorrem por causas evitáveis, principalmente no que diz respeito às ações dos serviços de saúde e, entre elas, a atenção pré-natal, ao parto e puerpério</a:t>
            </a:r>
            <a:r>
              <a:rPr lang="pt-BR" sz="2400" b="1" dirty="0" smtClean="0">
                <a:solidFill>
                  <a:srgbClr val="FFFF00"/>
                </a:solidFill>
                <a:latin typeface="Arial" panose="020B0604020202020204" pitchFamily="34" charset="0"/>
                <a:cs typeface="Arial" panose="020B0604020202020204" pitchFamily="34" charset="0"/>
              </a:rPr>
              <a:t>.</a:t>
            </a:r>
          </a:p>
          <a:p>
            <a:pPr marL="0" indent="457200" algn="just">
              <a:buNone/>
            </a:pPr>
            <a:r>
              <a:rPr lang="pt-BR" sz="2400" b="1" dirty="0" smtClean="0">
                <a:solidFill>
                  <a:srgbClr val="FFFF00"/>
                </a:solidFill>
                <a:latin typeface="Arial" panose="020B0604020202020204" pitchFamily="34" charset="0"/>
                <a:cs typeface="Arial" panose="020B0604020202020204" pitchFamily="34" charset="0"/>
              </a:rPr>
              <a:t>*Nossa equipe olhando as dificuldades apresentadas neste importante programa, decidiu colocar em prática ações para melhorar a atenção as gestantes e puérperas da área de abrangência.</a:t>
            </a:r>
          </a:p>
          <a:p>
            <a:pPr marL="0" indent="0" algn="just">
              <a:buNone/>
            </a:pPr>
            <a:endParaRPr lang="pt-BR" sz="24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824227612"/>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solidFill>
                  <a:srgbClr val="FFFF00"/>
                </a:solidFill>
                <a:latin typeface="Arial" panose="020B0604020202020204" pitchFamily="34" charset="0"/>
                <a:cs typeface="Arial" panose="020B0604020202020204" pitchFamily="34" charset="0"/>
              </a:rPr>
              <a:t>Reﬂexão crítica sobre o processo pessoal de</a:t>
            </a:r>
            <a:r>
              <a:rPr lang="pt-BR" sz="2800" b="1" dirty="0">
                <a:solidFill>
                  <a:srgbClr val="FFFF00"/>
                </a:solidFill>
                <a:latin typeface="Arial" panose="020B0604020202020204" pitchFamily="34" charset="0"/>
                <a:cs typeface="Arial" panose="020B0604020202020204" pitchFamily="34" charset="0"/>
              </a:rPr>
              <a:t>	</a:t>
            </a:r>
            <a:r>
              <a:rPr lang="pt-BR" sz="2800" b="1" dirty="0" smtClean="0">
                <a:solidFill>
                  <a:srgbClr val="FFFF00"/>
                </a:solidFill>
                <a:latin typeface="Arial" panose="020B0604020202020204" pitchFamily="34" charset="0"/>
                <a:cs typeface="Arial" panose="020B0604020202020204" pitchFamily="34" charset="0"/>
              </a:rPr>
              <a:t>aprendizagem</a:t>
            </a:r>
            <a:endParaRPr lang="pt-BR" sz="2800" b="1" dirty="0">
              <a:solidFill>
                <a:srgbClr val="FFFF00"/>
              </a:solidFill>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p:txBody>
          <a:bodyPr>
            <a:normAutofit/>
          </a:bodyPr>
          <a:lstStyle/>
          <a:p>
            <a:pPr algn="just">
              <a:buFont typeface="Wingdings" panose="05000000000000000000" pitchFamily="2" charset="2"/>
              <a:buChar char="q"/>
            </a:pPr>
            <a:r>
              <a:rPr lang="pt-BR" sz="2200" b="1" dirty="0">
                <a:solidFill>
                  <a:srgbClr val="FFFF00"/>
                </a:solidFill>
                <a:latin typeface="Arial" pitchFamily="34" charset="0"/>
                <a:cs typeface="Arial" pitchFamily="34" charset="0"/>
              </a:rPr>
              <a:t>P</a:t>
            </a:r>
            <a:r>
              <a:rPr lang="pt-BR" sz="2200" b="1" dirty="0" smtClean="0">
                <a:solidFill>
                  <a:srgbClr val="FFFF00"/>
                </a:solidFill>
                <a:latin typeface="Arial" pitchFamily="34" charset="0"/>
                <a:cs typeface="Arial" pitchFamily="34" charset="0"/>
              </a:rPr>
              <a:t>osição </a:t>
            </a:r>
            <a:r>
              <a:rPr lang="pt-BR" sz="2200" b="1" dirty="0">
                <a:solidFill>
                  <a:srgbClr val="FFFF00"/>
                </a:solidFill>
                <a:latin typeface="Arial" pitchFamily="34" charset="0"/>
                <a:cs typeface="Arial" pitchFamily="34" charset="0"/>
              </a:rPr>
              <a:t>muito </a:t>
            </a:r>
            <a:r>
              <a:rPr lang="pt-BR" sz="2200" b="1" dirty="0" smtClean="0">
                <a:solidFill>
                  <a:srgbClr val="FFFF00"/>
                </a:solidFill>
                <a:latin typeface="Arial" pitchFamily="34" charset="0"/>
                <a:cs typeface="Arial" pitchFamily="34" charset="0"/>
              </a:rPr>
              <a:t>positiva. </a:t>
            </a:r>
          </a:p>
          <a:p>
            <a:pPr algn="just">
              <a:buFont typeface="Wingdings" panose="05000000000000000000" pitchFamily="2" charset="2"/>
              <a:buChar char="q"/>
            </a:pPr>
            <a:r>
              <a:rPr lang="pt-BR" sz="2200" b="1" dirty="0">
                <a:solidFill>
                  <a:srgbClr val="FFFF00"/>
                </a:solidFill>
                <a:latin typeface="Arial" pitchFamily="34" charset="0"/>
                <a:cs typeface="Arial" pitchFamily="34" charset="0"/>
              </a:rPr>
              <a:t>M</a:t>
            </a:r>
            <a:r>
              <a:rPr lang="pt-BR" sz="2200" b="1" dirty="0" smtClean="0">
                <a:solidFill>
                  <a:srgbClr val="FFFF00"/>
                </a:solidFill>
                <a:latin typeface="Arial" pitchFamily="34" charset="0"/>
                <a:cs typeface="Arial" pitchFamily="34" charset="0"/>
              </a:rPr>
              <a:t>inhas </a:t>
            </a:r>
            <a:r>
              <a:rPr lang="pt-BR" sz="2200" b="1" dirty="0">
                <a:solidFill>
                  <a:srgbClr val="FFFF00"/>
                </a:solidFill>
                <a:latin typeface="Arial" pitchFamily="34" charset="0"/>
                <a:cs typeface="Arial" pitchFamily="34" charset="0"/>
              </a:rPr>
              <a:t>expectativas iniciais foram cobertas pela excelente metodologia usada na concepção deste curso. </a:t>
            </a:r>
            <a:endParaRPr lang="pt-BR" sz="2200" b="1" dirty="0" smtClean="0">
              <a:solidFill>
                <a:srgbClr val="FFFF00"/>
              </a:solidFill>
              <a:latin typeface="Arial" pitchFamily="34" charset="0"/>
              <a:cs typeface="Arial" pitchFamily="34" charset="0"/>
            </a:endParaRPr>
          </a:p>
          <a:p>
            <a:pPr algn="just">
              <a:buFont typeface="Wingdings" panose="05000000000000000000" pitchFamily="2" charset="2"/>
              <a:buChar char="q"/>
            </a:pPr>
            <a:r>
              <a:rPr lang="pt-BR" sz="2200" b="1" dirty="0" smtClean="0">
                <a:solidFill>
                  <a:srgbClr val="FFFF00"/>
                </a:solidFill>
                <a:latin typeface="Arial" pitchFamily="34" charset="0"/>
                <a:cs typeface="Arial" pitchFamily="34" charset="0"/>
              </a:rPr>
              <a:t>Favoreceu </a:t>
            </a:r>
            <a:r>
              <a:rPr lang="pt-BR" sz="2200" b="1" dirty="0">
                <a:solidFill>
                  <a:srgbClr val="FFFF00"/>
                </a:solidFill>
                <a:latin typeface="Arial" pitchFamily="34" charset="0"/>
                <a:cs typeface="Arial" pitchFamily="34" charset="0"/>
              </a:rPr>
              <a:t>muito nos relevantes resultados alcançados o grande apoio da minha orientadora, sem ela não </a:t>
            </a:r>
            <a:r>
              <a:rPr lang="pt-BR" sz="2200" b="1" dirty="0" smtClean="0">
                <a:solidFill>
                  <a:srgbClr val="FFFF00"/>
                </a:solidFill>
                <a:latin typeface="Arial" pitchFamily="34" charset="0"/>
                <a:cs typeface="Arial" pitchFamily="34" charset="0"/>
              </a:rPr>
              <a:t>teria </a:t>
            </a:r>
            <a:r>
              <a:rPr lang="pt-BR" sz="2200" b="1" dirty="0">
                <a:solidFill>
                  <a:srgbClr val="FFFF00"/>
                </a:solidFill>
                <a:latin typeface="Arial" pitchFamily="34" charset="0"/>
                <a:cs typeface="Arial" pitchFamily="34" charset="0"/>
              </a:rPr>
              <a:t>sido possível esses resultados</a:t>
            </a:r>
            <a:r>
              <a:rPr lang="pt-BR" sz="2200" b="1" dirty="0" smtClean="0">
                <a:solidFill>
                  <a:srgbClr val="FFFF00"/>
                </a:solidFill>
                <a:latin typeface="Arial" pitchFamily="34" charset="0"/>
                <a:cs typeface="Arial" pitchFamily="34" charset="0"/>
              </a:rPr>
              <a:t>.</a:t>
            </a:r>
          </a:p>
          <a:p>
            <a:pPr algn="just">
              <a:buFont typeface="Wingdings" panose="05000000000000000000" pitchFamily="2" charset="2"/>
              <a:buChar char="q"/>
            </a:pPr>
            <a:r>
              <a:rPr lang="pt-BR" sz="2200" b="1" dirty="0">
                <a:solidFill>
                  <a:srgbClr val="FFFF00"/>
                </a:solidFill>
                <a:latin typeface="Arial" panose="020B0604020202020204" pitchFamily="34" charset="0"/>
                <a:cs typeface="Arial" panose="020B0604020202020204" pitchFamily="34" charset="0"/>
              </a:rPr>
              <a:t>I</a:t>
            </a:r>
            <a:r>
              <a:rPr lang="pt-BR" sz="2200" b="1" dirty="0" smtClean="0">
                <a:solidFill>
                  <a:srgbClr val="FFFF00"/>
                </a:solidFill>
                <a:latin typeface="Arial" panose="020B0604020202020204" pitchFamily="34" charset="0"/>
                <a:cs typeface="Arial" panose="020B0604020202020204" pitchFamily="34" charset="0"/>
              </a:rPr>
              <a:t>mportante aporte no meu crescimento profissional. </a:t>
            </a:r>
          </a:p>
          <a:p>
            <a:pPr algn="just">
              <a:buFont typeface="Wingdings" panose="05000000000000000000" pitchFamily="2" charset="2"/>
              <a:buChar char="q"/>
            </a:pPr>
            <a:r>
              <a:rPr lang="pt-BR" sz="2200" b="1" dirty="0">
                <a:solidFill>
                  <a:srgbClr val="FFFF00"/>
                </a:solidFill>
                <a:latin typeface="Arial" panose="020B0604020202020204" pitchFamily="34" charset="0"/>
                <a:cs typeface="Arial" panose="020B0604020202020204" pitchFamily="34" charset="0"/>
              </a:rPr>
              <a:t>G</a:t>
            </a:r>
            <a:r>
              <a:rPr lang="pt-BR" sz="2200" b="1" dirty="0" smtClean="0">
                <a:solidFill>
                  <a:srgbClr val="FFFF00"/>
                </a:solidFill>
                <a:latin typeface="Arial" panose="020B0604020202020204" pitchFamily="34" charset="0"/>
                <a:cs typeface="Arial" panose="020B0604020202020204" pitchFamily="34" charset="0"/>
              </a:rPr>
              <a:t>rande experiência e excelente oportunidade num país com um sistema de saúde com algumas particularidades diferentes ao nosso.</a:t>
            </a:r>
          </a:p>
          <a:p>
            <a:pPr algn="just">
              <a:buFont typeface="Wingdings" panose="05000000000000000000" pitchFamily="2" charset="2"/>
              <a:buChar char="q"/>
            </a:pPr>
            <a:endParaRPr lang="pt-BR" sz="2200" b="1" dirty="0">
              <a:solidFill>
                <a:srgbClr val="FFFF00"/>
              </a:solidFill>
            </a:endParaRPr>
          </a:p>
          <a:p>
            <a:pPr algn="just">
              <a:lnSpc>
                <a:spcPct val="150000"/>
              </a:lnSpc>
            </a:pPr>
            <a:endParaRPr lang="pt-BR" sz="24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68234329"/>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67544" y="620688"/>
            <a:ext cx="8136904" cy="5262979"/>
          </a:xfrm>
          <a:prstGeom prst="rect">
            <a:avLst/>
          </a:prstGeom>
        </p:spPr>
        <p:txBody>
          <a:bodyPr wrap="square">
            <a:spAutoFit/>
          </a:bodyPr>
          <a:lstStyle/>
          <a:p>
            <a:pPr algn="ctr"/>
            <a:r>
              <a:rPr lang="pt-BR" sz="2400" b="1" dirty="0">
                <a:solidFill>
                  <a:srgbClr val="FFFF00"/>
                </a:solidFill>
                <a:latin typeface="Arial" panose="020B0604020202020204" pitchFamily="34" charset="0"/>
                <a:cs typeface="Arial" panose="020B0604020202020204" pitchFamily="34" charset="0"/>
              </a:rPr>
              <a:t>A</a:t>
            </a:r>
            <a:r>
              <a:rPr lang="pt-BR" sz="2400" b="1" dirty="0" smtClean="0">
                <a:solidFill>
                  <a:srgbClr val="FFFF00"/>
                </a:solidFill>
                <a:latin typeface="Arial" panose="020B0604020202020204" pitchFamily="34" charset="0"/>
                <a:cs typeface="Arial" panose="020B0604020202020204" pitchFamily="34" charset="0"/>
              </a:rPr>
              <a:t>prendizados mais relevantes: </a:t>
            </a:r>
          </a:p>
          <a:p>
            <a:pPr algn="ctr"/>
            <a:endParaRPr lang="pt-BR" sz="2400" b="1" dirty="0" smtClean="0">
              <a:solidFill>
                <a:srgbClr val="FFFF00"/>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pt-BR" sz="2400" b="1" dirty="0">
                <a:solidFill>
                  <a:srgbClr val="FFFF00"/>
                </a:solidFill>
                <a:latin typeface="Arial" panose="020B0604020202020204" pitchFamily="34" charset="0"/>
                <a:cs typeface="Arial" panose="020B0604020202020204" pitchFamily="34" charset="0"/>
              </a:rPr>
              <a:t>A</a:t>
            </a:r>
            <a:r>
              <a:rPr lang="pt-BR" sz="2400" b="1" dirty="0" smtClean="0">
                <a:solidFill>
                  <a:srgbClr val="FFFF00"/>
                </a:solidFill>
                <a:latin typeface="Arial" panose="020B0604020202020204" pitchFamily="34" charset="0"/>
                <a:cs typeface="Arial" panose="020B0604020202020204" pitchFamily="34" charset="0"/>
              </a:rPr>
              <a:t>tenção domiciliar dos usuários portadores de neoplasias, </a:t>
            </a:r>
          </a:p>
          <a:p>
            <a:pPr marL="342900" indent="-342900" algn="just">
              <a:buFont typeface="Wingdings" panose="05000000000000000000" pitchFamily="2" charset="2"/>
              <a:buChar char="q"/>
            </a:pPr>
            <a:r>
              <a:rPr lang="pt-BR" sz="2400" b="1" dirty="0" smtClean="0">
                <a:solidFill>
                  <a:srgbClr val="FFFF00"/>
                </a:solidFill>
                <a:latin typeface="Arial" panose="020B0604020202020204" pitchFamily="34" charset="0"/>
                <a:cs typeface="Arial" panose="020B0604020202020204" pitchFamily="34" charset="0"/>
              </a:rPr>
              <a:t>Estrutura e funcionamento das UBS.</a:t>
            </a:r>
          </a:p>
          <a:p>
            <a:pPr marL="342900" indent="-342900" algn="just">
              <a:buFont typeface="Wingdings" panose="05000000000000000000" pitchFamily="2" charset="2"/>
              <a:buChar char="q"/>
            </a:pPr>
            <a:r>
              <a:rPr lang="pt-BR" sz="2400" b="1" dirty="0">
                <a:solidFill>
                  <a:srgbClr val="FFFF00"/>
                </a:solidFill>
                <a:latin typeface="Arial" panose="020B0604020202020204" pitchFamily="34" charset="0"/>
                <a:cs typeface="Arial" panose="020B0604020202020204" pitchFamily="34" charset="0"/>
              </a:rPr>
              <a:t>P</a:t>
            </a:r>
            <a:r>
              <a:rPr lang="pt-BR" sz="2400" b="1" dirty="0" smtClean="0">
                <a:solidFill>
                  <a:srgbClr val="FFFF00"/>
                </a:solidFill>
                <a:latin typeface="Arial" panose="020B0604020202020204" pitchFamily="34" charset="0"/>
                <a:cs typeface="Arial" panose="020B0604020202020204" pitchFamily="34" charset="0"/>
              </a:rPr>
              <a:t>articipação social nas ações em saúde. </a:t>
            </a:r>
          </a:p>
          <a:p>
            <a:pPr marL="342900" indent="-342900" algn="just">
              <a:buFont typeface="Wingdings" panose="05000000000000000000" pitchFamily="2" charset="2"/>
              <a:buChar char="q"/>
            </a:pPr>
            <a:endParaRPr lang="pt-BR" sz="2400" b="1" dirty="0">
              <a:solidFill>
                <a:srgbClr val="FFFF00"/>
              </a:solidFill>
              <a:latin typeface="Arial" panose="020B0604020202020204" pitchFamily="34" charset="0"/>
              <a:cs typeface="Arial" panose="020B0604020202020204" pitchFamily="34" charset="0"/>
            </a:endParaRPr>
          </a:p>
          <a:p>
            <a:pPr algn="just"/>
            <a:r>
              <a:rPr lang="pt-BR" sz="2400" b="1" dirty="0" smtClean="0">
                <a:solidFill>
                  <a:srgbClr val="FFFF00"/>
                </a:solidFill>
                <a:latin typeface="Arial" panose="020B0604020202020204" pitchFamily="34" charset="0"/>
                <a:cs typeface="Arial" panose="020B0604020202020204" pitchFamily="34" charset="0"/>
              </a:rPr>
              <a:t>O curso foi bem desenhado, atendendo aos elementos fundamentais que precisam ser aprimorados nos profissionais que atuam na atenção básica. Agradeço infinitamente esta oportunidade que o Brasil e especialmente a Universidade Federal de Pelotas (UFPEL) ofereceu para minha vida profissional</a:t>
            </a:r>
            <a:r>
              <a:rPr lang="pt-BR" sz="2400" dirty="0" smtClean="0">
                <a:solidFill>
                  <a:srgbClr val="FFFF00"/>
                </a:solidFill>
              </a:rPr>
              <a:t>.</a:t>
            </a:r>
          </a:p>
          <a:p>
            <a:pPr algn="just"/>
            <a:endParaRPr lang="pt-BR" sz="24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276279211"/>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857224" y="428604"/>
            <a:ext cx="7772400" cy="1470025"/>
          </a:xfrm>
        </p:spPr>
        <p:txBody>
          <a:bodyPr>
            <a:normAutofit/>
          </a:bodyPr>
          <a:lstStyle/>
          <a:p>
            <a:r>
              <a:rPr lang="pt-BR" sz="6000" dirty="0" smtClean="0">
                <a:solidFill>
                  <a:srgbClr val="FFFF00"/>
                </a:solidFill>
                <a:latin typeface="Algerian" panose="04020705040A02060702" pitchFamily="82" charset="0"/>
              </a:rPr>
              <a:t>MUITO OBRIGADO !</a:t>
            </a:r>
            <a:endParaRPr lang="pt-BR" sz="6000" dirty="0">
              <a:solidFill>
                <a:srgbClr val="FFFF00"/>
              </a:solidFill>
              <a:latin typeface="Algerian" panose="04020705040A02060702" pitchFamily="82" charset="0"/>
            </a:endParaRPr>
          </a:p>
        </p:txBody>
      </p:sp>
      <p:sp>
        <p:nvSpPr>
          <p:cNvPr id="1026" name="AutoShape 2" descr="http://www.esoterikha.com/dia-dos-namorados/img/mensagem-a-gravidez-da-amizade-e-amor.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Imagem 4" descr="mensagem-a-gravidez-da-amizade-e-amor.jpg"/>
          <p:cNvPicPr>
            <a:picLocks noGrp="1" noChangeAspect="1"/>
          </p:cNvPicPr>
          <p:nvPr isPhoto="1"/>
        </p:nvPicPr>
        <p:blipFill>
          <a:blip r:embed="rId2" cstate="print">
            <a:lum/>
          </a:blip>
          <a:stretch>
            <a:fillRect/>
          </a:stretch>
        </p:blipFill>
        <p:spPr>
          <a:xfrm>
            <a:off x="2071670" y="2071678"/>
            <a:ext cx="4970282" cy="3786214"/>
          </a:xfrm>
          <a:prstGeom prst="rect">
            <a:avLst/>
          </a:prstGeom>
          <a:noFill/>
          <a:ln>
            <a:noFill/>
          </a:ln>
        </p:spPr>
      </p:pic>
    </p:spTree>
    <p:extLst>
      <p:ext uri="{BB962C8B-B14F-4D97-AF65-F5344CB8AC3E}">
        <p14:creationId xmlns:p14="http://schemas.microsoft.com/office/powerpoint/2010/main" xmlns="" val="2428519356"/>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260649"/>
            <a:ext cx="8352928" cy="5632311"/>
          </a:xfrm>
          <a:prstGeom prst="rect">
            <a:avLst/>
          </a:prstGeom>
        </p:spPr>
        <p:txBody>
          <a:bodyPr wrap="square">
            <a:spAutoFit/>
          </a:bodyPr>
          <a:lstStyle/>
          <a:p>
            <a:pPr indent="457200" algn="just"/>
            <a:r>
              <a:rPr lang="pt-BR" sz="2400" b="1" dirty="0" smtClean="0">
                <a:solidFill>
                  <a:srgbClr val="FFFF00"/>
                </a:solidFill>
                <a:latin typeface="Arial" panose="020B0604020202020204" pitchFamily="34" charset="0"/>
                <a:cs typeface="Arial" panose="020B0604020202020204" pitchFamily="34" charset="0"/>
              </a:rPr>
              <a:t>Boa </a:t>
            </a:r>
            <a:r>
              <a:rPr lang="pt-BR" sz="2400" b="1" dirty="0">
                <a:solidFill>
                  <a:srgbClr val="FFFF00"/>
                </a:solidFill>
                <a:latin typeface="Arial" panose="020B0604020202020204" pitchFamily="34" charset="0"/>
                <a:cs typeface="Arial" panose="020B0604020202020204" pitchFamily="34" charset="0"/>
              </a:rPr>
              <a:t>Vista é capital e o município mais populoso do estado </a:t>
            </a:r>
            <a:r>
              <a:rPr lang="pt-BR" sz="2400" b="1" dirty="0" smtClean="0">
                <a:solidFill>
                  <a:srgbClr val="FFFF00"/>
                </a:solidFill>
                <a:latin typeface="Arial" panose="020B0604020202020204" pitchFamily="34" charset="0"/>
                <a:cs typeface="Arial" panose="020B0604020202020204" pitchFamily="34" charset="0"/>
              </a:rPr>
              <a:t>de Roraima</a:t>
            </a:r>
            <a:r>
              <a:rPr lang="pt-BR" sz="2400" b="1" dirty="0">
                <a:solidFill>
                  <a:srgbClr val="FFFF00"/>
                </a:solidFill>
                <a:latin typeface="Arial" panose="020B0604020202020204" pitchFamily="34" charset="0"/>
                <a:cs typeface="Arial" panose="020B0604020202020204" pitchFamily="34" charset="0"/>
              </a:rPr>
              <a:t>. Situa-se na margem direita do Rio Branco, sede da região </a:t>
            </a:r>
            <a:r>
              <a:rPr lang="pt-BR" sz="2400" b="1" dirty="0" smtClean="0">
                <a:solidFill>
                  <a:srgbClr val="FFFF00"/>
                </a:solidFill>
                <a:latin typeface="Arial" panose="020B0604020202020204" pitchFamily="34" charset="0"/>
                <a:cs typeface="Arial" panose="020B0604020202020204" pitchFamily="34" charset="0"/>
              </a:rPr>
              <a:t>metropolitana</a:t>
            </a:r>
            <a:r>
              <a:rPr lang="pt-BR" sz="2400" b="1" dirty="0">
                <a:solidFill>
                  <a:srgbClr val="FFFF00"/>
                </a:solidFill>
                <a:latin typeface="Arial" panose="020B0604020202020204" pitchFamily="34" charset="0"/>
                <a:cs typeface="Arial" panose="020B0604020202020204" pitchFamily="34" charset="0"/>
              </a:rPr>
              <a:t>. A população de Boa Vista foi recenseada pelo Instituto Brasileiro de Geografia e Estatísticas (IBGE) no ano 2013 em 309.050 habitantes</a:t>
            </a:r>
            <a:r>
              <a:rPr lang="pt-BR" sz="2400" b="1" dirty="0" smtClean="0">
                <a:solidFill>
                  <a:srgbClr val="FFFF00"/>
                </a:solidFill>
                <a:latin typeface="Arial" panose="020B0604020202020204" pitchFamily="34" charset="0"/>
                <a:cs typeface="Arial" panose="020B0604020202020204" pitchFamily="34" charset="0"/>
              </a:rPr>
              <a:t>. </a:t>
            </a:r>
          </a:p>
          <a:p>
            <a:pPr indent="457200" algn="just"/>
            <a:endParaRPr lang="pt-BR" sz="2400" b="1" dirty="0" smtClean="0">
              <a:solidFill>
                <a:srgbClr val="FFFF00"/>
              </a:solidFill>
              <a:latin typeface="Arial" panose="020B0604020202020204" pitchFamily="34" charset="0"/>
              <a:cs typeface="Arial" panose="020B0604020202020204" pitchFamily="34" charset="0"/>
            </a:endParaRPr>
          </a:p>
          <a:p>
            <a:pPr indent="457200"/>
            <a:r>
              <a:rPr lang="pt-BR" sz="2400" b="1" dirty="0" smtClean="0">
                <a:solidFill>
                  <a:srgbClr val="FFFF00"/>
                </a:solidFill>
                <a:latin typeface="Arial" panose="020B0604020202020204" pitchFamily="34" charset="0"/>
                <a:cs typeface="Arial" panose="020B0604020202020204" pitchFamily="34" charset="0"/>
              </a:rPr>
              <a:t>7 federais.</a:t>
            </a:r>
          </a:p>
          <a:p>
            <a:pPr indent="457200"/>
            <a:r>
              <a:rPr lang="pt-BR" sz="2400" b="1" dirty="0" smtClean="0">
                <a:solidFill>
                  <a:srgbClr val="FFFF00"/>
                </a:solidFill>
                <a:latin typeface="Arial" panose="020B0604020202020204" pitchFamily="34" charset="0"/>
                <a:cs typeface="Arial" panose="020B0604020202020204" pitchFamily="34" charset="0"/>
              </a:rPr>
              <a:t>13 estaduais. </a:t>
            </a:r>
          </a:p>
          <a:p>
            <a:pPr indent="457200"/>
            <a:r>
              <a:rPr lang="pt-BR" sz="2400" b="1" dirty="0" smtClean="0">
                <a:solidFill>
                  <a:srgbClr val="FFFF00"/>
                </a:solidFill>
                <a:latin typeface="Arial" panose="020B0604020202020204" pitchFamily="34" charset="0"/>
                <a:cs typeface="Arial" panose="020B0604020202020204" pitchFamily="34" charset="0"/>
              </a:rPr>
              <a:t>36 municipais.</a:t>
            </a:r>
          </a:p>
          <a:p>
            <a:pPr indent="457200"/>
            <a:r>
              <a:rPr lang="pt-BR" sz="2400" b="1" dirty="0" smtClean="0">
                <a:solidFill>
                  <a:srgbClr val="FFFF00"/>
                </a:solidFill>
                <a:latin typeface="Arial" panose="020B0604020202020204" pitchFamily="34" charset="0"/>
                <a:cs typeface="Arial" panose="020B0604020202020204" pitchFamily="34" charset="0"/>
              </a:rPr>
              <a:t>56 privados. </a:t>
            </a:r>
          </a:p>
          <a:p>
            <a:pPr indent="457200" algn="just"/>
            <a:r>
              <a:rPr lang="pt-BR" sz="2400" b="1" dirty="0" smtClean="0">
                <a:solidFill>
                  <a:srgbClr val="FFFF00"/>
                </a:solidFill>
                <a:latin typeface="Arial" panose="020B0604020202020204" pitchFamily="34" charset="0"/>
                <a:cs typeface="Arial" panose="020B0604020202020204" pitchFamily="34" charset="0"/>
              </a:rPr>
              <a:t>Nas UBS do município: </a:t>
            </a:r>
          </a:p>
          <a:p>
            <a:pPr indent="457200" algn="just"/>
            <a:r>
              <a:rPr lang="pt-BR" sz="2400" b="1" dirty="0" smtClean="0">
                <a:solidFill>
                  <a:srgbClr val="FFFF00"/>
                </a:solidFill>
                <a:latin typeface="Arial" panose="020B0604020202020204" pitchFamily="34" charset="0"/>
                <a:cs typeface="Arial" panose="020B0604020202020204" pitchFamily="34" charset="0"/>
              </a:rPr>
              <a:t>20 ESF tradicionais. </a:t>
            </a:r>
          </a:p>
          <a:p>
            <a:pPr indent="457200" algn="just"/>
            <a:r>
              <a:rPr lang="pt-BR" sz="2400" b="1" dirty="0" smtClean="0">
                <a:solidFill>
                  <a:srgbClr val="FFFF00"/>
                </a:solidFill>
                <a:latin typeface="Arial" panose="020B0604020202020204" pitchFamily="34" charset="0"/>
                <a:cs typeface="Arial" panose="020B0604020202020204" pitchFamily="34" charset="0"/>
              </a:rPr>
              <a:t>31 ESF do Programa Mais Médicos. </a:t>
            </a:r>
          </a:p>
          <a:p>
            <a:pPr indent="457200" algn="just"/>
            <a:r>
              <a:rPr lang="pt-BR" sz="2400" b="1" dirty="0" smtClean="0">
                <a:solidFill>
                  <a:srgbClr val="FFFF00"/>
                </a:solidFill>
                <a:latin typeface="Arial" panose="020B0604020202020204" pitchFamily="34" charset="0"/>
                <a:cs typeface="Arial" panose="020B0604020202020204" pitchFamily="34" charset="0"/>
              </a:rPr>
              <a:t>2 ESF-PROVAB.</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04048" y="2492896"/>
            <a:ext cx="3384376" cy="223224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188714441"/>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395536" y="476672"/>
            <a:ext cx="8352928" cy="5632311"/>
          </a:xfrm>
          <a:prstGeom prst="rect">
            <a:avLst/>
          </a:prstGeom>
        </p:spPr>
        <p:txBody>
          <a:bodyPr wrap="square">
            <a:spAutoFit/>
          </a:bodyPr>
          <a:lstStyle/>
          <a:p>
            <a:pPr marL="342900" indent="-342900">
              <a:buFont typeface="Wingdings" panose="05000000000000000000" pitchFamily="2" charset="2"/>
              <a:buChar char="§"/>
            </a:pPr>
            <a:r>
              <a:rPr lang="pt-BR" sz="2400" b="1" dirty="0" smtClean="0">
                <a:solidFill>
                  <a:srgbClr val="FFFF00"/>
                </a:solidFill>
                <a:latin typeface="Arial" panose="020B0604020202020204" pitchFamily="34" charset="0"/>
                <a:cs typeface="Arial" panose="020B0604020202020204" pitchFamily="34" charset="0"/>
              </a:rPr>
              <a:t>UBS urbana</a:t>
            </a:r>
            <a:r>
              <a:rPr lang="pt-BR" sz="2400" b="1" dirty="0">
                <a:solidFill>
                  <a:srgbClr val="FFFF00"/>
                </a:solidFill>
                <a:latin typeface="Arial" panose="020B0604020202020204" pitchFamily="34" charset="0"/>
                <a:cs typeface="Arial" panose="020B0604020202020204" pitchFamily="34" charset="0"/>
              </a:rPr>
              <a:t>.</a:t>
            </a:r>
            <a:r>
              <a:rPr lang="pt-BR" sz="2400" b="1" dirty="0" smtClean="0">
                <a:solidFill>
                  <a:srgbClr val="FFFF00"/>
                </a:solidFill>
                <a:latin typeface="Arial" panose="020B0604020202020204" pitchFamily="34" charset="0"/>
                <a:cs typeface="Arial" panose="020B0604020202020204" pitchFamily="34" charset="0"/>
              </a:rPr>
              <a:t> </a:t>
            </a:r>
          </a:p>
          <a:p>
            <a:pPr marL="342900" indent="-342900">
              <a:buFont typeface="Wingdings" panose="05000000000000000000" pitchFamily="2" charset="2"/>
              <a:buChar char="§"/>
            </a:pPr>
            <a:r>
              <a:rPr lang="pt-BR" sz="2400" b="1" dirty="0" smtClean="0">
                <a:solidFill>
                  <a:srgbClr val="FFFF00"/>
                </a:solidFill>
                <a:latin typeface="Arial" panose="020B0604020202020204" pitchFamily="34" charset="0"/>
                <a:cs typeface="Arial" panose="020B0604020202020204" pitchFamily="34" charset="0"/>
              </a:rPr>
              <a:t>Bairro Jardim Floresta. </a:t>
            </a:r>
          </a:p>
          <a:p>
            <a:pPr marL="342900" indent="-342900">
              <a:buFont typeface="Wingdings" panose="05000000000000000000" pitchFamily="2" charset="2"/>
              <a:buChar char="§"/>
            </a:pPr>
            <a:r>
              <a:rPr lang="pt-BR" sz="2400" b="1" dirty="0" smtClean="0">
                <a:solidFill>
                  <a:srgbClr val="FFFF00"/>
                </a:solidFill>
                <a:latin typeface="Arial" panose="020B0604020202020204" pitchFamily="34" charset="0"/>
                <a:cs typeface="Arial" panose="020B0604020202020204" pitchFamily="34" charset="0"/>
              </a:rPr>
              <a:t>População dos bairros                                           Jardim Floresta e Aeroporto.</a:t>
            </a:r>
          </a:p>
          <a:p>
            <a:pPr marL="342900" indent="-342900">
              <a:buFont typeface="Wingdings" panose="05000000000000000000" pitchFamily="2" charset="2"/>
              <a:buChar char="§"/>
            </a:pPr>
            <a:r>
              <a:rPr lang="pt-BR" sz="2400" b="1" dirty="0">
                <a:solidFill>
                  <a:srgbClr val="FFFF00"/>
                </a:solidFill>
                <a:latin typeface="Arial" panose="020B0604020202020204" pitchFamily="34" charset="0"/>
                <a:cs typeface="Arial" panose="020B0604020202020204" pitchFamily="34" charset="0"/>
              </a:rPr>
              <a:t>M</a:t>
            </a:r>
            <a:r>
              <a:rPr lang="pt-BR" sz="2400" b="1" dirty="0" smtClean="0">
                <a:solidFill>
                  <a:srgbClr val="FFFF00"/>
                </a:solidFill>
                <a:latin typeface="Arial" panose="020B0604020202020204" pitchFamily="34" charset="0"/>
                <a:cs typeface="Arial" panose="020B0604020202020204" pitchFamily="34" charset="0"/>
              </a:rPr>
              <a:t>odelo de atenção: Estratégia                                     de Saúde da Família (ESF),                                      temos uma equipe de saúde. </a:t>
            </a:r>
          </a:p>
          <a:p>
            <a:pPr indent="457200"/>
            <a:endParaRPr lang="pt-BR" sz="2400" b="1" dirty="0" smtClean="0">
              <a:solidFill>
                <a:srgbClr val="FFFF00"/>
              </a:solidFill>
              <a:latin typeface="Arial" panose="020B0604020202020204" pitchFamily="34" charset="0"/>
              <a:cs typeface="Arial" panose="020B0604020202020204" pitchFamily="34" charset="0"/>
            </a:endParaRPr>
          </a:p>
          <a:p>
            <a:pPr indent="457200" algn="just"/>
            <a:r>
              <a:rPr lang="pt-BR" sz="2400" b="1" dirty="0" smtClean="0">
                <a:solidFill>
                  <a:srgbClr val="FFFF00"/>
                </a:solidFill>
                <a:latin typeface="Arial" panose="020B0604020202020204" pitchFamily="34" charset="0"/>
                <a:cs typeface="Arial" panose="020B0604020202020204" pitchFamily="34" charset="0"/>
              </a:rPr>
              <a:t>**Inicialmente tínhamos em </a:t>
            </a:r>
            <a:r>
              <a:rPr lang="pt-BR" sz="2400" b="1" dirty="0">
                <a:solidFill>
                  <a:srgbClr val="FFFF00"/>
                </a:solidFill>
                <a:latin typeface="Arial" panose="020B0604020202020204" pitchFamily="34" charset="0"/>
                <a:cs typeface="Arial" panose="020B0604020202020204" pitchFamily="34" charset="0"/>
              </a:rPr>
              <a:t>consulta de pré-natal um total de 18 </a:t>
            </a:r>
            <a:r>
              <a:rPr lang="pt-BR" sz="2400" b="1" dirty="0" smtClean="0">
                <a:solidFill>
                  <a:srgbClr val="FFFF00"/>
                </a:solidFill>
                <a:latin typeface="Arial" panose="020B0604020202020204" pitchFamily="34" charset="0"/>
                <a:cs typeface="Arial" panose="020B0604020202020204" pitchFamily="34" charset="0"/>
              </a:rPr>
              <a:t>gestantes cadastradas, </a:t>
            </a:r>
            <a:r>
              <a:rPr lang="pt-BR" sz="2400" b="1" dirty="0">
                <a:solidFill>
                  <a:srgbClr val="FFFF00"/>
                </a:solidFill>
                <a:latin typeface="Arial" panose="020B0604020202020204" pitchFamily="34" charset="0"/>
                <a:cs typeface="Arial" panose="020B0604020202020204" pitchFamily="34" charset="0"/>
              </a:rPr>
              <a:t>de 40.95 das estimadas do total da população, que representa apenas 44% do indicador de </a:t>
            </a:r>
            <a:r>
              <a:rPr lang="pt-BR" sz="2400" b="1" dirty="0" smtClean="0">
                <a:solidFill>
                  <a:srgbClr val="FFFF00"/>
                </a:solidFill>
                <a:latin typeface="Arial" panose="020B0604020202020204" pitchFamily="34" charset="0"/>
                <a:cs typeface="Arial" panose="020B0604020202020204" pitchFamily="34" charset="0"/>
              </a:rPr>
              <a:t>cobertura. A </a:t>
            </a:r>
            <a:r>
              <a:rPr lang="pt-BR" sz="2400" b="1" dirty="0">
                <a:solidFill>
                  <a:srgbClr val="FFFF00"/>
                </a:solidFill>
                <a:latin typeface="Arial" panose="020B0604020202020204" pitchFamily="34" charset="0"/>
                <a:cs typeface="Arial" panose="020B0604020202020204" pitchFamily="34" charset="0"/>
              </a:rPr>
              <a:t>maior dificuldade nesse sentido </a:t>
            </a:r>
            <a:r>
              <a:rPr lang="pt-BR" sz="2400" b="1" dirty="0" smtClean="0">
                <a:solidFill>
                  <a:srgbClr val="FFFF00"/>
                </a:solidFill>
                <a:latin typeface="Arial" panose="020B0604020202020204" pitchFamily="34" charset="0"/>
                <a:cs typeface="Arial" panose="020B0604020202020204" pitchFamily="34" charset="0"/>
              </a:rPr>
              <a:t>era que </a:t>
            </a:r>
            <a:r>
              <a:rPr lang="pt-BR" sz="2400" b="1" dirty="0">
                <a:solidFill>
                  <a:srgbClr val="FFFF00"/>
                </a:solidFill>
                <a:latin typeface="Arial" panose="020B0604020202020204" pitchFamily="34" charset="0"/>
                <a:cs typeface="Arial" panose="020B0604020202020204" pitchFamily="34" charset="0"/>
              </a:rPr>
              <a:t>muitas gestantes não procuram atendimento em nossa unidade, preferindo outros </a:t>
            </a:r>
            <a:r>
              <a:rPr lang="pt-BR" sz="2400" b="1" dirty="0" smtClean="0">
                <a:solidFill>
                  <a:srgbClr val="FFFF00"/>
                </a:solidFill>
                <a:latin typeface="Arial" panose="020B0604020202020204" pitchFamily="34" charset="0"/>
                <a:cs typeface="Arial" panose="020B0604020202020204" pitchFamily="34" charset="0"/>
              </a:rPr>
              <a:t>serviços.</a:t>
            </a:r>
            <a:endParaRPr lang="pt-BR" sz="2400" b="1" dirty="0">
              <a:solidFill>
                <a:srgbClr val="FFFF00"/>
              </a:solidFill>
              <a:latin typeface="Arial" panose="020B0604020202020204" pitchFamily="34" charset="0"/>
              <a:cs typeface="Arial" panose="020B0604020202020204" pitchFamily="34" charset="0"/>
            </a:endParaRPr>
          </a:p>
        </p:txBody>
      </p:sp>
      <p:pic>
        <p:nvPicPr>
          <p:cNvPr id="1026" name="Picture 2" descr="E:\Pictures\20150812_102015-2_resized_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08104" y="941926"/>
            <a:ext cx="3096344" cy="194421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2807364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solidFill>
                  <a:srgbClr val="FFFF00"/>
                </a:solidFill>
                <a:latin typeface="Arial" panose="020B0604020202020204" pitchFamily="34" charset="0"/>
                <a:cs typeface="Arial" panose="020B0604020202020204" pitchFamily="34" charset="0"/>
              </a:rPr>
              <a:t>Objetivo Geral.</a:t>
            </a:r>
            <a:endParaRPr lang="pt-BR" sz="3600" b="1" dirty="0">
              <a:solidFill>
                <a:srgbClr val="FFFF00"/>
              </a:solidFill>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p:txBody>
          <a:bodyPr>
            <a:normAutofit/>
          </a:bodyPr>
          <a:lstStyle/>
          <a:p>
            <a:pPr marL="0" indent="0" algn="ctr">
              <a:buNone/>
            </a:pPr>
            <a:endParaRPr lang="pt-BR" dirty="0">
              <a:latin typeface="Arial" panose="020B0604020202020204" pitchFamily="34" charset="0"/>
              <a:cs typeface="Arial" panose="020B0604020202020204" pitchFamily="34" charset="0"/>
            </a:endParaRPr>
          </a:p>
          <a:p>
            <a:pPr marL="0" indent="0" algn="ctr">
              <a:buNone/>
            </a:pPr>
            <a:endParaRPr lang="pt-BR" b="1" dirty="0" smtClean="0">
              <a:solidFill>
                <a:srgbClr val="FFFF00"/>
              </a:solidFill>
              <a:latin typeface="Arial" panose="020B0604020202020204" pitchFamily="34" charset="0"/>
              <a:cs typeface="Arial" panose="020B0604020202020204" pitchFamily="34" charset="0"/>
            </a:endParaRPr>
          </a:p>
          <a:p>
            <a:pPr marL="0" indent="0" algn="ctr">
              <a:buNone/>
            </a:pPr>
            <a:r>
              <a:rPr lang="pt-BR" b="1" dirty="0" smtClean="0">
                <a:solidFill>
                  <a:srgbClr val="FFFF00"/>
                </a:solidFill>
                <a:latin typeface="Arial" panose="020B0604020202020204" pitchFamily="34" charset="0"/>
                <a:cs typeface="Arial" panose="020B0604020202020204" pitchFamily="34" charset="0"/>
              </a:rPr>
              <a:t>         </a:t>
            </a:r>
          </a:p>
          <a:p>
            <a:pPr marL="0" indent="0" algn="ctr">
              <a:buNone/>
            </a:pPr>
            <a:r>
              <a:rPr lang="pt-BR" b="1" dirty="0" smtClean="0">
                <a:solidFill>
                  <a:srgbClr val="FFFF00"/>
                </a:solidFill>
                <a:latin typeface="Arial" panose="020B0604020202020204" pitchFamily="34" charset="0"/>
                <a:cs typeface="Arial" panose="020B0604020202020204" pitchFamily="34" charset="0"/>
              </a:rPr>
              <a:t>Melhoria Da Qualidade Da   Atenção Ao Pré-Natal e Puerpério da área de abrangência.</a:t>
            </a:r>
          </a:p>
        </p:txBody>
      </p:sp>
      <p:sp>
        <p:nvSpPr>
          <p:cNvPr id="7" name="Seta para baixo 6"/>
          <p:cNvSpPr/>
          <p:nvPr/>
        </p:nvSpPr>
        <p:spPr>
          <a:xfrm>
            <a:off x="4067944" y="1355620"/>
            <a:ext cx="1103932" cy="1497316"/>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xmlns="" val="2451976167"/>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066130"/>
          </a:xfrm>
        </p:spPr>
        <p:txBody>
          <a:bodyPr>
            <a:normAutofit/>
          </a:bodyPr>
          <a:lstStyle/>
          <a:p>
            <a:r>
              <a:rPr lang="pt-BR" sz="3600" b="1" dirty="0" smtClean="0">
                <a:solidFill>
                  <a:srgbClr val="FFFF00"/>
                </a:solidFill>
                <a:latin typeface="Arial" panose="020B0604020202020204" pitchFamily="34" charset="0"/>
                <a:cs typeface="Arial" panose="020B0604020202020204" pitchFamily="34" charset="0"/>
              </a:rPr>
              <a:t>Metodologia: Ações</a:t>
            </a:r>
            <a:endParaRPr lang="pt-BR" sz="3600" b="1" dirty="0">
              <a:solidFill>
                <a:srgbClr val="FFFF00"/>
              </a:solidFill>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457200" y="1412776"/>
            <a:ext cx="8229600" cy="4968552"/>
          </a:xfrm>
        </p:spPr>
        <p:txBody>
          <a:bodyPr>
            <a:normAutofit lnSpcReduction="10000"/>
          </a:bodyPr>
          <a:lstStyle/>
          <a:p>
            <a:pPr algn="just"/>
            <a:r>
              <a:rPr lang="pt-BR" sz="2400" b="1" dirty="0">
                <a:solidFill>
                  <a:srgbClr val="FFFF00"/>
                </a:solidFill>
                <a:latin typeface="Arial" panose="020B0604020202020204" pitchFamily="34" charset="0"/>
                <a:cs typeface="Arial" panose="020B0604020202020204" pitchFamily="34" charset="0"/>
              </a:rPr>
              <a:t>Capacitação da equipe sobre Manual Técnico de Pré-natal e Puerpério</a:t>
            </a:r>
            <a:r>
              <a:rPr lang="pt-BR" sz="2400" b="1" dirty="0" smtClean="0">
                <a:solidFill>
                  <a:srgbClr val="FFFF00"/>
                </a:solidFill>
                <a:latin typeface="Arial" panose="020B0604020202020204" pitchFamily="34" charset="0"/>
                <a:cs typeface="Arial" panose="020B0604020202020204" pitchFamily="34" charset="0"/>
              </a:rPr>
              <a:t>.</a:t>
            </a:r>
          </a:p>
          <a:p>
            <a:pPr algn="just"/>
            <a:r>
              <a:rPr lang="pt-BR" sz="2400" b="1" dirty="0" smtClean="0">
                <a:solidFill>
                  <a:srgbClr val="FFFF00"/>
                </a:solidFill>
                <a:latin typeface="Arial" panose="020B0604020202020204" pitchFamily="34" charset="0"/>
                <a:cs typeface="Arial" panose="020B0604020202020204" pitchFamily="34" charset="0"/>
              </a:rPr>
              <a:t>Cadastro das </a:t>
            </a:r>
            <a:r>
              <a:rPr lang="pt-BR" sz="2400" b="1" dirty="0">
                <a:solidFill>
                  <a:srgbClr val="FFFF00"/>
                </a:solidFill>
                <a:latin typeface="Arial" panose="020B0604020202020204" pitchFamily="34" charset="0"/>
                <a:cs typeface="Arial" panose="020B0604020202020204" pitchFamily="34" charset="0"/>
              </a:rPr>
              <a:t>gestantes e puérperas </a:t>
            </a:r>
            <a:r>
              <a:rPr lang="pt-BR" sz="2400" b="1" dirty="0" smtClean="0">
                <a:solidFill>
                  <a:srgbClr val="FFFF00"/>
                </a:solidFill>
                <a:latin typeface="Arial" panose="020B0604020202020204" pitchFamily="34" charset="0"/>
                <a:cs typeface="Arial" panose="020B0604020202020204" pitchFamily="34" charset="0"/>
              </a:rPr>
              <a:t>da </a:t>
            </a:r>
            <a:r>
              <a:rPr lang="pt-BR" sz="2400" b="1" dirty="0">
                <a:solidFill>
                  <a:srgbClr val="FFFF00"/>
                </a:solidFill>
                <a:latin typeface="Arial" panose="020B0604020202020204" pitchFamily="34" charset="0"/>
                <a:cs typeface="Arial" panose="020B0604020202020204" pitchFamily="34" charset="0"/>
              </a:rPr>
              <a:t>área de abrangência</a:t>
            </a:r>
            <a:r>
              <a:rPr lang="pt-BR" sz="2400" b="1" dirty="0" smtClean="0">
                <a:solidFill>
                  <a:srgbClr val="FFFF00"/>
                </a:solidFill>
                <a:latin typeface="Arial" panose="020B0604020202020204" pitchFamily="34" charset="0"/>
                <a:cs typeface="Arial" panose="020B0604020202020204" pitchFamily="34" charset="0"/>
              </a:rPr>
              <a:t>.</a:t>
            </a:r>
          </a:p>
          <a:p>
            <a:pPr marL="285750" indent="-285750" algn="just"/>
            <a:r>
              <a:rPr lang="pt-BR" sz="2400" b="1" dirty="0" smtClean="0">
                <a:solidFill>
                  <a:srgbClr val="FFFF00"/>
                </a:solidFill>
                <a:latin typeface="Arial" panose="020B0604020202020204" pitchFamily="34" charset="0"/>
                <a:cs typeface="Arial" panose="020B0604020202020204" pitchFamily="34" charset="0"/>
              </a:rPr>
              <a:t>Acolhimento inicial de todas as gestantes e puérperas na UBS.</a:t>
            </a:r>
          </a:p>
          <a:p>
            <a:pPr marL="285750" indent="-285750" algn="just"/>
            <a:r>
              <a:rPr lang="pt-BR" sz="2400" b="1" dirty="0" smtClean="0">
                <a:solidFill>
                  <a:srgbClr val="FFFF00"/>
                </a:solidFill>
                <a:latin typeface="Arial" panose="020B0604020202020204" pitchFamily="34" charset="0"/>
                <a:cs typeface="Arial" panose="020B0604020202020204" pitchFamily="34" charset="0"/>
              </a:rPr>
              <a:t>Monitoramento periódico da cobertura do pré-natal e puerpério e do cumprimento dos objetivos de qualidade das consultas pré-natal e puerperal. </a:t>
            </a:r>
            <a:r>
              <a:rPr lang="en-US" sz="2400" b="1" dirty="0" smtClean="0">
                <a:solidFill>
                  <a:srgbClr val="FFFF00"/>
                </a:solidFill>
                <a:latin typeface="Arial" panose="020B0604020202020204" pitchFamily="34" charset="0"/>
                <a:cs typeface="Arial" panose="020B0604020202020204" pitchFamily="34" charset="0"/>
              </a:rPr>
              <a:t>(</a:t>
            </a:r>
            <a:r>
              <a:rPr lang="en-US" sz="2400" b="1" dirty="0" err="1" smtClean="0">
                <a:solidFill>
                  <a:srgbClr val="FFFF00"/>
                </a:solidFill>
                <a:latin typeface="Arial" panose="020B0604020202020204" pitchFamily="34" charset="0"/>
                <a:cs typeface="Arial" panose="020B0604020202020204" pitchFamily="34" charset="0"/>
              </a:rPr>
              <a:t>Fichas</a:t>
            </a:r>
            <a:r>
              <a:rPr lang="en-US" sz="2400" b="1" dirty="0" smtClean="0">
                <a:solidFill>
                  <a:srgbClr val="FFFF00"/>
                </a:solidFill>
                <a:latin typeface="Arial" panose="020B0604020202020204" pitchFamily="34" charset="0"/>
                <a:cs typeface="Arial" panose="020B0604020202020204" pitchFamily="34" charset="0"/>
              </a:rPr>
              <a:t> de </a:t>
            </a:r>
            <a:r>
              <a:rPr lang="en-US" sz="2400" b="1" dirty="0" err="1" smtClean="0">
                <a:solidFill>
                  <a:srgbClr val="FFFF00"/>
                </a:solidFill>
                <a:latin typeface="Arial" panose="020B0604020202020204" pitchFamily="34" charset="0"/>
                <a:cs typeface="Arial" panose="020B0604020202020204" pitchFamily="34" charset="0"/>
              </a:rPr>
              <a:t>acompanhamento</a:t>
            </a:r>
            <a:r>
              <a:rPr lang="en-US" sz="2400" b="1" dirty="0" smtClean="0">
                <a:solidFill>
                  <a:srgbClr val="FFFF00"/>
                </a:solidFill>
                <a:latin typeface="Arial" panose="020B0604020202020204" pitchFamily="34" charset="0"/>
                <a:cs typeface="Arial" panose="020B0604020202020204" pitchFamily="34" charset="0"/>
              </a:rPr>
              <a:t> e </a:t>
            </a:r>
            <a:r>
              <a:rPr lang="en-US" sz="2400" b="1" dirty="0" err="1" smtClean="0">
                <a:solidFill>
                  <a:srgbClr val="FFFF00"/>
                </a:solidFill>
                <a:latin typeface="Arial" panose="020B0604020202020204" pitchFamily="34" charset="0"/>
                <a:cs typeface="Arial" panose="020B0604020202020204" pitchFamily="34" charset="0"/>
              </a:rPr>
              <a:t>espelho</a:t>
            </a:r>
            <a:r>
              <a:rPr lang="en-US" sz="2400" b="1" dirty="0" smtClean="0">
                <a:solidFill>
                  <a:srgbClr val="FFFF00"/>
                </a:solidFill>
                <a:latin typeface="Arial" panose="020B0604020202020204" pitchFamily="34" charset="0"/>
                <a:cs typeface="Arial" panose="020B0604020202020204" pitchFamily="34" charset="0"/>
              </a:rPr>
              <a:t>).</a:t>
            </a:r>
          </a:p>
          <a:p>
            <a:pPr marL="285750" indent="-285750" algn="just"/>
            <a:r>
              <a:rPr lang="pt-BR" sz="2400" b="1" dirty="0" smtClean="0">
                <a:solidFill>
                  <a:srgbClr val="FFFF00"/>
                </a:solidFill>
                <a:latin typeface="Arial" panose="020B0604020202020204" pitchFamily="34" charset="0"/>
                <a:cs typeface="Arial" panose="020B0604020202020204" pitchFamily="34" charset="0"/>
              </a:rPr>
              <a:t>Estabelecimento de sistema de alerta para o cumprimento dos elementos de qualidade das consultas.</a:t>
            </a:r>
          </a:p>
          <a:p>
            <a:pPr algn="just"/>
            <a:endParaRPr lang="pt-BR" sz="24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12541467"/>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84239" y="188640"/>
            <a:ext cx="8280919" cy="6247864"/>
          </a:xfrm>
          <a:prstGeom prst="rect">
            <a:avLst/>
          </a:prstGeom>
        </p:spPr>
        <p:txBody>
          <a:bodyPr wrap="square">
            <a:spAutoFit/>
          </a:bodyPr>
          <a:lstStyle/>
          <a:p>
            <a:pPr marL="285750" indent="-285750" algn="just">
              <a:buFont typeface="Arial" panose="020B0604020202020204" pitchFamily="34" charset="0"/>
              <a:buChar char="•"/>
            </a:pPr>
            <a:r>
              <a:rPr lang="pt-BR" sz="2000" b="1" dirty="0">
                <a:solidFill>
                  <a:srgbClr val="FFFF00"/>
                </a:solidFill>
                <a:latin typeface="Arial" panose="020B0604020202020204" pitchFamily="34" charset="0"/>
                <a:cs typeface="Arial" panose="020B0604020202020204" pitchFamily="34" charset="0"/>
              </a:rPr>
              <a:t>Orientação sobre a disponibilidade de serviço odontológico na UBS CARANA</a:t>
            </a:r>
            <a:r>
              <a:rPr lang="pt-BR" sz="2000" b="1" dirty="0" smtClean="0">
                <a:solidFill>
                  <a:srgbClr val="FFFF00"/>
                </a:solidFill>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r>
              <a:rPr lang="pt-BR" sz="2000" b="1" dirty="0" smtClean="0">
                <a:solidFill>
                  <a:srgbClr val="FFFF00"/>
                </a:solidFill>
                <a:latin typeface="Arial" panose="020B0604020202020204" pitchFamily="34" charset="0"/>
                <a:cs typeface="Arial" panose="020B0604020202020204" pitchFamily="34" charset="0"/>
              </a:rPr>
              <a:t>Monitoramento </a:t>
            </a:r>
            <a:r>
              <a:rPr lang="pt-BR" sz="2000" b="1" dirty="0">
                <a:solidFill>
                  <a:srgbClr val="FFFF00"/>
                </a:solidFill>
                <a:latin typeface="Arial" panose="020B0604020202020204" pitchFamily="34" charset="0"/>
                <a:cs typeface="Arial" panose="020B0604020202020204" pitchFamily="34" charset="0"/>
              </a:rPr>
              <a:t>do registro de finalização do tratamento odontológico no </a:t>
            </a:r>
            <a:r>
              <a:rPr lang="pt-BR" sz="2000" b="1" dirty="0" smtClean="0">
                <a:solidFill>
                  <a:srgbClr val="FFFF00"/>
                </a:solidFill>
                <a:latin typeface="Arial" panose="020B0604020202020204" pitchFamily="34" charset="0"/>
                <a:cs typeface="Arial" panose="020B0604020202020204" pitchFamily="34" charset="0"/>
              </a:rPr>
              <a:t>Cartão e do </a:t>
            </a:r>
            <a:r>
              <a:rPr lang="pt-BR" sz="2000" b="1" dirty="0">
                <a:solidFill>
                  <a:srgbClr val="FFFF00"/>
                </a:solidFill>
                <a:latin typeface="Arial" panose="020B0604020202020204" pitchFamily="34" charset="0"/>
                <a:cs typeface="Arial" panose="020B0604020202020204" pitchFamily="34" charset="0"/>
              </a:rPr>
              <a:t>cumprimento da periodicidade das consultas, riscos por trimestre e encaminhamentos para o alto risco, promoção em saúde, assim como número de gestantes que faltaram a consulta puerperal</a:t>
            </a:r>
            <a:r>
              <a:rPr lang="pt-BR" sz="2000" b="1" dirty="0" smtClean="0">
                <a:solidFill>
                  <a:srgbClr val="FFFF00"/>
                </a:solidFill>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r>
              <a:rPr lang="pt-BR" sz="2000" b="1" dirty="0" smtClean="0">
                <a:solidFill>
                  <a:srgbClr val="FFFF00"/>
                </a:solidFill>
                <a:latin typeface="Arial" panose="020B0604020202020204" pitchFamily="34" charset="0"/>
                <a:cs typeface="Arial" panose="020B0604020202020204" pitchFamily="34" charset="0"/>
              </a:rPr>
              <a:t>Visitas domiciliares para a busca de gestantes e puérperas faltosas.</a:t>
            </a:r>
          </a:p>
          <a:p>
            <a:pPr marL="285750" indent="-285750" algn="just">
              <a:buFont typeface="Arial" panose="020B0604020202020204" pitchFamily="34" charset="0"/>
              <a:buChar char="•"/>
            </a:pPr>
            <a:r>
              <a:rPr lang="pt-BR" sz="2000" b="1" dirty="0" smtClean="0">
                <a:solidFill>
                  <a:srgbClr val="FFFF00"/>
                </a:solidFill>
                <a:latin typeface="Arial" panose="020B0604020202020204" pitchFamily="34" charset="0"/>
                <a:cs typeface="Arial" panose="020B0604020202020204" pitchFamily="34" charset="0"/>
              </a:rPr>
              <a:t>Preenchimento do SISPRENATAL, Ficha espelho e organização destes registros.</a:t>
            </a:r>
          </a:p>
          <a:p>
            <a:pPr marL="285750" indent="-285750" algn="just">
              <a:buFont typeface="Arial" panose="020B0604020202020204" pitchFamily="34" charset="0"/>
              <a:buChar char="•"/>
            </a:pPr>
            <a:r>
              <a:rPr lang="pt-BR" sz="2000" b="1" dirty="0" smtClean="0">
                <a:solidFill>
                  <a:srgbClr val="FFFF00"/>
                </a:solidFill>
                <a:latin typeface="Arial" panose="020B0604020202020204" pitchFamily="34" charset="0"/>
                <a:cs typeface="Arial" panose="020B0604020202020204" pitchFamily="34" charset="0"/>
              </a:rPr>
              <a:t>Encontro de gestantes e nutrizes e conversas sobre amamentação.</a:t>
            </a:r>
          </a:p>
          <a:p>
            <a:pPr marL="285750" indent="-285750" algn="just">
              <a:buFont typeface="Arial" panose="020B0604020202020204" pitchFamily="34" charset="0"/>
              <a:buChar char="•"/>
            </a:pPr>
            <a:r>
              <a:rPr lang="pt-BR" sz="2000" b="1" dirty="0" smtClean="0">
                <a:solidFill>
                  <a:srgbClr val="FFFF00"/>
                </a:solidFill>
                <a:latin typeface="Arial" panose="020B0604020202020204" pitchFamily="34" charset="0"/>
                <a:cs typeface="Arial" panose="020B0604020202020204" pitchFamily="34" charset="0"/>
              </a:rPr>
              <a:t>Esclarecimentos a comunidade sobre a importância da consulta de pré-natal e puerpério, assim como dos indicadores de qualidades nas consultas.</a:t>
            </a:r>
          </a:p>
          <a:p>
            <a:pPr marL="285750" indent="-285750" algn="just">
              <a:buFont typeface="Arial" panose="020B0604020202020204" pitchFamily="34" charset="0"/>
              <a:buChar char="•"/>
            </a:pPr>
            <a:r>
              <a:rPr lang="pt-BR" sz="2000" b="1" dirty="0" smtClean="0">
                <a:solidFill>
                  <a:srgbClr val="FFFF00"/>
                </a:solidFill>
                <a:latin typeface="Arial" panose="020B0604020202020204" pitchFamily="34" charset="0"/>
                <a:cs typeface="Arial" panose="020B0604020202020204" pitchFamily="34" charset="0"/>
              </a:rPr>
              <a:t>Controle de estoque das vacinas e sulfato ferroso/ácido fólico para as gestantes.</a:t>
            </a:r>
          </a:p>
          <a:p>
            <a:pPr marL="285750" indent="-285750" algn="just">
              <a:buFont typeface="Arial" panose="020B0604020202020204" pitchFamily="34" charset="0"/>
              <a:buChar char="•"/>
            </a:pPr>
            <a:r>
              <a:rPr lang="pt-BR" sz="2000" b="1" dirty="0" smtClean="0">
                <a:solidFill>
                  <a:srgbClr val="FFFF00"/>
                </a:solidFill>
                <a:latin typeface="Arial" panose="020B0604020202020204" pitchFamily="34" charset="0"/>
                <a:cs typeface="Arial" panose="020B0604020202020204" pitchFamily="34" charset="0"/>
              </a:rPr>
              <a:t>Organização da agenda para fazer a consulta da puérpera e do RN, no mesmo dia.</a:t>
            </a:r>
            <a:endParaRPr lang="pt-BR" sz="20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36040675"/>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0" y="1196752"/>
            <a:ext cx="3816424" cy="2952328"/>
          </a:xfrm>
        </p:spPr>
        <p:txBody>
          <a:bodyPr>
            <a:noAutofit/>
          </a:bodyPr>
          <a:lstStyle/>
          <a:p>
            <a:pPr algn="l"/>
            <a:r>
              <a:rPr lang="pt-BR" sz="2000" b="1" dirty="0" smtClean="0">
                <a:solidFill>
                  <a:srgbClr val="FFFF00"/>
                </a:solidFill>
                <a:latin typeface="Arial" panose="020B0604020202020204" pitchFamily="34" charset="0"/>
                <a:cs typeface="Arial" panose="020B0604020202020204" pitchFamily="34" charset="0"/>
              </a:rPr>
              <a:t/>
            </a:r>
            <a:br>
              <a:rPr lang="pt-BR" sz="2000" b="1" dirty="0" smtClean="0">
                <a:solidFill>
                  <a:srgbClr val="FFFF00"/>
                </a:solidFill>
                <a:latin typeface="Arial" panose="020B0604020202020204" pitchFamily="34" charset="0"/>
                <a:cs typeface="Arial" panose="020B0604020202020204" pitchFamily="34" charset="0"/>
              </a:rPr>
            </a:br>
            <a:r>
              <a:rPr lang="pt-BR" sz="2000" b="1" dirty="0" smtClean="0">
                <a:solidFill>
                  <a:srgbClr val="FFFF00"/>
                </a:solidFill>
                <a:latin typeface="Arial" panose="020B0604020202020204" pitchFamily="34" charset="0"/>
                <a:cs typeface="Arial" panose="020B0604020202020204" pitchFamily="34" charset="0"/>
              </a:rPr>
              <a:t>Objetivo 1: Ampliar </a:t>
            </a:r>
            <a:r>
              <a:rPr lang="pt-BR" sz="2000" b="1" dirty="0">
                <a:solidFill>
                  <a:srgbClr val="FFFF00"/>
                </a:solidFill>
                <a:latin typeface="Arial" panose="020B0604020202020204" pitchFamily="34" charset="0"/>
                <a:cs typeface="Arial" panose="020B0604020202020204" pitchFamily="34" charset="0"/>
              </a:rPr>
              <a:t>a cobertura de pré-natal </a:t>
            </a:r>
            <a:r>
              <a:rPr lang="pt-BR" sz="2000" b="1" dirty="0" smtClean="0">
                <a:solidFill>
                  <a:srgbClr val="FFFF00"/>
                </a:solidFill>
                <a:latin typeface="Arial" panose="020B0604020202020204" pitchFamily="34" charset="0"/>
                <a:cs typeface="Arial" panose="020B0604020202020204" pitchFamily="34" charset="0"/>
              </a:rPr>
              <a:t>puerpério.</a:t>
            </a:r>
            <a:br>
              <a:rPr lang="pt-BR" sz="2000" b="1" dirty="0" smtClean="0">
                <a:solidFill>
                  <a:srgbClr val="FFFF00"/>
                </a:solidFill>
                <a:latin typeface="Arial" panose="020B0604020202020204" pitchFamily="34" charset="0"/>
                <a:cs typeface="Arial" panose="020B0604020202020204" pitchFamily="34" charset="0"/>
              </a:rPr>
            </a:br>
            <a:r>
              <a:rPr lang="pt-BR" sz="2000" b="1" dirty="0" smtClean="0">
                <a:solidFill>
                  <a:srgbClr val="FFFF00"/>
                </a:solidFill>
                <a:latin typeface="Arial" panose="020B0604020202020204" pitchFamily="34" charset="0"/>
                <a:cs typeface="Arial" panose="020B0604020202020204" pitchFamily="34" charset="0"/>
              </a:rPr>
              <a:t/>
            </a:r>
            <a:br>
              <a:rPr lang="pt-BR" sz="2000" b="1" dirty="0" smtClean="0">
                <a:solidFill>
                  <a:srgbClr val="FFFF00"/>
                </a:solidFill>
                <a:latin typeface="Arial" panose="020B0604020202020204" pitchFamily="34" charset="0"/>
                <a:cs typeface="Arial" panose="020B0604020202020204" pitchFamily="34" charset="0"/>
              </a:rPr>
            </a:br>
            <a:r>
              <a:rPr lang="pt-BR" sz="2000" b="1" dirty="0" smtClean="0">
                <a:solidFill>
                  <a:srgbClr val="FFFF00"/>
                </a:solidFill>
                <a:latin typeface="Arial" panose="020B0604020202020204" pitchFamily="34" charset="0"/>
                <a:cs typeface="Arial" panose="020B0604020202020204" pitchFamily="34" charset="0"/>
              </a:rPr>
              <a:t>Meta: </a:t>
            </a:r>
            <a:r>
              <a:rPr lang="pt-BR" sz="2000" b="1" dirty="0">
                <a:solidFill>
                  <a:srgbClr val="FFFF00"/>
                </a:solidFill>
                <a:latin typeface="Arial" panose="020B0604020202020204" pitchFamily="34" charset="0"/>
                <a:cs typeface="Arial" panose="020B0604020202020204" pitchFamily="34" charset="0"/>
              </a:rPr>
              <a:t>Alcançar 90% de cobertura do programa de </a:t>
            </a:r>
            <a:r>
              <a:rPr lang="pt-BR" sz="2000" b="1" dirty="0" smtClean="0">
                <a:solidFill>
                  <a:srgbClr val="FFFF00"/>
                </a:solidFill>
                <a:latin typeface="Arial" panose="020B0604020202020204" pitchFamily="34" charset="0"/>
                <a:cs typeface="Arial" panose="020B0604020202020204" pitchFamily="34" charset="0"/>
              </a:rPr>
              <a:t>pré-natal</a:t>
            </a:r>
            <a:r>
              <a:rPr lang="pt-BR" sz="2000" b="1" dirty="0">
                <a:solidFill>
                  <a:srgbClr val="FFFF00"/>
                </a:solidFill>
                <a:latin typeface="Arial" panose="020B0604020202020204" pitchFamily="34" charset="0"/>
                <a:cs typeface="Arial" panose="020B0604020202020204" pitchFamily="34" charset="0"/>
              </a:rPr>
              <a:t>.</a:t>
            </a:r>
            <a:br>
              <a:rPr lang="pt-BR" sz="2000" b="1" dirty="0">
                <a:solidFill>
                  <a:srgbClr val="FFFF00"/>
                </a:solidFill>
                <a:latin typeface="Arial" panose="020B0604020202020204" pitchFamily="34" charset="0"/>
                <a:cs typeface="Arial" panose="020B0604020202020204" pitchFamily="34" charset="0"/>
              </a:rPr>
            </a:br>
            <a:endParaRPr lang="pt-BR" sz="2000" b="1" dirty="0">
              <a:solidFill>
                <a:srgbClr val="FFFF00"/>
              </a:solidFill>
              <a:latin typeface="Arial" panose="020B0604020202020204" pitchFamily="34" charset="0"/>
              <a:cs typeface="Arial" panose="020B0604020202020204" pitchFamily="34" charset="0"/>
            </a:endParaRP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89807" y="1196752"/>
            <a:ext cx="5654193" cy="30963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Retângulo 4"/>
          <p:cNvSpPr/>
          <p:nvPr/>
        </p:nvSpPr>
        <p:spPr>
          <a:xfrm>
            <a:off x="611560" y="3933056"/>
            <a:ext cx="7632848" cy="2246769"/>
          </a:xfrm>
          <a:prstGeom prst="rect">
            <a:avLst/>
          </a:prstGeom>
        </p:spPr>
        <p:txBody>
          <a:bodyPr wrap="square">
            <a:spAutoFit/>
          </a:bodyPr>
          <a:lstStyle/>
          <a:p>
            <a:r>
              <a:rPr lang="pt-BR" sz="2000" dirty="0" smtClean="0"/>
              <a:t/>
            </a:r>
            <a:br>
              <a:rPr lang="pt-BR" sz="2000" dirty="0" smtClean="0"/>
            </a:br>
            <a:r>
              <a:rPr lang="pt-BR" sz="2000" dirty="0" smtClean="0"/>
              <a:t/>
            </a:r>
            <a:br>
              <a:rPr lang="pt-BR" sz="2000" dirty="0" smtClean="0"/>
            </a:br>
            <a:r>
              <a:rPr lang="pt-BR" sz="2000" dirty="0" smtClean="0"/>
              <a:t/>
            </a:r>
            <a:br>
              <a:rPr lang="pt-BR" sz="2000" dirty="0" smtClean="0"/>
            </a:br>
            <a:r>
              <a:rPr lang="pt-BR" sz="2000" b="1" dirty="0" smtClean="0">
                <a:solidFill>
                  <a:srgbClr val="FFFF00"/>
                </a:solidFill>
                <a:latin typeface="Arial" panose="020B0604020202020204" pitchFamily="34" charset="0"/>
                <a:cs typeface="Arial" panose="020B0604020202020204" pitchFamily="34" charset="0"/>
              </a:rPr>
              <a:t>Meta: Garantir a 90% das puérperas cadastradas no programa de Pré-Natal e Puerpério da Unidade de Saúde consulta puerperal antes dos 42 dias após o parto.</a:t>
            </a:r>
            <a:br>
              <a:rPr lang="pt-BR" sz="2000" b="1" dirty="0" smtClean="0">
                <a:solidFill>
                  <a:srgbClr val="FFFF00"/>
                </a:solidFill>
                <a:latin typeface="Arial" panose="020B0604020202020204" pitchFamily="34" charset="0"/>
                <a:cs typeface="Arial" panose="020B0604020202020204" pitchFamily="34" charset="0"/>
              </a:rPr>
            </a:br>
            <a:endParaRPr lang="pt-BR" sz="2000" dirty="0"/>
          </a:p>
        </p:txBody>
      </p:sp>
      <p:sp>
        <p:nvSpPr>
          <p:cNvPr id="6" name="Retângulo 5"/>
          <p:cNvSpPr/>
          <p:nvPr/>
        </p:nvSpPr>
        <p:spPr>
          <a:xfrm>
            <a:off x="1115616" y="260648"/>
            <a:ext cx="6853158" cy="646331"/>
          </a:xfrm>
          <a:prstGeom prst="rect">
            <a:avLst/>
          </a:prstGeom>
        </p:spPr>
        <p:txBody>
          <a:bodyPr wrap="none">
            <a:spAutoFit/>
          </a:bodyPr>
          <a:lstStyle/>
          <a:p>
            <a:r>
              <a:rPr lang="pt-BR" sz="3600" b="1" dirty="0" smtClean="0">
                <a:solidFill>
                  <a:srgbClr val="FFFF00"/>
                </a:solidFill>
                <a:latin typeface="Arial" panose="020B0604020202020204" pitchFamily="34" charset="0"/>
                <a:cs typeface="Arial" panose="020B0604020202020204" pitchFamily="34" charset="0"/>
              </a:rPr>
              <a:t>Objetivos, Metas e Resultados</a:t>
            </a:r>
            <a:endParaRPr lang="pt-BR" sz="3600" dirty="0"/>
          </a:p>
        </p:txBody>
      </p:sp>
    </p:spTree>
    <p:extLst>
      <p:ext uri="{BB962C8B-B14F-4D97-AF65-F5344CB8AC3E}">
        <p14:creationId xmlns:p14="http://schemas.microsoft.com/office/powerpoint/2010/main" xmlns="" val="179575522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dirty="0" smtClean="0">
                <a:latin typeface="Arial" panose="020B0604020202020204" pitchFamily="34" charset="0"/>
                <a:cs typeface="Arial" panose="020B0604020202020204" pitchFamily="34" charset="0"/>
              </a:rPr>
              <a:t/>
            </a:r>
            <a:br>
              <a:rPr lang="pt-BR" sz="2400" dirty="0" smtClean="0">
                <a:latin typeface="Arial" panose="020B0604020202020204" pitchFamily="34" charset="0"/>
                <a:cs typeface="Arial" panose="020B0604020202020204" pitchFamily="34" charset="0"/>
              </a:rPr>
            </a:br>
            <a:r>
              <a:rPr lang="pt-BR" sz="2400" dirty="0" smtClean="0">
                <a:latin typeface="Arial" panose="020B0604020202020204" pitchFamily="34" charset="0"/>
                <a:cs typeface="Arial" panose="020B0604020202020204" pitchFamily="34" charset="0"/>
              </a:rPr>
              <a:t/>
            </a:r>
            <a:br>
              <a:rPr lang="pt-BR" sz="2400" dirty="0" smtClean="0">
                <a:latin typeface="Arial" panose="020B0604020202020204" pitchFamily="34" charset="0"/>
                <a:cs typeface="Arial" panose="020B0604020202020204" pitchFamily="34" charset="0"/>
              </a:rPr>
            </a:br>
            <a:r>
              <a:rPr lang="pt-BR" sz="2400" b="1" dirty="0" smtClean="0">
                <a:solidFill>
                  <a:srgbClr val="FFFF00"/>
                </a:solidFill>
                <a:latin typeface="Arial" panose="020B0604020202020204" pitchFamily="34" charset="0"/>
                <a:cs typeface="Arial" panose="020B0604020202020204" pitchFamily="34" charset="0"/>
              </a:rPr>
              <a:t>Objetivo 2. Melhorar a qualidade da atenção ao pré-natal e puerpério realizado na Unidade.</a:t>
            </a:r>
            <a:br>
              <a:rPr lang="pt-BR" sz="2400" b="1" dirty="0" smtClean="0">
                <a:solidFill>
                  <a:srgbClr val="FFFF00"/>
                </a:solidFill>
                <a:latin typeface="Arial" panose="020B0604020202020204" pitchFamily="34" charset="0"/>
                <a:cs typeface="Arial" panose="020B0604020202020204" pitchFamily="34" charset="0"/>
              </a:rPr>
            </a:br>
            <a:r>
              <a:rPr lang="pt-BR" sz="2400" b="1" dirty="0" smtClean="0">
                <a:solidFill>
                  <a:srgbClr val="FFFF00"/>
                </a:solidFill>
                <a:latin typeface="Arial" panose="020B0604020202020204" pitchFamily="34" charset="0"/>
                <a:cs typeface="Arial" panose="020B0604020202020204" pitchFamily="34" charset="0"/>
              </a:rPr>
              <a:t>Meta: Garantir a 100% das gestantes o ingresso no primeiro trimestre de gestação</a:t>
            </a:r>
            <a:endParaRPr lang="pt-BR" sz="2400" b="1" dirty="0">
              <a:solidFill>
                <a:srgbClr val="FFFF00"/>
              </a:solidFill>
              <a:latin typeface="Arial" panose="020B0604020202020204" pitchFamily="34" charset="0"/>
              <a:cs typeface="Arial" panose="020B0604020202020204" pitchFamily="34" charset="0"/>
            </a:endParaRP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63688" y="2708920"/>
            <a:ext cx="5976664" cy="3240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2799496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2385</TotalTime>
  <Words>950</Words>
  <Application>Microsoft Office PowerPoint</Application>
  <PresentationFormat>Apresentação na tela (4:3)</PresentationFormat>
  <Paragraphs>87</Paragraphs>
  <Slides>22</Slides>
  <Notes>0</Notes>
  <HiddenSlides>0</HiddenSlides>
  <MMClips>0</MMClips>
  <ScaleCrop>false</ScaleCrop>
  <HeadingPairs>
    <vt:vector size="4" baseType="variant">
      <vt:variant>
        <vt:lpstr>Tema</vt:lpstr>
      </vt:variant>
      <vt:variant>
        <vt:i4>1</vt:i4>
      </vt:variant>
      <vt:variant>
        <vt:lpstr>Títulos de slides</vt:lpstr>
      </vt:variant>
      <vt:variant>
        <vt:i4>22</vt:i4>
      </vt:variant>
    </vt:vector>
  </HeadingPairs>
  <TitlesOfParts>
    <vt:vector size="23" baseType="lpstr">
      <vt:lpstr>Tema do Office</vt:lpstr>
      <vt:lpstr>Universidade Aberta do SUS - UNASUS Universidade Federal de Pelotas Especialização em Saúde da Família Modalidade a Distância (EaD) Turma 5. </vt:lpstr>
      <vt:lpstr>Introdução</vt:lpstr>
      <vt:lpstr>Slide 3</vt:lpstr>
      <vt:lpstr>Slide 4</vt:lpstr>
      <vt:lpstr>Objetivo Geral.</vt:lpstr>
      <vt:lpstr>Metodologia: Ações</vt:lpstr>
      <vt:lpstr>Slide 7</vt:lpstr>
      <vt:lpstr> Objetivo 1: Ampliar a cobertura de pré-natal puerpério.  Meta: Alcançar 90% de cobertura do programa de pré-natal. </vt:lpstr>
      <vt:lpstr>  Objetivo 2. Melhorar a qualidade da atenção ao pré-natal e puerpério realizado na Unidade. Meta: Garantir a 100% das gestantes o ingresso no primeiro trimestre de gestação</vt:lpstr>
      <vt:lpstr> Meta: Realizar pelo menos um exame ginecológico por trimestre em 100% das gestantes e em 100% das puérperas.</vt:lpstr>
      <vt:lpstr>Meta: Realizar pelo menos um exame de mamas em 100% das gestantes e em 100% das puérperas cadastradas no Programa.  Meta: Garantir a 100% das gestantes a solicitação de exames laboratoriais de acordo com protocolo.   Meta: Garantir a 100% das gestantes a prescrição de sulfato ferroso e ácido fólico conforme protocolo.</vt:lpstr>
      <vt:lpstr>   Meta: Garantir que 100% das gestantes com vacina antitetânica em dia. </vt:lpstr>
      <vt:lpstr> Meta: Garantir que 100% das gestantes estivessem com vacina contra hepatite B em dia.</vt:lpstr>
      <vt:lpstr>   Meta: Garantir a primeira consulta odontológica programática para 100% das gestantes cadastradas.</vt:lpstr>
      <vt:lpstr>Meta: Examinar o abdome em 100% das puérperas cadastradas no Programa.  Meta: Avaliação do estado psíquico em 100% das puérperas cadastradas no Programa.  Meta: Avaliar intercorrências em 100% das puérperas cadastradas no Programa. </vt:lpstr>
      <vt:lpstr>Objetivo 3. Melhorar a adesão ao pré-natal e ao puerpério. Meta: Realizar busca ativa de 100% das gestantes faltosas às consultas de pré-natal e de 100% das puérperas que não realizaram a consulta de puerpério até 30 dias após o parto. Objetivo 4. Melhorar o registro do programa de pré-natal e puerpério. Meta: Manter registro na ficha espelho de pré-natal/vacinação em 100% das gestantes, assim como nas fichas de acompanhamento do Programa em 100% das puérperas. Objetivo 5. Realizar avaliação de risco nas gestantes atendidas. Meta: Avaliar risco gestacional em 100% das gestantes. Objetivo 6. Promover a saúde no pré-natal e no puerpério.  Meta: Garantir a 100% das gestantes, orientação nutricional durante a gestação.</vt:lpstr>
      <vt:lpstr>Meta: Promoção do aleitamento materno junto a 100% das gestantes e puérperas durante as consultas pré-natais e puerperais. Meta: Orientar 100% das gestantes e 100% das puérperas cadastradas no Programa sobre os cuidados com o recém-nascido.  Meta: Orientar 100% das gestantes sobre anticoncepção após o parto.  Meta: Orientar 100% das gestantes sobre riscos do tabagismo e do uso de álcool e drogas na gestação.  Meta: Orientar 100% das gestantes sobre higiene bucal.  Meta: Orientar 100% das puérperas cadastradas no Programa de Pré-Natal e Puerpério sobre planejamento familiar.   </vt:lpstr>
      <vt:lpstr>Discussão</vt:lpstr>
      <vt:lpstr>Slide 19</vt:lpstr>
      <vt:lpstr>Reﬂexão crítica sobre o processo pessoal de aprendizagem</vt:lpstr>
      <vt:lpstr>Slide 21</vt:lpstr>
      <vt:lpstr>MUITO OBRIGADO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Universidade Aberta do SUS - UNASUS Universidade Federal de Pelotas Especialização em Saúde da Família Modalidade a Distância (EaD) Turma 5.</dc:title>
  <dc:creator>Yakniel Romero Tamayo</dc:creator>
  <cp:lastModifiedBy>Recepção_2</cp:lastModifiedBy>
  <cp:revision>64</cp:revision>
  <dcterms:created xsi:type="dcterms:W3CDTF">2015-03-15T13:41:36Z</dcterms:created>
  <dcterms:modified xsi:type="dcterms:W3CDTF">2015-08-13T15:01:03Z</dcterms:modified>
</cp:coreProperties>
</file>