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90" r:id="rId4"/>
    <p:sldId id="259" r:id="rId5"/>
    <p:sldId id="260" r:id="rId6"/>
    <p:sldId id="291" r:id="rId7"/>
    <p:sldId id="262" r:id="rId8"/>
    <p:sldId id="263" r:id="rId9"/>
    <p:sldId id="265" r:id="rId10"/>
    <p:sldId id="266" r:id="rId11"/>
    <p:sldId id="296" r:id="rId12"/>
    <p:sldId id="285" r:id="rId13"/>
    <p:sldId id="286" r:id="rId14"/>
    <p:sldId id="297" r:id="rId15"/>
    <p:sldId id="287" r:id="rId16"/>
    <p:sldId id="267" r:id="rId17"/>
    <p:sldId id="292" r:id="rId18"/>
    <p:sldId id="293" r:id="rId19"/>
    <p:sldId id="272" r:id="rId20"/>
    <p:sldId id="298" r:id="rId21"/>
    <p:sldId id="295" r:id="rId22"/>
    <p:sldId id="299" r:id="rId23"/>
    <p:sldId id="273" r:id="rId24"/>
    <p:sldId id="289" r:id="rId25"/>
    <p:sldId id="274" r:id="rId26"/>
    <p:sldId id="276" r:id="rId27"/>
    <p:sldId id="27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7" d="100"/>
          <a:sy n="77" d="100"/>
        </p:scale>
        <p:origin x="-11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quivos\Desktop\Planilha%20Yalexi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le\Documents\semana%2012\2014_11_06%20Coleta%20de%20dados%20HAS%20e%20DM%20%20yale%20-%20semana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68200882123"/>
          <c:y val="0.17941283112806813"/>
          <c:w val="0.8467750271459058"/>
          <c:h val="0.59340871611977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0.26517571884984092</c:v>
                </c:pt>
                <c:pt idx="1">
                  <c:v>0.38658146964856316</c:v>
                </c:pt>
                <c:pt idx="2">
                  <c:v>0.69648562300319661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33568"/>
        <c:axId val="50335104"/>
      </c:barChart>
      <c:catAx>
        <c:axId val="5033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0335104"/>
        <c:crosses val="autoZero"/>
        <c:auto val="1"/>
        <c:lblAlgn val="ctr"/>
        <c:lblOffset val="100"/>
        <c:noMultiLvlLbl val="0"/>
      </c:catAx>
      <c:valAx>
        <c:axId val="503351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03335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4897555613767"/>
          <c:y val="0.19659403956924676"/>
          <c:w val="0.8506876227897876"/>
          <c:h val="0.58270676691728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1</c:v>
                </c:pt>
                <c:pt idx="1">
                  <c:v>0.96694214876033058</c:v>
                </c:pt>
                <c:pt idx="2">
                  <c:v>0.97706422018348948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62240"/>
        <c:axId val="50363776"/>
      </c:barChart>
      <c:catAx>
        <c:axId val="503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63776"/>
        <c:crosses val="autoZero"/>
        <c:auto val="1"/>
        <c:lblAlgn val="ctr"/>
        <c:lblOffset val="100"/>
        <c:noMultiLvlLbl val="0"/>
      </c:catAx>
      <c:valAx>
        <c:axId val="503637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6224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2916064064"/>
          <c:y val="0.18520127661557095"/>
          <c:w val="0.84426229508196315"/>
          <c:h val="0.58823529411764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0.96385542168674765</c:v>
                </c:pt>
                <c:pt idx="1">
                  <c:v>0.90909090909090906</c:v>
                </c:pt>
                <c:pt idx="2">
                  <c:v>0.93119266055045868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60544"/>
        <c:axId val="50462080"/>
      </c:barChart>
      <c:catAx>
        <c:axId val="504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462080"/>
        <c:crosses val="autoZero"/>
        <c:auto val="1"/>
        <c:lblAlgn val="ctr"/>
        <c:lblOffset val="100"/>
        <c:noMultiLvlLbl val="0"/>
      </c:catAx>
      <c:valAx>
        <c:axId val="504620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46054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82970772722"/>
          <c:y val="0.18714592747176145"/>
          <c:w val="0.8361702127659576"/>
          <c:h val="0.5904069678400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0.96153846153846168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02592"/>
        <c:axId val="55904128"/>
      </c:barChart>
      <c:catAx>
        <c:axId val="5590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4128"/>
        <c:crosses val="autoZero"/>
        <c:auto val="1"/>
        <c:lblAlgn val="ctr"/>
        <c:lblOffset val="100"/>
        <c:noMultiLvlLbl val="0"/>
      </c:catAx>
      <c:valAx>
        <c:axId val="559041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259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2916064064"/>
          <c:y val="0.16002008242322741"/>
          <c:w val="0.84426229508196449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0.96385542168674765</c:v>
                </c:pt>
                <c:pt idx="1">
                  <c:v>0.9338842975206616</c:v>
                </c:pt>
                <c:pt idx="2">
                  <c:v>0.89449541284403811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51360"/>
        <c:axId val="55952896"/>
      </c:barChart>
      <c:catAx>
        <c:axId val="559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52896"/>
        <c:crosses val="autoZero"/>
        <c:auto val="1"/>
        <c:lblAlgn val="ctr"/>
        <c:lblOffset val="100"/>
        <c:noMultiLvlLbl val="0"/>
      </c:catAx>
      <c:valAx>
        <c:axId val="559528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5136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8312363016478"/>
          <c:y val="0.17479113116768852"/>
          <c:w val="0.84265180725084299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0.94117647058823561</c:v>
                </c:pt>
                <c:pt idx="1">
                  <c:v>0.85714285714285765</c:v>
                </c:pt>
                <c:pt idx="2">
                  <c:v>0.82051282051282048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35264"/>
        <c:axId val="85037056"/>
      </c:barChart>
      <c:catAx>
        <c:axId val="8503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037056"/>
        <c:crosses val="autoZero"/>
        <c:auto val="1"/>
        <c:lblAlgn val="ctr"/>
        <c:lblOffset val="100"/>
        <c:noMultiLvlLbl val="0"/>
      </c:catAx>
      <c:valAx>
        <c:axId val="850370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03526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2916064064"/>
          <c:y val="0.15630627232760241"/>
          <c:w val="0.84426229508196449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0.93975903614458267</c:v>
                </c:pt>
                <c:pt idx="1">
                  <c:v>0.95041322314049592</c:v>
                </c:pt>
                <c:pt idx="2">
                  <c:v>0.97247706422018365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09408"/>
        <c:axId val="85819392"/>
      </c:barChart>
      <c:catAx>
        <c:axId val="8580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819392"/>
        <c:crosses val="autoZero"/>
        <c:auto val="1"/>
        <c:lblAlgn val="ctr"/>
        <c:lblOffset val="100"/>
        <c:noMultiLvlLbl val="0"/>
      </c:catAx>
      <c:valAx>
        <c:axId val="858193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80940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E0049-5370-415B-AFF5-591F39A1358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63E1F72-50F6-4793-87E2-A0E9E3A23E89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Importância da Intervenção para equipe</a:t>
          </a:r>
          <a:endParaRPr lang="pt-BR" dirty="0"/>
        </a:p>
      </dgm:t>
    </dgm:pt>
    <dgm:pt modelId="{95FACE70-2160-4D9E-9ACF-69C62912B53D}" type="parTrans" cxnId="{F0C317E6-E884-45E3-9095-54A6DC7E9EFE}">
      <dgm:prSet/>
      <dgm:spPr/>
      <dgm:t>
        <a:bodyPr/>
        <a:lstStyle/>
        <a:p>
          <a:endParaRPr lang="pt-BR"/>
        </a:p>
      </dgm:t>
    </dgm:pt>
    <dgm:pt modelId="{C1E91141-D883-4E5C-90BB-885ACE188654}" type="sibTrans" cxnId="{F0C317E6-E884-45E3-9095-54A6DC7E9EFE}">
      <dgm:prSet/>
      <dgm:spPr/>
      <dgm:t>
        <a:bodyPr/>
        <a:lstStyle/>
        <a:p>
          <a:endParaRPr lang="pt-BR"/>
        </a:p>
      </dgm:t>
    </dgm:pt>
    <dgm:pt modelId="{11B51378-A482-4DD4-ABA5-12073B4FF8D6}">
      <dgm:prSet phldrT="[Texto]"/>
      <dgm:spPr/>
      <dgm:t>
        <a:bodyPr/>
        <a:lstStyle/>
        <a:p>
          <a:r>
            <a:rPr lang="pt-BR" dirty="0" smtClean="0"/>
            <a:t>Capacitação </a:t>
          </a:r>
          <a:endParaRPr lang="pt-BR" dirty="0"/>
        </a:p>
      </dgm:t>
    </dgm:pt>
    <dgm:pt modelId="{2C7D5BBA-BEB1-4C83-A0DB-8B5A85B094B3}" type="parTrans" cxnId="{5499C28A-9C89-4C60-A4C9-0409E5CE679A}">
      <dgm:prSet/>
      <dgm:spPr/>
      <dgm:t>
        <a:bodyPr/>
        <a:lstStyle/>
        <a:p>
          <a:endParaRPr lang="pt-BR"/>
        </a:p>
      </dgm:t>
    </dgm:pt>
    <dgm:pt modelId="{0109CF64-34D4-4680-85E6-82BD3415C99B}" type="sibTrans" cxnId="{5499C28A-9C89-4C60-A4C9-0409E5CE679A}">
      <dgm:prSet/>
      <dgm:spPr/>
      <dgm:t>
        <a:bodyPr/>
        <a:lstStyle/>
        <a:p>
          <a:endParaRPr lang="pt-BR"/>
        </a:p>
      </dgm:t>
    </dgm:pt>
    <dgm:pt modelId="{2750F250-759F-482C-BD34-693FC02C17B5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unidade</a:t>
          </a:r>
          <a:endParaRPr lang="pt-BR" b="1" dirty="0">
            <a:solidFill>
              <a:schemeClr val="tx1"/>
            </a:solidFill>
          </a:endParaRPr>
        </a:p>
      </dgm:t>
    </dgm:pt>
    <dgm:pt modelId="{57057FF0-0636-4EC3-890C-BEBF2926D1C7}" type="parTrans" cxnId="{005D3BF5-CE23-4FCC-86B8-6A7B3567FE07}">
      <dgm:prSet/>
      <dgm:spPr/>
      <dgm:t>
        <a:bodyPr/>
        <a:lstStyle/>
        <a:p>
          <a:endParaRPr lang="pt-BR"/>
        </a:p>
      </dgm:t>
    </dgm:pt>
    <dgm:pt modelId="{FA7BA4E6-F696-46DD-91D5-9E23CCF837EC}" type="sibTrans" cxnId="{005D3BF5-CE23-4FCC-86B8-6A7B3567FE07}">
      <dgm:prSet/>
      <dgm:spPr/>
      <dgm:t>
        <a:bodyPr/>
        <a:lstStyle/>
        <a:p>
          <a:endParaRPr lang="pt-BR"/>
        </a:p>
      </dgm:t>
    </dgm:pt>
    <dgm:pt modelId="{3DCBF924-41DD-4723-B022-E410EC983F11}" type="pres">
      <dgm:prSet presAssocID="{5ECE0049-5370-415B-AFF5-591F39A135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2F68FE-AD0F-4493-A7B4-92A0DF36DFFE}" type="pres">
      <dgm:prSet presAssocID="{A63E1F72-50F6-4793-87E2-A0E9E3A23E89}" presName="node" presStyleLbl="node1" presStyleIdx="0" presStyleCnt="3" custRadScaleRad="98669" custRadScaleInc="59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51C2DE-882E-41A2-9440-66E6A2849073}" type="pres">
      <dgm:prSet presAssocID="{C1E91141-D883-4E5C-90BB-885ACE188654}" presName="sibTrans" presStyleLbl="sibTrans2D1" presStyleIdx="0" presStyleCnt="3"/>
      <dgm:spPr/>
      <dgm:t>
        <a:bodyPr/>
        <a:lstStyle/>
        <a:p>
          <a:endParaRPr lang="pt-BR"/>
        </a:p>
      </dgm:t>
    </dgm:pt>
    <dgm:pt modelId="{4772009B-4619-4985-B366-E79C5CF99481}" type="pres">
      <dgm:prSet presAssocID="{C1E91141-D883-4E5C-90BB-885ACE188654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DB9EB412-6F00-44FE-B0D0-4C4F8B95CAFB}" type="pres">
      <dgm:prSet presAssocID="{2750F250-759F-482C-BD34-693FC02C17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0AFDDE-B141-44E4-A84A-B42DE262E820}" type="pres">
      <dgm:prSet presAssocID="{FA7BA4E6-F696-46DD-91D5-9E23CCF837EC}" presName="sibTrans" presStyleLbl="sibTrans2D1" presStyleIdx="1" presStyleCnt="3"/>
      <dgm:spPr/>
      <dgm:t>
        <a:bodyPr/>
        <a:lstStyle/>
        <a:p>
          <a:endParaRPr lang="pt-BR"/>
        </a:p>
      </dgm:t>
    </dgm:pt>
    <dgm:pt modelId="{DE482B0C-337E-4CA3-952B-221221DC78B1}" type="pres">
      <dgm:prSet presAssocID="{FA7BA4E6-F696-46DD-91D5-9E23CCF837EC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CCDE5499-00B0-45FB-8C33-586D43A4B7F2}" type="pres">
      <dgm:prSet presAssocID="{11B51378-A482-4DD4-ABA5-12073B4FF8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5434DC-F026-441A-BA0F-010409EA3A95}" type="pres">
      <dgm:prSet presAssocID="{0109CF64-34D4-4680-85E6-82BD3415C99B}" presName="sibTrans" presStyleLbl="sibTrans2D1" presStyleIdx="2" presStyleCnt="3"/>
      <dgm:spPr/>
      <dgm:t>
        <a:bodyPr/>
        <a:lstStyle/>
        <a:p>
          <a:endParaRPr lang="pt-BR"/>
        </a:p>
      </dgm:t>
    </dgm:pt>
    <dgm:pt modelId="{06338736-CDB9-4F62-B133-CC614DA8161F}" type="pres">
      <dgm:prSet presAssocID="{0109CF64-34D4-4680-85E6-82BD3415C99B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D506C68F-3C59-4DDB-B101-74729FDD82D8}" type="presOf" srcId="{C1E91141-D883-4E5C-90BB-885ACE188654}" destId="{E051C2DE-882E-41A2-9440-66E6A2849073}" srcOrd="0" destOrd="0" presId="urn:microsoft.com/office/officeart/2005/8/layout/cycle7"/>
    <dgm:cxn modelId="{FE2F6623-AAE5-446C-9288-35D7A7554858}" type="presOf" srcId="{C1E91141-D883-4E5C-90BB-885ACE188654}" destId="{4772009B-4619-4985-B366-E79C5CF99481}" srcOrd="1" destOrd="0" presId="urn:microsoft.com/office/officeart/2005/8/layout/cycle7"/>
    <dgm:cxn modelId="{051CF8B6-F5F4-4132-AF73-7602C562BE0A}" type="presOf" srcId="{0109CF64-34D4-4680-85E6-82BD3415C99B}" destId="{8E5434DC-F026-441A-BA0F-010409EA3A95}" srcOrd="0" destOrd="0" presId="urn:microsoft.com/office/officeart/2005/8/layout/cycle7"/>
    <dgm:cxn modelId="{F4C9448C-F304-47B3-BF50-FEAE1BE4ECC4}" type="presOf" srcId="{A63E1F72-50F6-4793-87E2-A0E9E3A23E89}" destId="{262F68FE-AD0F-4493-A7B4-92A0DF36DFFE}" srcOrd="0" destOrd="0" presId="urn:microsoft.com/office/officeart/2005/8/layout/cycle7"/>
    <dgm:cxn modelId="{9C905D41-3083-4245-87E7-04CFE4F0C675}" type="presOf" srcId="{0109CF64-34D4-4680-85E6-82BD3415C99B}" destId="{06338736-CDB9-4F62-B133-CC614DA8161F}" srcOrd="1" destOrd="0" presId="urn:microsoft.com/office/officeart/2005/8/layout/cycle7"/>
    <dgm:cxn modelId="{005D3BF5-CE23-4FCC-86B8-6A7B3567FE07}" srcId="{5ECE0049-5370-415B-AFF5-591F39A13589}" destId="{2750F250-759F-482C-BD34-693FC02C17B5}" srcOrd="1" destOrd="0" parTransId="{57057FF0-0636-4EC3-890C-BEBF2926D1C7}" sibTransId="{FA7BA4E6-F696-46DD-91D5-9E23CCF837EC}"/>
    <dgm:cxn modelId="{0CBAC040-2DBC-4C80-BF28-65200F77B915}" type="presOf" srcId="{11B51378-A482-4DD4-ABA5-12073B4FF8D6}" destId="{CCDE5499-00B0-45FB-8C33-586D43A4B7F2}" srcOrd="0" destOrd="0" presId="urn:microsoft.com/office/officeart/2005/8/layout/cycle7"/>
    <dgm:cxn modelId="{8562E2A8-0CDB-4449-AEED-085E871EC561}" type="presOf" srcId="{FA7BA4E6-F696-46DD-91D5-9E23CCF837EC}" destId="{DE482B0C-337E-4CA3-952B-221221DC78B1}" srcOrd="1" destOrd="0" presId="urn:microsoft.com/office/officeart/2005/8/layout/cycle7"/>
    <dgm:cxn modelId="{F0C317E6-E884-45E3-9095-54A6DC7E9EFE}" srcId="{5ECE0049-5370-415B-AFF5-591F39A13589}" destId="{A63E1F72-50F6-4793-87E2-A0E9E3A23E89}" srcOrd="0" destOrd="0" parTransId="{95FACE70-2160-4D9E-9ACF-69C62912B53D}" sibTransId="{C1E91141-D883-4E5C-90BB-885ACE188654}"/>
    <dgm:cxn modelId="{5499C28A-9C89-4C60-A4C9-0409E5CE679A}" srcId="{5ECE0049-5370-415B-AFF5-591F39A13589}" destId="{11B51378-A482-4DD4-ABA5-12073B4FF8D6}" srcOrd="2" destOrd="0" parTransId="{2C7D5BBA-BEB1-4C83-A0DB-8B5A85B094B3}" sibTransId="{0109CF64-34D4-4680-85E6-82BD3415C99B}"/>
    <dgm:cxn modelId="{452783B2-3912-4280-97D6-CF42BF872BB0}" type="presOf" srcId="{2750F250-759F-482C-BD34-693FC02C17B5}" destId="{DB9EB412-6F00-44FE-B0D0-4C4F8B95CAFB}" srcOrd="0" destOrd="0" presId="urn:microsoft.com/office/officeart/2005/8/layout/cycle7"/>
    <dgm:cxn modelId="{F24A8790-61A5-4F41-BEA9-15330A3DC3D0}" type="presOf" srcId="{FA7BA4E6-F696-46DD-91D5-9E23CCF837EC}" destId="{FA0AFDDE-B141-44E4-A84A-B42DE262E820}" srcOrd="0" destOrd="0" presId="urn:microsoft.com/office/officeart/2005/8/layout/cycle7"/>
    <dgm:cxn modelId="{A0B884A0-1707-4E14-BC4F-524F06CBB139}" type="presOf" srcId="{5ECE0049-5370-415B-AFF5-591F39A13589}" destId="{3DCBF924-41DD-4723-B022-E410EC983F11}" srcOrd="0" destOrd="0" presId="urn:microsoft.com/office/officeart/2005/8/layout/cycle7"/>
    <dgm:cxn modelId="{E3DCCB31-A1D8-4572-A35C-7EB4E9CAC1E3}" type="presParOf" srcId="{3DCBF924-41DD-4723-B022-E410EC983F11}" destId="{262F68FE-AD0F-4493-A7B4-92A0DF36DFFE}" srcOrd="0" destOrd="0" presId="urn:microsoft.com/office/officeart/2005/8/layout/cycle7"/>
    <dgm:cxn modelId="{94C75653-7C8D-4062-B286-F22EE92FE28D}" type="presParOf" srcId="{3DCBF924-41DD-4723-B022-E410EC983F11}" destId="{E051C2DE-882E-41A2-9440-66E6A2849073}" srcOrd="1" destOrd="0" presId="urn:microsoft.com/office/officeart/2005/8/layout/cycle7"/>
    <dgm:cxn modelId="{987D0BF7-FF6E-4D71-998F-26FE3097F9A1}" type="presParOf" srcId="{E051C2DE-882E-41A2-9440-66E6A2849073}" destId="{4772009B-4619-4985-B366-E79C5CF99481}" srcOrd="0" destOrd="0" presId="urn:microsoft.com/office/officeart/2005/8/layout/cycle7"/>
    <dgm:cxn modelId="{3BA9BD3F-FF70-4180-A5F9-215DDE944C77}" type="presParOf" srcId="{3DCBF924-41DD-4723-B022-E410EC983F11}" destId="{DB9EB412-6F00-44FE-B0D0-4C4F8B95CAFB}" srcOrd="2" destOrd="0" presId="urn:microsoft.com/office/officeart/2005/8/layout/cycle7"/>
    <dgm:cxn modelId="{AC5FB0EF-2ED0-4152-8DF6-D858B89A9017}" type="presParOf" srcId="{3DCBF924-41DD-4723-B022-E410EC983F11}" destId="{FA0AFDDE-B141-44E4-A84A-B42DE262E820}" srcOrd="3" destOrd="0" presId="urn:microsoft.com/office/officeart/2005/8/layout/cycle7"/>
    <dgm:cxn modelId="{07189848-E6DB-4259-B7E2-F403C01B3FA1}" type="presParOf" srcId="{FA0AFDDE-B141-44E4-A84A-B42DE262E820}" destId="{DE482B0C-337E-4CA3-952B-221221DC78B1}" srcOrd="0" destOrd="0" presId="urn:microsoft.com/office/officeart/2005/8/layout/cycle7"/>
    <dgm:cxn modelId="{2F87C22D-C973-48A2-8FE3-C1EB9F0213C0}" type="presParOf" srcId="{3DCBF924-41DD-4723-B022-E410EC983F11}" destId="{CCDE5499-00B0-45FB-8C33-586D43A4B7F2}" srcOrd="4" destOrd="0" presId="urn:microsoft.com/office/officeart/2005/8/layout/cycle7"/>
    <dgm:cxn modelId="{4869C77E-E81B-45E3-B1CE-7148F27217FE}" type="presParOf" srcId="{3DCBF924-41DD-4723-B022-E410EC983F11}" destId="{8E5434DC-F026-441A-BA0F-010409EA3A95}" srcOrd="5" destOrd="0" presId="urn:microsoft.com/office/officeart/2005/8/layout/cycle7"/>
    <dgm:cxn modelId="{C13A54B1-0F8D-4FD6-BA7C-E48A909E7BD8}" type="presParOf" srcId="{8E5434DC-F026-441A-BA0F-010409EA3A95}" destId="{06338736-CDB9-4F62-B133-CC614DA8161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F68FE-AD0F-4493-A7B4-92A0DF36DFFE}">
      <dsp:nvSpPr>
        <dsp:cNvPr id="0" name=""/>
        <dsp:cNvSpPr/>
      </dsp:nvSpPr>
      <dsp:spPr>
        <a:xfrm>
          <a:off x="2119297" y="31739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Importância da Intervenção para equipe</a:t>
          </a:r>
          <a:endParaRPr lang="pt-BR" sz="2000" kern="1200" dirty="0"/>
        </a:p>
      </dsp:txBody>
      <dsp:txXfrm>
        <a:off x="2150115" y="62557"/>
        <a:ext cx="2042793" cy="990578"/>
      </dsp:txXfrm>
    </dsp:sp>
    <dsp:sp modelId="{E051C2DE-882E-41A2-9440-66E6A2849073}">
      <dsp:nvSpPr>
        <dsp:cNvPr id="0" name=""/>
        <dsp:cNvSpPr/>
      </dsp:nvSpPr>
      <dsp:spPr>
        <a:xfrm rot="3693042">
          <a:off x="3430280" y="186314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3540763" y="1936797"/>
        <a:ext cx="875480" cy="220965"/>
      </dsp:txXfrm>
    </dsp:sp>
    <dsp:sp modelId="{DB9EB412-6F00-44FE-B0D0-4C4F8B95CAFB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unidade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3764096" y="3041423"/>
        <a:ext cx="2042793" cy="990578"/>
      </dsp:txXfrm>
    </dsp:sp>
    <dsp:sp modelId="{FA0AFDDE-B141-44E4-A84A-B42DE262E820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2610259" y="3426230"/>
        <a:ext cx="875480" cy="220965"/>
      </dsp:txXfrm>
    </dsp:sp>
    <dsp:sp modelId="{CCDE5499-00B0-45FB-8C33-586D43A4B7F2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Capacitação </a:t>
          </a:r>
          <a:endParaRPr lang="pt-BR" sz="2000" kern="1200" dirty="0"/>
        </a:p>
      </dsp:txBody>
      <dsp:txXfrm>
        <a:off x="289109" y="3041423"/>
        <a:ext cx="2042793" cy="990578"/>
      </dsp:txXfrm>
    </dsp:sp>
    <dsp:sp modelId="{8E5434DC-F026-441A-BA0F-010409EA3A95}">
      <dsp:nvSpPr>
        <dsp:cNvPr id="0" name=""/>
        <dsp:cNvSpPr/>
      </dsp:nvSpPr>
      <dsp:spPr>
        <a:xfrm rot="18119671">
          <a:off x="1692786" y="186314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1803269" y="193679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20D2-A5D9-4458-BF68-C6CC5CDF0B52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233D6-A96F-4B8A-8DD7-0BD14073F5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51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233D6-A96F-4B8A-8DD7-0BD14073F5F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32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ABERTA DO SUS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Turma 8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704856" cy="2880320"/>
          </a:xfrm>
        </p:spPr>
        <p:txBody>
          <a:bodyPr>
            <a:normAutofit fontScale="25000" lnSpcReduction="20000"/>
          </a:bodyPr>
          <a:lstStyle/>
          <a:p>
            <a:r>
              <a:rPr lang="pt-BR" sz="12800" b="1" dirty="0">
                <a:solidFill>
                  <a:schemeClr val="tx1"/>
                </a:solidFill>
              </a:rPr>
              <a:t>Melhoria da Atenção </a:t>
            </a:r>
            <a:r>
              <a:rPr lang="pt-BR" sz="12800" b="1" dirty="0" smtClean="0">
                <a:solidFill>
                  <a:schemeClr val="tx1"/>
                </a:solidFill>
              </a:rPr>
              <a:t> a Hipertensos e Diabéticos </a:t>
            </a:r>
            <a:r>
              <a:rPr lang="pt-BR" sz="12800" b="1" dirty="0">
                <a:solidFill>
                  <a:schemeClr val="tx1"/>
                </a:solidFill>
              </a:rPr>
              <a:t>na </a:t>
            </a:r>
            <a:r>
              <a:rPr lang="pt-BR" sz="12800" b="1" dirty="0" smtClean="0">
                <a:solidFill>
                  <a:schemeClr val="tx1"/>
                </a:solidFill>
              </a:rPr>
              <a:t>UBS Maria do Socorro Reis,Baixa Grande do Ribeiro/ PI</a:t>
            </a:r>
          </a:p>
          <a:p>
            <a:endParaRPr lang="pt-BR" sz="11200" b="1" dirty="0" smtClean="0"/>
          </a:p>
          <a:p>
            <a:endParaRPr lang="pt-BR" sz="11200" b="1" dirty="0" smtClean="0"/>
          </a:p>
          <a:p>
            <a:r>
              <a:rPr lang="pt-BR" sz="9600" b="1" dirty="0" err="1" smtClean="0">
                <a:solidFill>
                  <a:schemeClr val="tx1"/>
                </a:solidFill>
              </a:rPr>
              <a:t>Yalexis</a:t>
            </a:r>
            <a:r>
              <a:rPr lang="pt-BR" sz="9600" b="1" dirty="0" smtClean="0">
                <a:solidFill>
                  <a:schemeClr val="tx1"/>
                </a:solidFill>
              </a:rPr>
              <a:t> Fernandez Granado</a:t>
            </a:r>
          </a:p>
          <a:p>
            <a:r>
              <a:rPr lang="pt-BR" sz="9600" b="1" dirty="0" smtClean="0">
                <a:solidFill>
                  <a:schemeClr val="tx1"/>
                </a:solidFill>
              </a:rPr>
              <a:t>Orientador</a:t>
            </a:r>
            <a:r>
              <a:rPr lang="pt-BR" sz="9600" b="1" dirty="0">
                <a:solidFill>
                  <a:schemeClr val="tx1"/>
                </a:solidFill>
              </a:rPr>
              <a:t>: </a:t>
            </a:r>
            <a:r>
              <a:rPr lang="pt-BR" sz="9600" b="1" dirty="0" smtClean="0">
                <a:solidFill>
                  <a:schemeClr val="tx1"/>
                </a:solidFill>
              </a:rPr>
              <a:t>Andressa de Andrade</a:t>
            </a:r>
          </a:p>
          <a:p>
            <a:endParaRPr lang="pt-BR" sz="9600" b="1" dirty="0">
              <a:solidFill>
                <a:schemeClr val="tx1"/>
              </a:solidFill>
            </a:endParaRPr>
          </a:p>
          <a:p>
            <a:endParaRPr lang="pt-BR" sz="9600" b="1" dirty="0">
              <a:solidFill>
                <a:schemeClr val="tx1"/>
              </a:solidFill>
            </a:endParaRPr>
          </a:p>
          <a:p>
            <a:r>
              <a:rPr lang="pt-BR" sz="9600" b="1" dirty="0" smtClean="0">
                <a:solidFill>
                  <a:schemeClr val="tx1"/>
                </a:solidFill>
              </a:rPr>
              <a:t>Pelotas</a:t>
            </a:r>
            <a:r>
              <a:rPr lang="pt-BR" sz="9600" b="1" dirty="0">
                <a:solidFill>
                  <a:schemeClr val="tx1"/>
                </a:solidFill>
              </a:rPr>
              <a:t>, 2015</a:t>
            </a:r>
          </a:p>
          <a:p>
            <a:endParaRPr lang="pt-BR" sz="9600" b="1" dirty="0"/>
          </a:p>
          <a:p>
            <a:r>
              <a:rPr lang="pt-BR" sz="7200" dirty="0"/>
              <a:t> </a:t>
            </a:r>
          </a:p>
          <a:p>
            <a:endParaRPr lang="pt-BR" sz="8000" b="1" dirty="0" smtClean="0"/>
          </a:p>
          <a:p>
            <a:endParaRPr lang="pt-BR" sz="8000" b="1" dirty="0" smtClean="0"/>
          </a:p>
          <a:p>
            <a:endParaRPr lang="pt-BR" sz="8000" b="1" dirty="0"/>
          </a:p>
          <a:p>
            <a:endParaRPr lang="pt-BR" sz="8000" b="1" dirty="0" smtClean="0"/>
          </a:p>
          <a:p>
            <a:endParaRPr lang="pt-BR" sz="8000" b="1" dirty="0" smtClean="0"/>
          </a:p>
          <a:p>
            <a:r>
              <a:rPr lang="pt-BR" sz="8000" b="1" dirty="0" smtClean="0"/>
              <a:t> </a:t>
            </a:r>
          </a:p>
          <a:p>
            <a:r>
              <a:rPr lang="pt-BR" sz="8000" dirty="0" smtClean="0"/>
              <a:t> </a:t>
            </a:r>
          </a:p>
          <a:p>
            <a:r>
              <a:rPr lang="pt-BR" sz="8000" dirty="0" smtClean="0"/>
              <a:t> </a:t>
            </a:r>
          </a:p>
          <a:p>
            <a:r>
              <a:rPr lang="pt-BR" sz="8000" b="1" dirty="0" smtClean="0"/>
              <a:t> </a:t>
            </a:r>
          </a:p>
          <a:p>
            <a:r>
              <a:rPr lang="pt-BR" sz="8000" b="1" dirty="0"/>
              <a:t/>
            </a:r>
            <a:br>
              <a:rPr lang="pt-BR" sz="8000" b="1" dirty="0"/>
            </a:br>
            <a:endParaRPr lang="pt-BR" sz="8000" b="1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55576" y="332656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08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2700" b="1" dirty="0" smtClean="0"/>
              <a:t>Objetivo 2: 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a qualidade da atenção a hipertensos e/ou 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>Meta 2.1:</a:t>
            </a:r>
            <a:r>
              <a:rPr lang="pt-BR" sz="2700" dirty="0" smtClean="0"/>
              <a:t> Realizar exame clínico apropriado em 100% dos hipertensos cadastrados.</a:t>
            </a:r>
            <a:br>
              <a:rPr lang="pt-BR" sz="2700" dirty="0" smtClean="0"/>
            </a:br>
            <a:endParaRPr lang="pt-BR" sz="2700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655924014"/>
              </p:ext>
            </p:extLst>
          </p:nvPr>
        </p:nvGraphicFramePr>
        <p:xfrm>
          <a:off x="1919674" y="2636912"/>
          <a:ext cx="5760640" cy="282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123728" y="5572140"/>
            <a:ext cx="645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83(100</a:t>
            </a:r>
            <a:r>
              <a:rPr lang="pt-BR" dirty="0" smtClean="0"/>
              <a:t>%); 2º </a:t>
            </a:r>
            <a:r>
              <a:rPr lang="pt-BR" dirty="0" smtClean="0"/>
              <a:t>mês :117 (</a:t>
            </a:r>
            <a:r>
              <a:rPr lang="pt-BR" dirty="0" smtClean="0"/>
              <a:t>96,7); 3º </a:t>
            </a:r>
            <a:r>
              <a:rPr lang="pt-BR" dirty="0" smtClean="0"/>
              <a:t>mês : 213 (97,7%)</a:t>
            </a:r>
          </a:p>
        </p:txBody>
      </p:sp>
    </p:spTree>
    <p:extLst>
      <p:ext uri="{BB962C8B-B14F-4D97-AF65-F5344CB8AC3E}">
        <p14:creationId xmlns:p14="http://schemas.microsoft.com/office/powerpoint/2010/main" val="12703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Meta 2.2:</a:t>
            </a:r>
            <a:r>
              <a:rPr lang="pt-BR" sz="2800" dirty="0" smtClean="0"/>
              <a:t> Realizar exame clínico apropriado em 100% dos </a:t>
            </a:r>
            <a:r>
              <a:rPr lang="pt-BR" sz="2800" dirty="0" smtClean="0"/>
              <a:t>diabéticos </a:t>
            </a:r>
            <a:r>
              <a:rPr lang="pt-BR" sz="2800" dirty="0" smtClean="0"/>
              <a:t>cadastrados.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 flipH="1">
            <a:off x="2000232" y="2624801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Alcançada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Meta</a:t>
            </a:r>
            <a:r>
              <a:rPr lang="pt-BR" sz="3100" dirty="0"/>
              <a:t> </a:t>
            </a:r>
            <a:r>
              <a:rPr lang="pt-BR" sz="3100" b="1" dirty="0"/>
              <a:t>2.3:</a:t>
            </a:r>
            <a:r>
              <a:rPr lang="pt-BR" sz="3100" dirty="0"/>
              <a:t> Garantir a 100% dos hipertensos cadastrados a realização de exames complementares em dia de acordo com o protocolo.</a:t>
            </a:r>
            <a:r>
              <a:rPr lang="pt-BR" dirty="0"/>
              <a:t>  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485262528"/>
              </p:ext>
            </p:extLst>
          </p:nvPr>
        </p:nvGraphicFramePr>
        <p:xfrm>
          <a:off x="1857641" y="1988840"/>
          <a:ext cx="56166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619672" y="5454516"/>
            <a:ext cx="6092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80(96,4</a:t>
            </a:r>
            <a:r>
              <a:rPr lang="pt-BR" dirty="0" smtClean="0"/>
              <a:t>%);  2º </a:t>
            </a:r>
            <a:r>
              <a:rPr lang="pt-BR" dirty="0" smtClean="0"/>
              <a:t>mês :110(90,9 </a:t>
            </a:r>
            <a:r>
              <a:rPr lang="pt-BR" dirty="0" smtClean="0"/>
              <a:t>%); 3º </a:t>
            </a:r>
            <a:r>
              <a:rPr lang="pt-BR" dirty="0" smtClean="0"/>
              <a:t>mês : 203 (93,1%)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>Meta 2.4:</a:t>
            </a:r>
            <a:r>
              <a:rPr lang="pt-BR" sz="3100" dirty="0" smtClean="0"/>
              <a:t> Garantir a 100% dos diabéticos cadastrados a realização de exames complementares em dia de acordo com o protocolo.   </a:t>
            </a:r>
            <a:br>
              <a:rPr lang="pt-BR" sz="3100" dirty="0" smtClean="0"/>
            </a:br>
            <a:endParaRPr lang="pt-BR" sz="3100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800301181"/>
              </p:ext>
            </p:extLst>
          </p:nvPr>
        </p:nvGraphicFramePr>
        <p:xfrm>
          <a:off x="1619672" y="2060848"/>
          <a:ext cx="5832648" cy="301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829677" y="5301208"/>
            <a:ext cx="60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17(100</a:t>
            </a:r>
            <a:r>
              <a:rPr lang="pt-BR" dirty="0" smtClean="0"/>
              <a:t>%); 2º </a:t>
            </a:r>
            <a:r>
              <a:rPr lang="pt-BR" dirty="0" smtClean="0"/>
              <a:t>mês :28(100</a:t>
            </a:r>
            <a:r>
              <a:rPr lang="pt-BR" dirty="0" smtClean="0"/>
              <a:t>%); 3º </a:t>
            </a:r>
            <a:r>
              <a:rPr lang="pt-BR" dirty="0" smtClean="0"/>
              <a:t>mês : 75 (96,2%)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58204" cy="2011354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Meta 2.5:</a:t>
            </a:r>
            <a:r>
              <a:rPr lang="pt-BR" sz="2400" dirty="0" smtClean="0"/>
              <a:t> Priorizar a prescrição de medicamentos da farmácia popular para 100% dos hipertensos cadastrados na unidade de saúde.</a:t>
            </a:r>
            <a:br>
              <a:rPr lang="pt-BR" sz="2400" dirty="0" smtClean="0"/>
            </a:br>
            <a:r>
              <a:rPr lang="pt-BR" sz="2400" b="1" dirty="0" smtClean="0"/>
              <a:t>Meta 2.6:</a:t>
            </a:r>
            <a:r>
              <a:rPr lang="pt-BR" sz="2400" dirty="0" smtClean="0"/>
              <a:t> Priorizar a prescrição de medicamentos da farmácia popular para 100% dos diabéticos cadastrados na unidade de saúde.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404146" y="3830977"/>
            <a:ext cx="4663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Alcançadas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Meta 2.7: </a:t>
            </a:r>
            <a:r>
              <a:rPr lang="pt-BR" sz="3100" dirty="0" smtClean="0"/>
              <a:t>Proporção de Hipertensos com avaliação da necessidade de atendimento odontológico.</a:t>
            </a:r>
            <a:br>
              <a:rPr lang="pt-BR" sz="3100" dirty="0" smtClean="0"/>
            </a:br>
            <a:r>
              <a:rPr lang="pt-BR" sz="3100" dirty="0" smtClean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5634240"/>
              </p:ext>
            </p:extLst>
          </p:nvPr>
        </p:nvGraphicFramePr>
        <p:xfrm>
          <a:off x="1691680" y="1772816"/>
          <a:ext cx="554461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475656" y="4786322"/>
            <a:ext cx="6025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80(96,4</a:t>
            </a:r>
            <a:r>
              <a:rPr lang="pt-BR" dirty="0" smtClean="0"/>
              <a:t>%); 2º </a:t>
            </a:r>
            <a:r>
              <a:rPr lang="pt-BR" dirty="0" smtClean="0"/>
              <a:t>mês :113 (93,4</a:t>
            </a:r>
            <a:r>
              <a:rPr lang="pt-BR" dirty="0" smtClean="0"/>
              <a:t>%); 3º </a:t>
            </a:r>
            <a:r>
              <a:rPr lang="pt-BR" dirty="0" smtClean="0"/>
              <a:t>mês : 195 (89,4%)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Meta 2.8</a:t>
            </a:r>
            <a:r>
              <a:rPr lang="pt-BR" sz="3100" dirty="0" smtClean="0"/>
              <a:t>: Proporção de Diabéticos com avaliação da necessidade de atendimento odontológico.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561112132"/>
              </p:ext>
            </p:extLst>
          </p:nvPr>
        </p:nvGraphicFramePr>
        <p:xfrm>
          <a:off x="1475656" y="1484784"/>
          <a:ext cx="5760640" cy="323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571604" y="4929198"/>
            <a:ext cx="573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16(94,1</a:t>
            </a:r>
            <a:r>
              <a:rPr lang="pt-BR" dirty="0" smtClean="0"/>
              <a:t>%); 2º </a:t>
            </a:r>
            <a:r>
              <a:rPr lang="pt-BR" dirty="0" smtClean="0"/>
              <a:t>mês :24 (85,7</a:t>
            </a:r>
            <a:r>
              <a:rPr lang="pt-BR" dirty="0" smtClean="0"/>
              <a:t>%); 3º </a:t>
            </a:r>
            <a:r>
              <a:rPr lang="pt-BR" dirty="0" smtClean="0"/>
              <a:t>mês : 64(82,1%)</a:t>
            </a:r>
          </a:p>
        </p:txBody>
      </p:sp>
    </p:spTree>
    <p:extLst>
      <p:ext uri="{BB962C8B-B14F-4D97-AF65-F5344CB8AC3E}">
        <p14:creationId xmlns:p14="http://schemas.microsoft.com/office/powerpoint/2010/main" val="10701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3. Melhorar a adesão de hipertensos e/ou diabéticos ao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3.1</a:t>
            </a:r>
            <a:r>
              <a:rPr lang="pt-BR" sz="2800" b="1" dirty="0" smtClean="0"/>
              <a:t>:</a:t>
            </a:r>
            <a:r>
              <a:rPr lang="pt-BR" sz="2800" dirty="0" smtClean="0"/>
              <a:t> Buscar 100% dos hipertensos faltosos às consultas na unidade de saúde conforme a periodicidade recomendada.</a:t>
            </a:r>
          </a:p>
          <a:p>
            <a:pPr marL="0" indent="0"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3.2: </a:t>
            </a:r>
            <a:r>
              <a:rPr lang="pt-BR" sz="2800" dirty="0" smtClean="0"/>
              <a:t>Buscar </a:t>
            </a:r>
            <a:r>
              <a:rPr lang="pt-BR" sz="2800" dirty="0" smtClean="0"/>
              <a:t>100% dos diabéticos faltosos às consultas na unidade de saúde conforme a periodicidade recomendada.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Alcançadas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7460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/>
              <a:t>Meta 4.1:Manter ficha de acompanhamento de 100% dos hipertensos cadastrados na unidade de saúde.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Meta 4.2: Manter ficha de acompanhamento de 100% dos diabéticos cadastrados na unidade de saúde.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Alcançadas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995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 cardiovascular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Meta 5.1:</a:t>
            </a:r>
            <a:r>
              <a:rPr lang="pt-BR" sz="2400" dirty="0" smtClean="0"/>
              <a:t> Realizar estratificação do risco cardiovascular em 100% dos hipertensos cadastrados na unidade de saúde.</a:t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05427478"/>
              </p:ext>
            </p:extLst>
          </p:nvPr>
        </p:nvGraphicFramePr>
        <p:xfrm>
          <a:off x="1547664" y="2564904"/>
          <a:ext cx="518457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259632" y="557214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78(94,0</a:t>
            </a:r>
            <a:r>
              <a:rPr lang="pt-BR" dirty="0" smtClean="0"/>
              <a:t>%); 2º </a:t>
            </a:r>
            <a:r>
              <a:rPr lang="pt-BR" dirty="0" smtClean="0"/>
              <a:t>mês :115 (95,0</a:t>
            </a:r>
            <a:r>
              <a:rPr lang="pt-BR" dirty="0" smtClean="0"/>
              <a:t>%); 3º </a:t>
            </a:r>
            <a:r>
              <a:rPr lang="pt-BR" dirty="0" smtClean="0"/>
              <a:t>mês : 212 (97,2%)</a:t>
            </a:r>
          </a:p>
        </p:txBody>
      </p:sp>
    </p:spTree>
    <p:extLst>
      <p:ext uri="{BB962C8B-B14F-4D97-AF65-F5344CB8AC3E}">
        <p14:creationId xmlns:p14="http://schemas.microsoft.com/office/powerpoint/2010/main" val="3598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3600" dirty="0" smtClean="0"/>
          </a:p>
          <a:p>
            <a:pPr algn="just"/>
            <a:r>
              <a:rPr lang="pt-BR" sz="2400" b="1" dirty="0" smtClean="0"/>
              <a:t>A Hipertensão Arterial Sistêmica (HAS) e a Diabetes Mellitus (DM), são duas doenças crônicas não transmissíveis de origem multifatorial</a:t>
            </a:r>
            <a:r>
              <a:rPr lang="pt-BR" sz="2400" b="1" dirty="0" smtClean="0"/>
              <a:t>.</a:t>
            </a:r>
          </a:p>
          <a:p>
            <a:pPr marL="0" indent="0" algn="just">
              <a:buNone/>
            </a:pPr>
            <a:endParaRPr lang="pt-BR" sz="2400" b="1" dirty="0" smtClean="0"/>
          </a:p>
          <a:p>
            <a:pPr algn="just"/>
            <a:r>
              <a:rPr lang="pt-BR" sz="2400" b="1" dirty="0" smtClean="0"/>
              <a:t>R</a:t>
            </a:r>
            <a:r>
              <a:rPr lang="pt-BR" sz="2400" b="1" dirty="0" smtClean="0"/>
              <a:t>epresentam </a:t>
            </a:r>
            <a:r>
              <a:rPr lang="pt-BR" sz="2400" b="1" dirty="0" smtClean="0"/>
              <a:t>condição muito prevalente que piora a saúde dos usuários</a:t>
            </a:r>
            <a:r>
              <a:rPr lang="pt-BR" sz="2400" b="1" dirty="0" smtClean="0"/>
              <a:t>.</a:t>
            </a:r>
          </a:p>
          <a:p>
            <a:pPr marL="0" indent="0" algn="just">
              <a:buNone/>
            </a:pPr>
            <a:endParaRPr lang="pt-BR" sz="2400" b="1" dirty="0"/>
          </a:p>
          <a:p>
            <a:pPr algn="just"/>
            <a:r>
              <a:rPr lang="pt-BR" sz="2400" b="1" dirty="0" smtClean="0"/>
              <a:t>Produzem </a:t>
            </a:r>
            <a:r>
              <a:rPr lang="pt-BR" sz="2400" b="1" dirty="0" smtClean="0"/>
              <a:t>muitas complicações como: ataques cardíacos, insuficiência renal, cegueira pela retinopatia diabética, amputação e acidentes cérebro vasculares entre outras.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51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/>
              <a:t>Meta 5.2:</a:t>
            </a:r>
            <a:r>
              <a:rPr lang="pt-BR" sz="2800" dirty="0" smtClean="0"/>
              <a:t> Realizar estratificação do risco cardiovascular em 100% dos diabéticos cadastrados na unidade de saúde.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2071670" y="3071810"/>
            <a:ext cx="4043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Alcançada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8592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t-BR" sz="7400" b="1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hipertensos e </a:t>
            </a:r>
            <a:r>
              <a:rPr lang="pt-BR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</a:p>
          <a:p>
            <a:pPr marL="0" indent="0" algn="ctr">
              <a:buNone/>
            </a:pPr>
            <a:endParaRPr lang="pt-BR" sz="6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nutricional sobre alimentação saudável a 100% dos hipertensos cadastrados.</a:t>
            </a:r>
          </a:p>
          <a:p>
            <a:pPr marL="0" indent="0" algn="just">
              <a:buNone/>
            </a:pPr>
            <a:endParaRPr lang="pt-B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6.2</a:t>
            </a: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nutricional sobre alimentação saudável a 100% dos diabéticos cadastrados</a:t>
            </a:r>
          </a:p>
          <a:p>
            <a:pPr marL="0" indent="0" algn="just">
              <a:buNone/>
            </a:pPr>
            <a:endParaRPr lang="pt-B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6.3</a:t>
            </a: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em relação à prática regular de atividade física a 100% dos hipertensos cadastrados</a:t>
            </a:r>
          </a:p>
          <a:p>
            <a:pPr marL="0" indent="0" algn="just">
              <a:buNone/>
            </a:pPr>
            <a:endParaRPr lang="pt-B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6.4: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diabéticos cadastrados</a:t>
            </a:r>
          </a:p>
          <a:p>
            <a:pPr marL="0" indent="0" algn="just">
              <a:buNone/>
            </a:pPr>
            <a:endParaRPr lang="pt-B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6.5: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orientação sobre os riscos do tabagismo a 100% dos hipertensos cadastrados.</a:t>
            </a:r>
          </a:p>
          <a:p>
            <a:pPr marL="0" indent="0">
              <a:buNone/>
            </a:pPr>
            <a:endParaRPr lang="pt-BR" sz="4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5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0551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329642" cy="42576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b="1" dirty="0" smtClean="0"/>
              <a:t>Meta 6.6:</a:t>
            </a:r>
            <a:r>
              <a:rPr lang="pt-BR" sz="2800" dirty="0" smtClean="0"/>
              <a:t> Garantir orientação sobre os riscos do tabagismo a 100% dos diabéticos cadastrados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r>
              <a:rPr lang="pt-BR" sz="2800" b="1" dirty="0" smtClean="0"/>
              <a:t>Meta 6.7:</a:t>
            </a:r>
            <a:r>
              <a:rPr lang="pt-BR" sz="2800" dirty="0" smtClean="0"/>
              <a:t> Garantir orientação sobre higiene bucal a 100% dos pacientes hipertensos cadastrados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r>
              <a:rPr lang="pt-BR" sz="2800" b="1" dirty="0" smtClean="0"/>
              <a:t>Meta 6.8:</a:t>
            </a:r>
            <a:r>
              <a:rPr lang="pt-BR" sz="2800" dirty="0" smtClean="0"/>
              <a:t> Garantir orientação sobre higiene bucal a 100% dos pacientes diabéticos cadastrados.</a:t>
            </a: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Alcançadas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Discussão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20486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 intervenção na UBS Maria do Socorro Reis propiciou:</a:t>
            </a:r>
          </a:p>
          <a:p>
            <a:pPr algn="just"/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ampliação da cobertura da atenção aos hipertensos e diabéticos;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melhoria dos registros;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qualificação da atenção oferecida aos usuários, com destaque para a ampliação dos exames clínicos, para à avaliação do risco de ambos os grupos e para a orientação quanto a promoção da saúde.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48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428728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em forma de nuvem 6"/>
          <p:cNvSpPr/>
          <p:nvPr/>
        </p:nvSpPr>
        <p:spPr>
          <a:xfrm>
            <a:off x="2643174" y="642918"/>
            <a:ext cx="4143404" cy="21128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b="1" dirty="0" smtClean="0">
                <a:solidFill>
                  <a:prstClr val="black"/>
                </a:solidFill>
              </a:rPr>
              <a:t>A intervenção foi incorporada na rotina do serviço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>
            <a:off x="3714744" y="337390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923012" y="4365104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Conscientização;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da cobertura;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as atividades com o grupo de hipertensos, diabéticos e família;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elipse 3"/>
          <p:cNvSpPr/>
          <p:nvPr/>
        </p:nvSpPr>
        <p:spPr>
          <a:xfrm>
            <a:off x="1331640" y="692696"/>
            <a:ext cx="6696744" cy="3888432"/>
          </a:xfrm>
          <a:prstGeom prst="wedgeEllipseCallout">
            <a:avLst>
              <a:gd name="adj1" fmla="val -18375"/>
              <a:gd name="adj2" fmla="val 49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Aprendizados mais relevantes</a:t>
            </a:r>
          </a:p>
          <a:p>
            <a:pPr algn="ctr"/>
            <a:endParaRPr lang="pt-BR" sz="2800" b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Engajamento Público;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Acolhimento;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Protocolos;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74819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Referências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729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7544" y="1844824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NAKAMOTO,A,Y. Como diagnosticar e tratar a hipertensão arterial sistêmica, 2012.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BRASIL. Ministério da Saúde. </a:t>
            </a: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Estratégias para o cuidado da pessoa com doença crônica: hipertensão arterial sistêmica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– Brasília: Ministério da Saúde, 2013b. 128 p.: il. (Cadernos de Atenção Básica, n. 37).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Disponível em:&lt;http://189.28.128.100/dab/docs/portaldab/publicacoes/caderno_37.pdf&gt;. Acesso em: dezembro de 2014.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BRASIL. Ministério da Saúde. </a:t>
            </a: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Estratégias para o cuidado da pessoa com doença crônica</a:t>
            </a:r>
            <a:r>
              <a:rPr lang="pt-BR" b="1" dirty="0" smtClean="0"/>
              <a:t>: diabetes mellitus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Brasília: Ministério da Saúde, 2013. 160 p.(Cadernos de Atenção Básica, n. 36). Disponível em: &lt;http://bvsms.saude.gov.br/bvs/publicacoes/estrategias_cuidado_pessoa_diabetes_mellitus_cab36.pdf&gt;&gt;. Acesso em: dezembro de 2014.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O </a:t>
            </a:r>
            <a:r>
              <a:rPr lang="pt-BR" sz="3200" b="1" dirty="0" smtClean="0"/>
              <a:t>município </a:t>
            </a:r>
            <a:r>
              <a:rPr lang="pt-BR" sz="3200" b="1" dirty="0" smtClean="0"/>
              <a:t>de</a:t>
            </a:r>
            <a:r>
              <a:rPr lang="pt-BR" sz="3200" b="1" dirty="0" smtClean="0"/>
              <a:t> Baixa </a:t>
            </a:r>
            <a:r>
              <a:rPr lang="pt-BR" sz="3200" b="1" dirty="0" smtClean="0"/>
              <a:t>Grande do Ribeiro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Localiza-se </a:t>
            </a:r>
            <a:r>
              <a:rPr lang="pt-BR" sz="2400" dirty="0" smtClean="0"/>
              <a:t>ao sul do Estado do </a:t>
            </a:r>
            <a:r>
              <a:rPr lang="pt-BR" sz="2400" dirty="0" smtClean="0"/>
              <a:t>Piauí;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População de 12348 habitantes;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5UBSs, todas com ESF, sendo 3 na área urbana e 2 na área rural;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UBS Maria do Socorro Reis: 2059 hab.;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Composição da equipe: médico, enfermeiro, técnico de enfermagem, auxiliar de limpeza e 11 ACS.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097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b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044824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Melhorar a atenção </a:t>
            </a:r>
            <a:r>
              <a:rPr lang="pt-BR" dirty="0" smtClean="0"/>
              <a:t> a  Hipertensos e Diabéticos na UBS Maria do Socorro Reis, </a:t>
            </a:r>
            <a:r>
              <a:rPr lang="pt-BR" dirty="0"/>
              <a:t>Município </a:t>
            </a:r>
            <a:r>
              <a:rPr lang="pt-BR" dirty="0" smtClean="0"/>
              <a:t>Baixa Grande do Ribeiro, Piaui.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77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Caderno de Atenção Básica nº 36 Estratégias para o cuidado da pessoa com doença crônica: diabetes mellitus.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Caderno de Atenção Básica nº 37 Estratégias para o cuidado da pessoa com doença crônica: HAS do MS. 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espelho, planilha de coleta de dados 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e prontuários clínicos.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12 semanas;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9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Metodologia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Ações nos 4 eixos pedagógicos: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Organização e gestão do serviço;</a:t>
            </a:r>
          </a:p>
          <a:p>
            <a:r>
              <a:rPr lang="pt-BR" dirty="0" smtClean="0"/>
              <a:t>Qualificação da prática clínica;</a:t>
            </a:r>
          </a:p>
          <a:p>
            <a:r>
              <a:rPr lang="pt-BR" dirty="0" smtClean="0"/>
              <a:t>Engajamento Público;</a:t>
            </a:r>
          </a:p>
          <a:p>
            <a:r>
              <a:rPr lang="pt-BR" dirty="0" smtClean="0"/>
              <a:t>Monitoramento e Avaliação.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255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86800" cy="265429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específicos, Metas e resultados</a:t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338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58204" cy="3152392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1.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Ampliar a cobertura a hipertensos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e/ou diabéticos.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>Meta 1.1</a:t>
            </a:r>
            <a:r>
              <a:rPr lang="pt-BR" sz="2000" dirty="0" smtClean="0"/>
              <a:t>: Cadastrar 90% dos hipertensos da área de abrangência no Programa.de Atenção à Hipertensão Arterial e à Diabetes Mellitus da unidade de saúde.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805189839"/>
              </p:ext>
            </p:extLst>
          </p:nvPr>
        </p:nvGraphicFramePr>
        <p:xfrm>
          <a:off x="1357290" y="2492896"/>
          <a:ext cx="5976664" cy="308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357290" y="5786454"/>
            <a:ext cx="6095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1º mês 83(26,5</a:t>
            </a:r>
            <a:r>
              <a:rPr lang="pt-BR" dirty="0" smtClean="0"/>
              <a:t>%); 2º </a:t>
            </a:r>
            <a:r>
              <a:rPr lang="pt-BR" dirty="0" smtClean="0"/>
              <a:t>mês :121 (38,7</a:t>
            </a:r>
            <a:r>
              <a:rPr lang="pt-BR" dirty="0" smtClean="0"/>
              <a:t>%); </a:t>
            </a:r>
            <a:r>
              <a:rPr lang="pt-BR" dirty="0" smtClean="0"/>
              <a:t>3º mês : </a:t>
            </a:r>
            <a:r>
              <a:rPr lang="pt-BR" dirty="0" smtClean="0"/>
              <a:t>218 (</a:t>
            </a:r>
            <a:r>
              <a:rPr lang="pt-BR" dirty="0" smtClean="0"/>
              <a:t>69,6%)</a:t>
            </a:r>
          </a:p>
        </p:txBody>
      </p:sp>
    </p:spTree>
    <p:extLst>
      <p:ext uri="{BB962C8B-B14F-4D97-AF65-F5344CB8AC3E}">
        <p14:creationId xmlns:p14="http://schemas.microsoft.com/office/powerpoint/2010/main" val="37292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512168"/>
          </a:xfrm>
        </p:spPr>
        <p:txBody>
          <a:bodyPr>
            <a:noAutofit/>
          </a:bodyPr>
          <a:lstStyle/>
          <a:p>
            <a:r>
              <a:rPr lang="pt-BR" sz="2400" i="1" dirty="0" smtClean="0"/>
              <a:t> 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Meta 1.2:</a:t>
            </a:r>
            <a:r>
              <a:rPr lang="pt-BR" sz="2400" dirty="0" smtClean="0"/>
              <a:t> Cadastrar 100% dos diabéticos da área de abrangência no Programa de Atenção à Hipertensão Arterial e à Diabetes Mellitus da unidade de saúde.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2357422" y="3645024"/>
            <a:ext cx="4910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Alcançada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990</Words>
  <Application>Microsoft Office PowerPoint</Application>
  <PresentationFormat>Apresentação na tela (4:3)</PresentationFormat>
  <Paragraphs>148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UNIVERSIDADE ABERTA DO SUS UNIVERSIDADE FEDERAL DE PELOTAS Especialização em Saúde da Família Modalidade a Distância Turma 8    </vt:lpstr>
      <vt:lpstr>INTRODUÇÃO</vt:lpstr>
      <vt:lpstr>O município de Baixa Grande do Ribeiro</vt:lpstr>
      <vt:lpstr>Objetivo Geral </vt:lpstr>
      <vt:lpstr>Metodologia </vt:lpstr>
      <vt:lpstr>Metodologia</vt:lpstr>
      <vt:lpstr>Objetivos específicos, Metas e resultados </vt:lpstr>
      <vt:lpstr>Objetivo 1. Ampliar a cobertura a hipertensos e/ou diabéticos.  Meta 1.1: Cadastrar 90% dos hipertensos da área de abrangência no Programa.de Atenção à Hipertensão Arterial e à Diabetes Mellitus da unidade de saúde.  </vt:lpstr>
      <vt:lpstr>  Meta 1.2: Cadastrar 100% dos diabéticos da área de abrangência no Programa de Atenção à Hipertensão Arterial e à Diabetes Mellitus da unidade de saúde.  </vt:lpstr>
      <vt:lpstr>  Objetivo 2: Melhorar a qualidade da atenção a hipertensos e/ou diabéticos.  Meta 2.1: Realizar exame clínico apropriado em 100% dos hipertensos cadastrados. </vt:lpstr>
      <vt:lpstr>Meta 2.2: Realizar exame clínico apropriado em 100% dos diabéticos cadastrados.</vt:lpstr>
      <vt:lpstr>Meta 2.3: Garantir a 100% dos hipertensos cadastrados a realização de exames complementares em dia de acordo com o protocolo.   </vt:lpstr>
      <vt:lpstr>Meta 2.4: Garantir a 100% dos diabéticos cadastrados a realização de exames complementares em dia de acordo com o protocolo.    </vt:lpstr>
      <vt:lpstr>Meta 2.5: Priorizar a prescrição de medicamentos da farmácia popular para 100% dos hipertensos cadastrados na unidade de saúde. Meta 2.6: Priorizar a prescrição de medicamentos da farmácia popular para 100% dos diabéticos cadastrados na unidade de saúde.</vt:lpstr>
      <vt:lpstr>  Meta 2.7: Proporção de Hipertensos com avaliação da necessidade de atendimento odontológico.   </vt:lpstr>
      <vt:lpstr> Meta 2.8: Proporção de Diabéticos com avaliação da necessidade de atendimento odontológico.  </vt:lpstr>
      <vt:lpstr>Apresentação do PowerPoint</vt:lpstr>
      <vt:lpstr>Apresentação do PowerPoint</vt:lpstr>
      <vt:lpstr>    Objetivo 5. Mapear hipertensos e diabéticos de risco para doença cardiovascular  Meta 5.1: Realizar estratificação do risco cardiovascular em 100% dos hipertensos cadastrados na unidade de saúde. </vt:lpstr>
      <vt:lpstr>Meta 5.2: Realizar estratificação do risco cardiovascular em 100% dos diabéticos cadastrados na unidade de saúde. 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Apresentação do PowerPoint</vt:lpstr>
      <vt:lpstr>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Yaneisy</dc:creator>
  <cp:lastModifiedBy>Arquivos</cp:lastModifiedBy>
  <cp:revision>90</cp:revision>
  <dcterms:created xsi:type="dcterms:W3CDTF">2015-08-16T16:17:28Z</dcterms:created>
  <dcterms:modified xsi:type="dcterms:W3CDTF">2015-09-06T23:46:27Z</dcterms:modified>
</cp:coreProperties>
</file>