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98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99" r:id="rId14"/>
    <p:sldId id="300" r:id="rId15"/>
    <p:sldId id="301" r:id="rId16"/>
    <p:sldId id="302" r:id="rId17"/>
    <p:sldId id="274" r:id="rId18"/>
    <p:sldId id="275" r:id="rId19"/>
    <p:sldId id="293" r:id="rId20"/>
    <p:sldId id="303" r:id="rId21"/>
    <p:sldId id="304" r:id="rId22"/>
    <p:sldId id="305" r:id="rId23"/>
    <p:sldId id="297" r:id="rId24"/>
    <p:sldId id="257" r:id="rId2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ciane\Downloads\6%20-%2006%20-%202015%20Planilha%20de%20coleta%20de%20dados%20semana%2010_Yamila%20(2)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ciane\Downloads\6%20-%2006%20-%202015%20Planilha%20de%20coleta%20de%20dados%20semana%2010_Yamila%20(2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93559898681541"/>
          <c:y val="0.28937832452754597"/>
          <c:w val="0.84677502714590469"/>
          <c:h val="0.593408716119777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'[6 - 06 - 2015 Planilha de coleta de dados semana 10_Yamila (2).xls]Indicadores'!$C$4</c:f>
              <c:strCache>
                <c:ptCount val="1"/>
                <c:pt idx="0">
                  <c:v>Cobertura do programa de atenção ao  hipertenso na unidade de saúde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'[6 - 06 - 2015 Planilha de coleta de dados semana 10_Yamila (2).xls]Indicadores'!$D$3:$G$3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'[6 - 06 - 2015 Planilha de coleta de dados semana 10_Yamila (2).xls]Indicadores'!$D$4:$G$4</c:f>
              <c:numCache>
                <c:formatCode>0.0%</c:formatCode>
                <c:ptCount val="4"/>
                <c:pt idx="0">
                  <c:v>0.18333333333333332</c:v>
                </c:pt>
                <c:pt idx="1">
                  <c:v>0.52500000000000002</c:v>
                </c:pt>
                <c:pt idx="2">
                  <c:v>0.70833333333333337</c:v>
                </c:pt>
                <c:pt idx="3">
                  <c:v>0.83333333333333337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427648"/>
        <c:axId val="100429184"/>
      </c:barChart>
      <c:catAx>
        <c:axId val="100427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0429184"/>
        <c:crosses val="autoZero"/>
        <c:auto val="1"/>
        <c:lblAlgn val="ctr"/>
        <c:lblOffset val="100"/>
        <c:noMultiLvlLbl val="0"/>
      </c:catAx>
      <c:valAx>
        <c:axId val="100429184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0427648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17327766179541"/>
          <c:y val="0.28214334916181144"/>
          <c:w val="0.83924843423799578"/>
          <c:h val="0.603572481118305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'[6 - 06 - 2015 Planilha de coleta de dados semana 10_Yamila (2).xls]Indicadores'!$S$4</c:f>
              <c:strCache>
                <c:ptCount val="1"/>
                <c:pt idx="0">
                  <c:v>Cobertura do programa de atenção ao  diabético na unidade de saúde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'[6 - 06 - 2015 Planilha de coleta de dados semana 10_Yamila (2).xls]Indicadores'!$T$3:$W$3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'[6 - 06 - 2015 Planilha de coleta de dados semana 10_Yamila (2).xls]Indicadores'!$T$4:$W$4</c:f>
              <c:numCache>
                <c:formatCode>0.0%</c:formatCode>
                <c:ptCount val="4"/>
                <c:pt idx="0">
                  <c:v>7.6923076923076927E-2</c:v>
                </c:pt>
                <c:pt idx="1">
                  <c:v>0.28846153846153844</c:v>
                </c:pt>
                <c:pt idx="2">
                  <c:v>0.57692307692307687</c:v>
                </c:pt>
                <c:pt idx="3">
                  <c:v>0.80769230769230771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1452800"/>
        <c:axId val="101483264"/>
      </c:barChart>
      <c:catAx>
        <c:axId val="101452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1483264"/>
        <c:crosses val="autoZero"/>
        <c:auto val="1"/>
        <c:lblAlgn val="ctr"/>
        <c:lblOffset val="100"/>
        <c:noMultiLvlLbl val="0"/>
      </c:catAx>
      <c:valAx>
        <c:axId val="101483264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145280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22" name="Subtítu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836B45-252E-4073-80F7-697EAEA7E7D6}" type="datetimeFigureOut">
              <a:rPr lang="pt-BR" smtClean="0"/>
              <a:t>17/09/2015</a:t>
            </a:fld>
            <a:endParaRPr lang="pt-BR"/>
          </a:p>
        </p:txBody>
      </p:sp>
      <p:sp>
        <p:nvSpPr>
          <p:cNvPr id="20" name="Espaço Reservado para Rodapé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C4B24D-C90D-4C08-81AC-629298994E1B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836B45-252E-4073-80F7-697EAEA7E7D6}" type="datetimeFigureOut">
              <a:rPr lang="pt-BR" smtClean="0"/>
              <a:t>17/09/2015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C4B24D-C90D-4C08-81AC-629298994E1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836B45-252E-4073-80F7-697EAEA7E7D6}" type="datetimeFigureOut">
              <a:rPr lang="pt-BR" smtClean="0"/>
              <a:t>17/09/2015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C4B24D-C90D-4C08-81AC-629298994E1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836B45-252E-4073-80F7-697EAEA7E7D6}" type="datetimeFigureOut">
              <a:rPr lang="pt-BR" smtClean="0"/>
              <a:t>17/09/2015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C4B24D-C90D-4C08-81AC-629298994E1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836B45-252E-4073-80F7-697EAEA7E7D6}" type="datetimeFigureOut">
              <a:rPr lang="pt-BR" smtClean="0"/>
              <a:t>17/09/2015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C4B24D-C90D-4C08-81AC-629298994E1B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Retângulo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836B45-252E-4073-80F7-697EAEA7E7D6}" type="datetimeFigureOut">
              <a:rPr lang="pt-BR" smtClean="0"/>
              <a:t>17/09/2015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C4B24D-C90D-4C08-81AC-629298994E1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836B45-252E-4073-80F7-697EAEA7E7D6}" type="datetimeFigureOut">
              <a:rPr lang="pt-BR" smtClean="0"/>
              <a:t>17/09/2015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C4B24D-C90D-4C08-81AC-629298994E1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836B45-252E-4073-80F7-697EAEA7E7D6}" type="datetimeFigureOut">
              <a:rPr lang="pt-BR" smtClean="0"/>
              <a:t>17/09/2015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C4B24D-C90D-4C08-81AC-629298994E1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836B45-252E-4073-80F7-697EAEA7E7D6}" type="datetimeFigureOut">
              <a:rPr lang="pt-BR" smtClean="0"/>
              <a:t>17/09/2015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C4B24D-C90D-4C08-81AC-629298994E1B}" type="slidenum">
              <a:rPr lang="pt-BR" smtClean="0"/>
              <a:t>‹nº›</a:t>
            </a:fld>
            <a:endParaRPr lang="pt-BR"/>
          </a:p>
        </p:txBody>
      </p:sp>
      <p:sp>
        <p:nvSpPr>
          <p:cNvPr id="6" name="Retângulo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836B45-252E-4073-80F7-697EAEA7E7D6}" type="datetimeFigureOut">
              <a:rPr lang="pt-BR" smtClean="0"/>
              <a:t>17/09/2015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C4B24D-C90D-4C08-81AC-629298994E1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836B45-252E-4073-80F7-697EAEA7E7D6}" type="datetimeFigureOut">
              <a:rPr lang="pt-BR" smtClean="0"/>
              <a:t>17/09/2015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C4B24D-C90D-4C08-81AC-629298994E1B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9" name="Fluxograma: Processo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uxograma: Processo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zz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sca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Espaço Reservado para Título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24" name="Espaço Reservado para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1836B45-252E-4073-80F7-697EAEA7E7D6}" type="datetimeFigureOut">
              <a:rPr lang="pt-BR" smtClean="0"/>
              <a:t>17/09/2015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9C4B24D-C90D-4C08-81AC-629298994E1B}" type="slidenum">
              <a:rPr lang="pt-BR" smtClean="0"/>
              <a:t>‹nº›</a:t>
            </a:fld>
            <a:endParaRPr lang="pt-BR"/>
          </a:p>
        </p:txBody>
      </p:sp>
      <p:sp>
        <p:nvSpPr>
          <p:cNvPr id="15" name="Retângulo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32560" y="360040"/>
            <a:ext cx="7406640" cy="1628800"/>
          </a:xfrm>
        </p:spPr>
        <p:txBody>
          <a:bodyPr>
            <a:noAutofit/>
          </a:bodyPr>
          <a:lstStyle/>
          <a:p>
            <a:pPr algn="ctr"/>
            <a:r>
              <a:rPr lang="pt-BR" sz="1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UNIVERSIDADE ABERTA DO SUS</a:t>
            </a:r>
            <a:r>
              <a:rPr lang="pt-BR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UNIVERSIDADE FEDERAL DE PELOTAS</a:t>
            </a:r>
            <a:r>
              <a:rPr lang="pt-BR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Especialização em Saúde da Família</a:t>
            </a:r>
            <a:r>
              <a:rPr lang="pt-BR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Modalidade a Distância</a:t>
            </a:r>
            <a:r>
              <a:rPr lang="pt-BR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Turma </a:t>
            </a:r>
            <a:r>
              <a:rPr lang="pt-BR" sz="18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pt-BR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pt-BR" sz="2400" b="1" dirty="0"/>
              <a:t>Melhoria da Atenção à Saúde da Pessoa com Hipertensão Arterial Sistêmica e/ou Diabetes Mellitus na USF Dr. Francisco Nazareno, Mossoró/RN.</a:t>
            </a:r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3851920" y="4498683"/>
            <a:ext cx="499326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Especializando: </a:t>
            </a:r>
            <a:r>
              <a:rPr lang="pt-BR" sz="1600" b="1" dirty="0"/>
              <a:t>YAMILA </a:t>
            </a:r>
            <a:r>
              <a:rPr lang="pt-BR" sz="1600" b="1" dirty="0" smtClean="0"/>
              <a:t>MARTINEZ LAMAR</a:t>
            </a:r>
            <a:endParaRPr lang="pt-BR" sz="1600" b="1" dirty="0"/>
          </a:p>
          <a:p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Orientador: LUCIANE SOARES SEIXAS</a:t>
            </a:r>
            <a:endParaRPr lang="pt-B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577211" y="5805264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Pelotas,  2015</a:t>
            </a:r>
          </a:p>
          <a:p>
            <a:pPr algn="ctr"/>
            <a:endParaRPr lang="pt-BR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Imagem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5" t="18695" r="19223" b="18871"/>
          <a:stretch/>
        </p:blipFill>
        <p:spPr bwMode="auto">
          <a:xfrm>
            <a:off x="1331640" y="188640"/>
            <a:ext cx="1104900" cy="11201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60559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u="sng" dirty="0" smtClean="0">
                <a:solidFill>
                  <a:srgbClr val="FF0000"/>
                </a:solidFill>
              </a:rPr>
              <a:t>Logística</a:t>
            </a:r>
            <a:endParaRPr lang="pt-BR" u="sng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dirty="0"/>
              <a:t>Será adotado o protocolo de atendimento ao hipertenso e ao diabético.</a:t>
            </a:r>
          </a:p>
          <a:p>
            <a:pPr marL="0" indent="0" algn="just">
              <a:buNone/>
            </a:pPr>
            <a:r>
              <a:rPr lang="pt-BR" dirty="0" smtClean="0"/>
              <a:t>Para </a:t>
            </a:r>
            <a:r>
              <a:rPr lang="pt-BR" dirty="0"/>
              <a:t>o monitoramento das ações se vão </a:t>
            </a:r>
            <a:r>
              <a:rPr lang="pt-BR" dirty="0" smtClean="0"/>
              <a:t>utilizar </a:t>
            </a:r>
            <a:r>
              <a:rPr lang="pt-BR" dirty="0"/>
              <a:t>as fichas espelho onde se vão </a:t>
            </a:r>
            <a:r>
              <a:rPr lang="pt-BR" dirty="0" smtClean="0"/>
              <a:t> registrar </a:t>
            </a:r>
            <a:r>
              <a:rPr lang="pt-BR" dirty="0"/>
              <a:t>o número de usuários que estão </a:t>
            </a:r>
          </a:p>
          <a:p>
            <a:pPr marL="0" indent="0" algn="just">
              <a:buNone/>
            </a:pPr>
            <a:r>
              <a:rPr lang="pt-BR" dirty="0"/>
              <a:t>cadastrados e os novos usuários </a:t>
            </a:r>
            <a:r>
              <a:rPr lang="pt-BR" dirty="0" smtClean="0"/>
              <a:t>diagnosticados (HA </a:t>
            </a:r>
            <a:r>
              <a:rPr lang="pt-BR" dirty="0"/>
              <a:t>e DM), se realizarão verificação de </a:t>
            </a:r>
            <a:r>
              <a:rPr lang="pt-BR" dirty="0" smtClean="0"/>
              <a:t>pressão </a:t>
            </a:r>
            <a:r>
              <a:rPr lang="pt-BR" dirty="0"/>
              <a:t>arterial e teste rápido de glicose todos</a:t>
            </a:r>
          </a:p>
          <a:p>
            <a:pPr marL="0" indent="0" algn="just">
              <a:buNone/>
            </a:pPr>
            <a:r>
              <a:rPr lang="pt-BR" dirty="0"/>
              <a:t>os </a:t>
            </a:r>
            <a:r>
              <a:rPr lang="pt-BR" dirty="0" smtClean="0"/>
              <a:t>dias.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9188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Objetivos, Metas e 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2935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 1</a:t>
            </a:r>
            <a:r>
              <a:rPr lang="pt-B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t-BR" sz="1800" dirty="0"/>
              <a:t> Ampliar a cobertura à hipertensos e/o diabéticos. </a:t>
            </a:r>
          </a:p>
          <a:p>
            <a:pPr marL="0" indent="0" algn="just">
              <a:buNone/>
            </a:pPr>
            <a:r>
              <a:rPr lang="pt-BR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 1.1 </a:t>
            </a:r>
            <a:r>
              <a:rPr lang="pt-BR" sz="1800" dirty="0">
                <a:solidFill>
                  <a:srgbClr val="000000"/>
                </a:solidFill>
                <a:ea typeface="Calibri"/>
                <a:cs typeface="Arial" panose="020B0604020202020204" pitchFamily="34" charset="0"/>
              </a:rPr>
              <a:t>Cadastrar </a:t>
            </a:r>
            <a:r>
              <a:rPr lang="pt-BR" sz="1800" dirty="0" smtClean="0">
                <a:solidFill>
                  <a:srgbClr val="000000"/>
                </a:solidFill>
                <a:ea typeface="Calibri"/>
                <a:cs typeface="Arial" panose="020B0604020202020204" pitchFamily="34" charset="0"/>
              </a:rPr>
              <a:t>80</a:t>
            </a:r>
            <a:r>
              <a:rPr lang="pt-BR" sz="1800" dirty="0">
                <a:solidFill>
                  <a:srgbClr val="000000"/>
                </a:solidFill>
                <a:ea typeface="Calibri"/>
                <a:cs typeface="Arial" panose="020B0604020202020204" pitchFamily="34" charset="0"/>
              </a:rPr>
              <a:t>% dos usuários hipertensos da área de abrangência no Programa de Atenção à Hipertensão Arterial e à Diabetes</a:t>
            </a:r>
          </a:p>
          <a:p>
            <a:pPr marL="0" indent="0" algn="just">
              <a:buNone/>
            </a:pPr>
            <a:r>
              <a:rPr lang="pt-BR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 1.2 </a:t>
            </a:r>
            <a:r>
              <a:rPr lang="pt-BR" sz="1800" dirty="0">
                <a:solidFill>
                  <a:srgbClr val="000000"/>
                </a:solidFill>
                <a:ea typeface="Calibri"/>
                <a:cs typeface="Arial" panose="020B0604020202020204" pitchFamily="34" charset="0"/>
              </a:rPr>
              <a:t>Cadastrar </a:t>
            </a:r>
            <a:r>
              <a:rPr lang="pt-BR" sz="1800" dirty="0" smtClean="0">
                <a:solidFill>
                  <a:srgbClr val="000000"/>
                </a:solidFill>
                <a:ea typeface="Calibri"/>
                <a:cs typeface="Arial" panose="020B0604020202020204" pitchFamily="34" charset="0"/>
              </a:rPr>
              <a:t>80</a:t>
            </a:r>
            <a:r>
              <a:rPr lang="pt-BR" sz="1800" dirty="0">
                <a:solidFill>
                  <a:srgbClr val="000000"/>
                </a:solidFill>
                <a:ea typeface="Calibri"/>
                <a:cs typeface="Arial" panose="020B0604020202020204" pitchFamily="34" charset="0"/>
              </a:rPr>
              <a:t>% dos usuários diabéticos da área de abrangência no Programa de Atenção à Hipertensão Arterial e à Diabetes Mellitus da unidade de </a:t>
            </a:r>
            <a:r>
              <a:rPr lang="pt-BR" sz="1800" dirty="0" smtClean="0">
                <a:solidFill>
                  <a:srgbClr val="000000"/>
                </a:solidFill>
                <a:ea typeface="Calibri"/>
                <a:cs typeface="Arial" panose="020B0604020202020204" pitchFamily="34" charset="0"/>
              </a:rPr>
              <a:t>saúde</a:t>
            </a:r>
          </a:p>
          <a:p>
            <a:pPr marL="0" indent="0" algn="just">
              <a:buNone/>
            </a:pPr>
            <a:endParaRPr lang="pt-BR" sz="1800" dirty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1800" dirty="0" smtClean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1800" dirty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1800" dirty="0" smtClean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1100" dirty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1100" dirty="0" smtClean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1100" dirty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pt-BR" sz="1100" dirty="0" smtClean="0"/>
          </a:p>
          <a:p>
            <a:pPr marL="82296" indent="0">
              <a:buNone/>
            </a:pPr>
            <a:r>
              <a:rPr lang="pt-BR" sz="1100" dirty="0" smtClean="0"/>
              <a:t>Figura </a:t>
            </a:r>
            <a:r>
              <a:rPr lang="pt-BR" sz="1100" dirty="0"/>
              <a:t>1- Cobertura do programa de atenção ao </a:t>
            </a:r>
            <a:r>
              <a:rPr lang="pt-BR" sz="1100" dirty="0" smtClean="0"/>
              <a:t>usuário           </a:t>
            </a:r>
            <a:r>
              <a:rPr lang="pt-BR" sz="1100" dirty="0"/>
              <a:t>Figura 2- Cobertura do programa de atenção ao </a:t>
            </a:r>
            <a:r>
              <a:rPr lang="pt-BR" sz="1100" dirty="0" smtClean="0"/>
              <a:t>usuário</a:t>
            </a:r>
          </a:p>
          <a:p>
            <a:pPr marL="82296" indent="0">
              <a:spcBef>
                <a:spcPts val="0"/>
              </a:spcBef>
              <a:buNone/>
            </a:pPr>
            <a:r>
              <a:rPr lang="pt-BR" sz="1100" dirty="0" smtClean="0"/>
              <a:t> </a:t>
            </a:r>
            <a:r>
              <a:rPr lang="pt-BR" sz="1100" dirty="0"/>
              <a:t>hipertenso na USF</a:t>
            </a:r>
            <a:r>
              <a:rPr lang="pt-BR" sz="1100" dirty="0" smtClean="0"/>
              <a:t>. Mossoró, RN, </a:t>
            </a:r>
            <a:r>
              <a:rPr lang="pt-BR" sz="1100" dirty="0"/>
              <a:t>2015</a:t>
            </a:r>
            <a:r>
              <a:rPr lang="pt-BR" sz="1100" dirty="0" smtClean="0"/>
              <a:t>.                                          Diabético na USF. Mossoró, RN, 2015, </a:t>
            </a:r>
            <a:endParaRPr lang="pt-BR" sz="1100" dirty="0"/>
          </a:p>
          <a:p>
            <a:pPr marL="0" indent="0" algn="just">
              <a:buNone/>
            </a:pPr>
            <a:endParaRPr lang="pt-B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4083466480"/>
              </p:ext>
            </p:extLst>
          </p:nvPr>
        </p:nvGraphicFramePr>
        <p:xfrm>
          <a:off x="1259632" y="3933056"/>
          <a:ext cx="3729082" cy="1661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1249681046"/>
              </p:ext>
            </p:extLst>
          </p:nvPr>
        </p:nvGraphicFramePr>
        <p:xfrm>
          <a:off x="5220072" y="3933056"/>
          <a:ext cx="3407807" cy="1727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922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7498080" cy="1512168"/>
          </a:xfrm>
        </p:spPr>
        <p:txBody>
          <a:bodyPr>
            <a:noAutofit/>
          </a:bodyPr>
          <a:lstStyle/>
          <a:p>
            <a:r>
              <a:rPr lang="pt-BR" sz="3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u="sn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Objetivos, Metas e Resultados</a:t>
            </a:r>
            <a:br>
              <a:rPr lang="pt-BR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115616" y="1196752"/>
            <a:ext cx="784887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solidFill>
                  <a:srgbClr val="FF0000"/>
                </a:solidFill>
                <a:latin typeface="+mj-lt"/>
              </a:rPr>
              <a:t>Objetivo 2:</a:t>
            </a:r>
            <a:r>
              <a:rPr lang="pt-BR" dirty="0">
                <a:solidFill>
                  <a:srgbClr val="FF0000"/>
                </a:solidFill>
                <a:latin typeface="+mj-lt"/>
              </a:rPr>
              <a:t> </a:t>
            </a:r>
            <a:r>
              <a:rPr lang="pt-BR" dirty="0">
                <a:latin typeface="+mj-lt"/>
              </a:rPr>
              <a:t>Melhorar a qualidade da atenção a hipertensos e/ou diabéticos</a:t>
            </a:r>
            <a:r>
              <a:rPr lang="pt-BR" dirty="0" smtClean="0">
                <a:latin typeface="+mj-lt"/>
              </a:rPr>
              <a:t>.</a:t>
            </a:r>
          </a:p>
          <a:p>
            <a:pPr algn="just"/>
            <a:endParaRPr lang="pt-BR" dirty="0" smtClean="0">
              <a:latin typeface="+mj-lt"/>
            </a:endParaRPr>
          </a:p>
          <a:p>
            <a:pPr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 smtClean="0">
                <a:solidFill>
                  <a:srgbClr val="FF0000"/>
                </a:solidFill>
                <a:latin typeface="+mj-lt"/>
                <a:ea typeface="Calibri"/>
                <a:cs typeface="Arial" panose="020B0604020202020204" pitchFamily="34" charset="0"/>
              </a:rPr>
              <a:t>Meta </a:t>
            </a:r>
            <a:r>
              <a:rPr lang="pt-BR" b="1" dirty="0">
                <a:solidFill>
                  <a:srgbClr val="FF0000"/>
                </a:solidFill>
                <a:latin typeface="+mj-lt"/>
                <a:ea typeface="Calibri"/>
                <a:cs typeface="Arial" panose="020B0604020202020204" pitchFamily="34" charset="0"/>
              </a:rPr>
              <a:t>2.1:</a:t>
            </a:r>
            <a:r>
              <a:rPr lang="pt-BR" dirty="0">
                <a:solidFill>
                  <a:srgbClr val="FF0000"/>
                </a:solidFill>
                <a:latin typeface="+mj-lt"/>
                <a:ea typeface="Calibri"/>
                <a:cs typeface="Arial" panose="020B0604020202020204" pitchFamily="34" charset="0"/>
              </a:rPr>
              <a:t> </a:t>
            </a:r>
            <a:r>
              <a:rPr lang="pt-BR" dirty="0">
                <a:latin typeface="+mj-lt"/>
                <a:ea typeface="Calibri"/>
                <a:cs typeface="Arial" panose="020B0604020202020204" pitchFamily="34" charset="0"/>
              </a:rPr>
              <a:t>Realizar exame clínico apropriado em 100% dos hipertensos.</a:t>
            </a:r>
          </a:p>
          <a:p>
            <a:pPr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latin typeface="+mj-lt"/>
                <a:ea typeface="Calibri"/>
                <a:cs typeface="Arial" panose="020B0604020202020204" pitchFamily="34" charset="0"/>
              </a:rPr>
              <a:t>Se alcançou uma cobertura de 100</a:t>
            </a:r>
            <a:r>
              <a:rPr lang="pt-BR" dirty="0" smtClean="0">
                <a:latin typeface="+mj-lt"/>
                <a:ea typeface="Calibri"/>
                <a:cs typeface="Arial" panose="020B0604020202020204" pitchFamily="34" charset="0"/>
              </a:rPr>
              <a:t>%.</a:t>
            </a:r>
            <a:endParaRPr lang="pt-BR" dirty="0">
              <a:latin typeface="+mj-lt"/>
              <a:ea typeface="Calibri"/>
              <a:cs typeface="Arial" panose="020B0604020202020204" pitchFamily="34" charset="0"/>
            </a:endParaRPr>
          </a:p>
          <a:p>
            <a:pPr lvl="0" indent="0" algn="just">
              <a:spcBef>
                <a:spcPts val="0"/>
              </a:spcBef>
              <a:buClr>
                <a:srgbClr val="6076B4"/>
              </a:buClr>
              <a:buNone/>
            </a:pPr>
            <a:r>
              <a:rPr lang="pt-BR" b="1" dirty="0" smtClean="0">
                <a:solidFill>
                  <a:srgbClr val="FF0000"/>
                </a:solidFill>
                <a:latin typeface="+mj-lt"/>
                <a:ea typeface="Calibri"/>
                <a:cs typeface="Arial" panose="020B0604020202020204" pitchFamily="34" charset="0"/>
              </a:rPr>
              <a:t>Meta </a:t>
            </a:r>
            <a:r>
              <a:rPr lang="pt-BR" b="1" dirty="0">
                <a:solidFill>
                  <a:srgbClr val="FF0000"/>
                </a:solidFill>
                <a:latin typeface="+mj-lt"/>
                <a:ea typeface="Calibri"/>
                <a:cs typeface="Arial" panose="020B0604020202020204" pitchFamily="34" charset="0"/>
              </a:rPr>
              <a:t>2.2:</a:t>
            </a:r>
            <a:r>
              <a:rPr lang="pt-BR" dirty="0">
                <a:solidFill>
                  <a:srgbClr val="FF0000"/>
                </a:solidFill>
                <a:latin typeface="+mj-lt"/>
                <a:ea typeface="Calibri"/>
                <a:cs typeface="Arial" panose="020B0604020202020204" pitchFamily="34" charset="0"/>
              </a:rPr>
              <a:t> </a:t>
            </a:r>
            <a:r>
              <a:rPr lang="pt-BR" dirty="0">
                <a:solidFill>
                  <a:prstClr val="black"/>
                </a:solidFill>
                <a:latin typeface="+mj-lt"/>
                <a:ea typeface="Calibri"/>
                <a:cs typeface="Arial" panose="020B0604020202020204" pitchFamily="34" charset="0"/>
              </a:rPr>
              <a:t>Realizar exame clínico apropriado em 100% dos diabéticos.</a:t>
            </a:r>
          </a:p>
          <a:p>
            <a:pPr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prstClr val="black"/>
                </a:solidFill>
                <a:latin typeface="+mj-lt"/>
                <a:ea typeface="Calibri"/>
                <a:cs typeface="Arial" panose="020B0604020202020204" pitchFamily="34" charset="0"/>
              </a:rPr>
              <a:t>Se alcançou uma cobertura de 100</a:t>
            </a:r>
            <a:r>
              <a:rPr lang="pt-BR" dirty="0" smtClean="0">
                <a:solidFill>
                  <a:prstClr val="black"/>
                </a:solidFill>
                <a:latin typeface="+mj-lt"/>
                <a:ea typeface="Calibri"/>
                <a:cs typeface="Arial" panose="020B0604020202020204" pitchFamily="34" charset="0"/>
              </a:rPr>
              <a:t>%.</a:t>
            </a:r>
          </a:p>
          <a:p>
            <a:pPr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solidFill>
                  <a:srgbClr val="FF0000"/>
                </a:solidFill>
                <a:latin typeface="+mj-lt"/>
                <a:ea typeface="Calibri"/>
                <a:cs typeface="Arial" panose="020B0604020202020204" pitchFamily="34" charset="0"/>
              </a:rPr>
              <a:t>Meta 2.3: </a:t>
            </a:r>
            <a:r>
              <a:rPr lang="pt-BR" dirty="0">
                <a:solidFill>
                  <a:srgbClr val="000000"/>
                </a:solidFill>
                <a:latin typeface="+mj-lt"/>
                <a:ea typeface="Calibri"/>
                <a:cs typeface="Arial" panose="020B0604020202020204" pitchFamily="34" charset="0"/>
              </a:rPr>
              <a:t>Manter a 100% dos hipertensos a realização de exames complementares em dia de acordo com o protocolo.</a:t>
            </a:r>
          </a:p>
          <a:p>
            <a:pPr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prstClr val="black"/>
                </a:solidFill>
                <a:latin typeface="+mj-lt"/>
                <a:ea typeface="Calibri"/>
                <a:cs typeface="Arial" panose="020B0604020202020204" pitchFamily="34" charset="0"/>
              </a:rPr>
              <a:t>Se alcançou </a:t>
            </a:r>
            <a:r>
              <a:rPr lang="pt-BR" dirty="0" smtClean="0">
                <a:solidFill>
                  <a:prstClr val="black"/>
                </a:solidFill>
                <a:latin typeface="+mj-lt"/>
                <a:ea typeface="Calibri"/>
                <a:cs typeface="Arial" panose="020B0604020202020204" pitchFamily="34" charset="0"/>
              </a:rPr>
              <a:t>uma meta de 100%.</a:t>
            </a:r>
            <a:endParaRPr lang="pt-BR" dirty="0">
              <a:solidFill>
                <a:prstClr val="black"/>
              </a:solidFill>
              <a:latin typeface="+mj-lt"/>
              <a:ea typeface="Calibri"/>
              <a:cs typeface="Arial" panose="020B0604020202020204" pitchFamily="34" charset="0"/>
            </a:endParaRPr>
          </a:p>
          <a:p>
            <a:pPr lvl="0" indent="0" algn="just">
              <a:lnSpc>
                <a:spcPct val="110000"/>
              </a:lnSpc>
              <a:spcBef>
                <a:spcPts val="0"/>
              </a:spcBef>
              <a:buClr>
                <a:srgbClr val="6076B4"/>
              </a:buClr>
              <a:buNone/>
            </a:pPr>
            <a:r>
              <a:rPr lang="pt-BR" b="1" dirty="0">
                <a:solidFill>
                  <a:srgbClr val="FF0000"/>
                </a:solidFill>
                <a:latin typeface="+mj-lt"/>
                <a:ea typeface="Calibri"/>
                <a:cs typeface="Arial" panose="020B0604020202020204" pitchFamily="34" charset="0"/>
              </a:rPr>
              <a:t>Meta 2.4: </a:t>
            </a:r>
            <a:r>
              <a:rPr lang="pt-BR" dirty="0">
                <a:solidFill>
                  <a:srgbClr val="000000"/>
                </a:solidFill>
                <a:latin typeface="+mj-lt"/>
                <a:ea typeface="Calibri"/>
                <a:cs typeface="Arial" panose="020B0604020202020204" pitchFamily="34" charset="0"/>
              </a:rPr>
              <a:t>Manter a 100% dos diabéticos a realização de exames complementares em dia de acordo com o protocolo.</a:t>
            </a:r>
          </a:p>
          <a:p>
            <a:pPr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prstClr val="black"/>
                </a:solidFill>
                <a:ea typeface="Calibri"/>
                <a:cs typeface="Arial" panose="020B0604020202020204" pitchFamily="34" charset="0"/>
              </a:rPr>
              <a:t>Se alcançou uma meta de 100%.</a:t>
            </a:r>
          </a:p>
          <a:p>
            <a:pPr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 smtClean="0">
                <a:solidFill>
                  <a:srgbClr val="FF0000"/>
                </a:solidFill>
                <a:latin typeface="+mj-lt"/>
                <a:ea typeface="Calibri"/>
                <a:cs typeface="Arial" panose="020B0604020202020204" pitchFamily="34" charset="0"/>
              </a:rPr>
              <a:t>Meta </a:t>
            </a:r>
            <a:r>
              <a:rPr lang="pt-BR" b="1" dirty="0">
                <a:solidFill>
                  <a:srgbClr val="FF0000"/>
                </a:solidFill>
                <a:latin typeface="+mj-lt"/>
                <a:ea typeface="Calibri"/>
                <a:cs typeface="Arial" panose="020B0604020202020204" pitchFamily="34" charset="0"/>
              </a:rPr>
              <a:t>2.5: </a:t>
            </a:r>
            <a:r>
              <a:rPr lang="pt-BR" dirty="0">
                <a:solidFill>
                  <a:srgbClr val="000000"/>
                </a:solidFill>
                <a:latin typeface="+mj-lt"/>
                <a:ea typeface="Calibri"/>
                <a:cs typeface="Arial" panose="020B0604020202020204" pitchFamily="34" charset="0"/>
              </a:rPr>
              <a:t>Priorizar a prescrição de medicamentos da farmácia popular para 100% dos hipertensos cadastrados na unidade de saúde.</a:t>
            </a:r>
          </a:p>
          <a:p>
            <a:pPr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prstClr val="black"/>
                </a:solidFill>
                <a:ea typeface="Calibri"/>
                <a:cs typeface="Arial" panose="020B0604020202020204" pitchFamily="34" charset="0"/>
              </a:rPr>
              <a:t>Se alcançou uma meta de 100%.</a:t>
            </a:r>
          </a:p>
          <a:p>
            <a:pPr lvl="0" indent="0" algn="just">
              <a:spcBef>
                <a:spcPts val="0"/>
              </a:spcBef>
              <a:buClr>
                <a:srgbClr val="6076B4"/>
              </a:buClr>
              <a:buNone/>
            </a:pPr>
            <a:r>
              <a:rPr lang="pt-BR" b="1" dirty="0" smtClean="0">
                <a:solidFill>
                  <a:srgbClr val="FF0000"/>
                </a:solidFill>
                <a:latin typeface="+mj-lt"/>
                <a:ea typeface="Calibri"/>
                <a:cs typeface="Arial" panose="020B0604020202020204" pitchFamily="34" charset="0"/>
              </a:rPr>
              <a:t>Meta </a:t>
            </a:r>
            <a:r>
              <a:rPr lang="pt-BR" b="1" dirty="0">
                <a:solidFill>
                  <a:srgbClr val="FF0000"/>
                </a:solidFill>
                <a:latin typeface="+mj-lt"/>
                <a:ea typeface="Calibri"/>
                <a:cs typeface="Arial" panose="020B0604020202020204" pitchFamily="34" charset="0"/>
              </a:rPr>
              <a:t>2.6: </a:t>
            </a:r>
            <a:r>
              <a:rPr lang="pt-BR" dirty="0">
                <a:solidFill>
                  <a:srgbClr val="000000"/>
                </a:solidFill>
                <a:latin typeface="+mj-lt"/>
                <a:ea typeface="Calibri"/>
                <a:cs typeface="Arial" panose="020B0604020202020204" pitchFamily="34" charset="0"/>
              </a:rPr>
              <a:t>Priorizar a prescrição de medicamentos da farmácia popular para 100% dos diabéticos cadastrados na unidade de saúde.</a:t>
            </a:r>
          </a:p>
          <a:p>
            <a:pPr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prstClr val="black"/>
                </a:solidFill>
                <a:ea typeface="Calibri"/>
                <a:cs typeface="Arial" panose="020B0604020202020204" pitchFamily="34" charset="0"/>
              </a:rPr>
              <a:t>Se alcançou uma meta de 100%.</a:t>
            </a:r>
          </a:p>
          <a:p>
            <a:pPr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 smtClean="0">
                <a:ea typeface="Calibri"/>
                <a:cs typeface="Arial" panose="020B0604020202020204" pitchFamily="34" charset="0"/>
              </a:rPr>
              <a:t> </a:t>
            </a:r>
            <a:endParaRPr lang="pt-BR" b="1" dirty="0">
              <a:ea typeface="Calibri"/>
              <a:cs typeface="Arial" panose="020B0604020202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5856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7498080" cy="1512168"/>
          </a:xfrm>
        </p:spPr>
        <p:txBody>
          <a:bodyPr>
            <a:noAutofit/>
          </a:bodyPr>
          <a:lstStyle/>
          <a:p>
            <a:r>
              <a:rPr lang="pt-BR" sz="3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u="sn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Objetivos, Metas e Resultados</a:t>
            </a:r>
            <a:br>
              <a:rPr lang="pt-BR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115616" y="1196752"/>
            <a:ext cx="7848872" cy="460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Meta 2.7:</a:t>
            </a:r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Realizar avaliação da necessidade de atendimento odontológico em 100% dos hipertensos.</a:t>
            </a:r>
          </a:p>
          <a:p>
            <a:pPr lvl="0" indent="0" algn="just">
              <a:spcBef>
                <a:spcPts val="0"/>
              </a:spcBef>
              <a:buClr>
                <a:srgbClr val="6076B4"/>
              </a:buClr>
              <a:buNone/>
            </a:pPr>
            <a:r>
              <a:rPr lang="pt-BR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Se alcançou </a:t>
            </a:r>
            <a:r>
              <a:rPr lang="pt-BR" dirty="0" smtClean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uma meta de 100%. </a:t>
            </a:r>
            <a:endParaRPr lang="pt-BR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0" indent="0" algn="just">
              <a:spcBef>
                <a:spcPts val="0"/>
              </a:spcBef>
              <a:buClr>
                <a:srgbClr val="6076B4"/>
              </a:buClr>
              <a:buNone/>
            </a:pP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Meta 2.8:</a:t>
            </a:r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Realizar avaliação da necessidade de atendimento odontológico em 100% dos diabéticos.</a:t>
            </a:r>
          </a:p>
          <a:p>
            <a:pPr algn="just">
              <a:buClr>
                <a:srgbClr val="6076B4"/>
              </a:buClr>
            </a:pPr>
            <a:r>
              <a:rPr lang="pt-BR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Se alcançou uma meta de 100%. </a:t>
            </a:r>
            <a:endParaRPr lang="pt-BR" dirty="0" smtClean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just">
              <a:buClr>
                <a:srgbClr val="6076B4"/>
              </a:buClr>
            </a:pPr>
            <a:endParaRPr lang="pt-BR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3:</a:t>
            </a:r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Melhorar a adesão de hipertensos e/ou diabéticos ao programa. </a:t>
            </a:r>
            <a:endParaRPr lang="pt-BR" b="1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Meta 3.1:</a:t>
            </a:r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Buscar 100% dos hipertensos faltosos às consultas na unidade de saúde conforme a periodicidade recomendada</a:t>
            </a:r>
            <a:r>
              <a:rPr lang="pt-BR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 </a:t>
            </a:r>
          </a:p>
          <a:p>
            <a:pPr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alcançou 100% da </a:t>
            </a:r>
            <a:r>
              <a:rPr lang="pt-BR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meta.</a:t>
            </a:r>
            <a:endParaRPr lang="pt-BR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0" indent="0" algn="just">
              <a:lnSpc>
                <a:spcPct val="110000"/>
              </a:lnSpc>
              <a:spcBef>
                <a:spcPts val="0"/>
              </a:spcBef>
              <a:buClr>
                <a:srgbClr val="6076B4"/>
              </a:buClr>
              <a:buNone/>
            </a:pP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Meta 3.2:</a:t>
            </a:r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pt-BR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Buscar 100% dos diabéticos faltosos às consultas na unidade de saúde conforme a periodicidade recomendada</a:t>
            </a:r>
            <a:r>
              <a:rPr lang="pt-BR" b="1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 </a:t>
            </a:r>
          </a:p>
          <a:p>
            <a:pPr lvl="0" indent="0" algn="just">
              <a:lnSpc>
                <a:spcPct val="110000"/>
              </a:lnSpc>
              <a:spcBef>
                <a:spcPts val="0"/>
              </a:spcBef>
              <a:buClr>
                <a:srgbClr val="6076B4"/>
              </a:buClr>
              <a:buNone/>
            </a:pPr>
            <a:r>
              <a:rPr lang="pt-B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alcançou 100% da </a:t>
            </a:r>
            <a:r>
              <a:rPr lang="pt-BR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</a:t>
            </a:r>
            <a:r>
              <a:rPr lang="pt-B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b="1" dirty="0">
              <a:ea typeface="Calibri"/>
              <a:cs typeface="Arial" panose="020B0604020202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476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7498080" cy="1512168"/>
          </a:xfrm>
        </p:spPr>
        <p:txBody>
          <a:bodyPr>
            <a:noAutofit/>
          </a:bodyPr>
          <a:lstStyle/>
          <a:p>
            <a:r>
              <a:rPr lang="pt-BR" sz="3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u="sn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Objetivos, Metas e Resultados</a:t>
            </a:r>
            <a:br>
              <a:rPr lang="pt-BR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115616" y="1196752"/>
            <a:ext cx="784887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4:</a:t>
            </a:r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Melhorar o registro das informações.</a:t>
            </a:r>
            <a:endParaRPr lang="pt-BR" b="1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Meta 4.1</a:t>
            </a:r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: </a:t>
            </a:r>
            <a:r>
              <a:rPr lang="pt-BR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Manter ficha de acompanhamento de 100% dos hipertensos cadastrados na unidade de saúde.</a:t>
            </a:r>
          </a:p>
          <a:p>
            <a:pPr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Se alcançou 100% da </a:t>
            </a:r>
            <a:r>
              <a:rPr lang="pt-BR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meta. </a:t>
            </a:r>
            <a:endParaRPr lang="pt-BR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0" indent="0" algn="just">
              <a:spcBef>
                <a:spcPts val="0"/>
              </a:spcBef>
              <a:buClr>
                <a:srgbClr val="6076B4"/>
              </a:buClr>
              <a:buNone/>
            </a:pP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Meta 4.2</a:t>
            </a:r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: </a:t>
            </a:r>
            <a:r>
              <a:rPr lang="pt-BR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Manter ficha de acompanhamento de 100% dos diabéticos cadastrados na unidade de saúde.</a:t>
            </a:r>
          </a:p>
          <a:p>
            <a:pPr lvl="0" indent="0" algn="just">
              <a:spcBef>
                <a:spcPts val="0"/>
              </a:spcBef>
              <a:buClr>
                <a:srgbClr val="6076B4"/>
              </a:buClr>
              <a:buNone/>
            </a:pPr>
            <a:r>
              <a:rPr lang="pt-BR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Se alcançou 100% da </a:t>
            </a:r>
            <a:r>
              <a:rPr lang="pt-BR" dirty="0" smtClean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meta.</a:t>
            </a:r>
          </a:p>
          <a:p>
            <a:pPr lvl="0" indent="0" algn="just">
              <a:spcBef>
                <a:spcPts val="0"/>
              </a:spcBef>
              <a:buClr>
                <a:srgbClr val="6076B4"/>
              </a:buClr>
              <a:buNone/>
            </a:pPr>
            <a:endParaRPr lang="pt-BR" dirty="0" smtClean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5: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Mapear hipertensos e diabéticos de risco para doença cardiovascular</a:t>
            </a:r>
            <a:endParaRPr lang="pt-BR" b="1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Meta 5.1:</a:t>
            </a:r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Realizar estratificação do risco cardiovascular em 100% dos hipertensos cadastrados na unidade de saúde.</a:t>
            </a:r>
          </a:p>
          <a:p>
            <a:pPr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Se alcançou </a:t>
            </a:r>
            <a:r>
              <a:rPr lang="pt-BR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 meta de 100%.</a:t>
            </a:r>
          </a:p>
          <a:p>
            <a:pPr lvl="0" indent="0" algn="just">
              <a:spcBef>
                <a:spcPts val="0"/>
              </a:spcBef>
              <a:buClr>
                <a:srgbClr val="6076B4"/>
              </a:buClr>
              <a:buNone/>
            </a:pP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Meta 5.2:</a:t>
            </a:r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pt-BR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Realizar estratificação do risco cardiovascular em 100% dos diabéticos cadastrados na unidade de saúde.</a:t>
            </a:r>
          </a:p>
          <a:p>
            <a:pPr lvl="0" indent="0" algn="just">
              <a:spcBef>
                <a:spcPts val="0"/>
              </a:spcBef>
              <a:buClr>
                <a:srgbClr val="6076B4"/>
              </a:buClr>
              <a:buNone/>
            </a:pPr>
            <a:r>
              <a:rPr lang="pt-BR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Se alcançou </a:t>
            </a:r>
            <a:r>
              <a:rPr lang="pt-BR" dirty="0" smtClean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 meta de 100%. </a:t>
            </a:r>
            <a:endParaRPr lang="pt-BR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smtClean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endParaRPr lang="pt-BR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0282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7498080" cy="1512168"/>
          </a:xfrm>
        </p:spPr>
        <p:txBody>
          <a:bodyPr>
            <a:noAutofit/>
          </a:bodyPr>
          <a:lstStyle/>
          <a:p>
            <a:r>
              <a:rPr lang="pt-BR" sz="3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u="sn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Objetivos, Metas e Resultados</a:t>
            </a:r>
            <a:br>
              <a:rPr lang="pt-BR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115616" y="1196752"/>
            <a:ext cx="7848872" cy="513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6: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 Promover a saúde de hipertensos e diabéticos.</a:t>
            </a:r>
            <a:endParaRPr lang="pt-BR" b="1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Meta 6.1:</a:t>
            </a:r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Garantir orientação nutricional sobre alimentação saudável a 100% dos hipertensos.</a:t>
            </a:r>
          </a:p>
          <a:p>
            <a:pPr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pt-BR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Se alcançou 100% da </a:t>
            </a:r>
            <a:r>
              <a:rPr lang="pt-BR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meta. </a:t>
            </a:r>
            <a:endParaRPr lang="pt-BR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0" indent="0" algn="just">
              <a:lnSpc>
                <a:spcPct val="110000"/>
              </a:lnSpc>
              <a:spcBef>
                <a:spcPts val="0"/>
              </a:spcBef>
              <a:buClr>
                <a:srgbClr val="6076B4"/>
              </a:buClr>
              <a:buNone/>
            </a:pP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Meta 6.2:</a:t>
            </a:r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pt-BR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Garantir orientação nutricional sobre alimentação saudável a 100% dos diabéticos.</a:t>
            </a:r>
          </a:p>
          <a:p>
            <a:pPr lvl="0" indent="0" algn="just">
              <a:lnSpc>
                <a:spcPct val="110000"/>
              </a:lnSpc>
              <a:spcBef>
                <a:spcPts val="0"/>
              </a:spcBef>
              <a:buClr>
                <a:srgbClr val="6076B4"/>
              </a:buClr>
              <a:buNone/>
            </a:pPr>
            <a:r>
              <a:rPr lang="pt-BR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Se alcançou 100</a:t>
            </a:r>
            <a:r>
              <a:rPr lang="pt-BR" dirty="0" smtClean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%. </a:t>
            </a:r>
            <a:endParaRPr lang="pt-BR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Meta 6.3:</a:t>
            </a:r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Manter orientação em relação à prática regular de atividade física a 100% dos usuários hipertensos.</a:t>
            </a:r>
          </a:p>
          <a:p>
            <a:pPr lvl="0" indent="0" algn="just">
              <a:lnSpc>
                <a:spcPct val="110000"/>
              </a:lnSpc>
              <a:spcBef>
                <a:spcPts val="0"/>
              </a:spcBef>
              <a:buClr>
                <a:srgbClr val="6076B4"/>
              </a:buClr>
              <a:buNone/>
            </a:pPr>
            <a:r>
              <a:rPr lang="pt-BR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Se alcançou 100% da </a:t>
            </a:r>
            <a:r>
              <a:rPr lang="pt-BR" dirty="0" smtClean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meta. </a:t>
            </a:r>
            <a:endParaRPr lang="pt-BR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0" indent="0" algn="just">
              <a:lnSpc>
                <a:spcPct val="120000"/>
              </a:lnSpc>
              <a:spcBef>
                <a:spcPts val="0"/>
              </a:spcBef>
              <a:buClr>
                <a:srgbClr val="6076B4"/>
              </a:buClr>
              <a:buNone/>
            </a:pP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Meta 6.4:</a:t>
            </a:r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pt-BR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Manter orientação em relação à prática regular de atividade física a 100% dos usuários diabéticos.</a:t>
            </a:r>
          </a:p>
          <a:p>
            <a:pPr lvl="0" indent="0" algn="just">
              <a:lnSpc>
                <a:spcPct val="120000"/>
              </a:lnSpc>
              <a:spcBef>
                <a:spcPts val="0"/>
              </a:spcBef>
              <a:buClr>
                <a:srgbClr val="6076B4"/>
              </a:buClr>
              <a:buNone/>
            </a:pPr>
            <a:r>
              <a:rPr lang="pt-BR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Se alcançou 100% da </a:t>
            </a:r>
            <a:r>
              <a:rPr lang="pt-BR" dirty="0" smtClean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meta. </a:t>
            </a:r>
            <a:endParaRPr lang="pt-BR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Meta 6.5:</a:t>
            </a:r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Garantir orientação sobre os riscos do tabagismo a 100% dos usuários hipertensos.</a:t>
            </a:r>
          </a:p>
          <a:p>
            <a:pPr lvl="0" indent="0" algn="just">
              <a:lnSpc>
                <a:spcPct val="120000"/>
              </a:lnSpc>
              <a:spcBef>
                <a:spcPts val="0"/>
              </a:spcBef>
              <a:buClr>
                <a:srgbClr val="6076B4"/>
              </a:buClr>
              <a:buNone/>
            </a:pPr>
            <a:r>
              <a:rPr lang="pt-BR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Se alcançou 100% da </a:t>
            </a:r>
            <a:r>
              <a:rPr lang="pt-BR" dirty="0" smtClean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meta. </a:t>
            </a:r>
            <a:endParaRPr lang="pt-BR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06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7498080" cy="1512168"/>
          </a:xfrm>
        </p:spPr>
        <p:txBody>
          <a:bodyPr>
            <a:noAutofit/>
          </a:bodyPr>
          <a:lstStyle/>
          <a:p>
            <a:r>
              <a:rPr lang="pt-BR" sz="3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u="sn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Objetivos, Metas e Resultados</a:t>
            </a:r>
            <a:br>
              <a:rPr lang="pt-BR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115616" y="1196752"/>
            <a:ext cx="7848872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0" algn="just">
              <a:lnSpc>
                <a:spcPct val="120000"/>
              </a:lnSpc>
              <a:spcBef>
                <a:spcPts val="0"/>
              </a:spcBef>
              <a:buClr>
                <a:srgbClr val="6076B4"/>
              </a:buClr>
              <a:buNone/>
            </a:pP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Meta 6.6:</a:t>
            </a:r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pt-BR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Garantir orientação sobre os riscos do tabagismo a 100% dos usuários diabéticos.</a:t>
            </a:r>
          </a:p>
          <a:p>
            <a:pPr lvl="0" indent="0" algn="just">
              <a:lnSpc>
                <a:spcPct val="120000"/>
              </a:lnSpc>
              <a:spcBef>
                <a:spcPts val="0"/>
              </a:spcBef>
              <a:buClr>
                <a:srgbClr val="6076B4"/>
              </a:buClr>
              <a:buNone/>
            </a:pPr>
            <a:r>
              <a:rPr lang="pt-BR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Se alcançou 100% da </a:t>
            </a:r>
            <a:r>
              <a:rPr lang="pt-BR" dirty="0" smtClean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meta.</a:t>
            </a:r>
          </a:p>
          <a:p>
            <a:pPr lvl="0" indent="0" algn="just">
              <a:lnSpc>
                <a:spcPct val="120000"/>
              </a:lnSpc>
              <a:spcBef>
                <a:spcPts val="0"/>
              </a:spcBef>
              <a:buClr>
                <a:srgbClr val="6076B4"/>
              </a:buClr>
              <a:buNone/>
            </a:pPr>
            <a:endParaRPr lang="pt-BR" dirty="0" smtClean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Meta 6.7: </a:t>
            </a:r>
            <a:r>
              <a:rPr lang="pt-BR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Garantir orientação sobre higiene bucal a 100% dos usuários hipertensos.</a:t>
            </a:r>
          </a:p>
          <a:p>
            <a:pPr lvl="0" indent="0" algn="just">
              <a:spcBef>
                <a:spcPts val="0"/>
              </a:spcBef>
              <a:buClr>
                <a:srgbClr val="6076B4"/>
              </a:buClr>
              <a:buNone/>
            </a:pPr>
            <a:r>
              <a:rPr lang="pt-BR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Se alcançou 100% da </a:t>
            </a:r>
            <a:r>
              <a:rPr lang="pt-BR" dirty="0" smtClean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meta. </a:t>
            </a:r>
            <a:endParaRPr lang="pt-BR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0" indent="0" algn="just">
              <a:spcBef>
                <a:spcPts val="0"/>
              </a:spcBef>
              <a:buClr>
                <a:srgbClr val="6076B4"/>
              </a:buClr>
              <a:buNone/>
            </a:pPr>
            <a:endParaRPr lang="pt-BR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0" indent="0" algn="just">
              <a:spcBef>
                <a:spcPts val="0"/>
              </a:spcBef>
              <a:buClr>
                <a:srgbClr val="6076B4"/>
              </a:buClr>
              <a:buNone/>
            </a:pP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Meta 6.8: </a:t>
            </a:r>
            <a:r>
              <a:rPr lang="pt-BR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Garantir orientação sobre higiene bucal a 100% dos usuários diabéticos.</a:t>
            </a:r>
          </a:p>
          <a:p>
            <a:pPr lvl="0" indent="0" algn="just">
              <a:spcBef>
                <a:spcPts val="0"/>
              </a:spcBef>
              <a:buClr>
                <a:srgbClr val="6076B4"/>
              </a:buClr>
              <a:buNone/>
            </a:pPr>
            <a:r>
              <a:rPr lang="pt-BR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Se alcançou 100% da </a:t>
            </a:r>
            <a:r>
              <a:rPr lang="pt-BR" dirty="0" smtClean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meta. </a:t>
            </a:r>
            <a:endParaRPr lang="pt-BR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72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</p:txBody>
      </p:sp>
      <p:pic>
        <p:nvPicPr>
          <p:cNvPr id="5" name="Imagem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865" y="2009775"/>
            <a:ext cx="5462270" cy="2838450"/>
          </a:xfrm>
          <a:prstGeom prst="rect">
            <a:avLst/>
          </a:prstGeom>
          <a:noFill/>
        </p:spPr>
      </p:pic>
      <p:sp>
        <p:nvSpPr>
          <p:cNvPr id="6" name="Retângulo 5"/>
          <p:cNvSpPr/>
          <p:nvPr/>
        </p:nvSpPr>
        <p:spPr>
          <a:xfrm>
            <a:off x="2195736" y="501317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/>
              <a:t>Figura 3. Reunião entre as profissionais da USF para definir a organização do trabalho e o papel de cada Profissional de saúde.</a:t>
            </a:r>
          </a:p>
        </p:txBody>
      </p:sp>
    </p:spTree>
    <p:extLst>
      <p:ext uri="{BB962C8B-B14F-4D97-AF65-F5344CB8AC3E}">
        <p14:creationId xmlns:p14="http://schemas.microsoft.com/office/powerpoint/2010/main" val="310075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932" y="1556792"/>
            <a:ext cx="6371476" cy="3697129"/>
          </a:xfrm>
          <a:prstGeom prst="rect">
            <a:avLst/>
          </a:prstGeom>
          <a:noFill/>
        </p:spPr>
      </p:pic>
      <p:sp>
        <p:nvSpPr>
          <p:cNvPr id="7" name="Retângulo 6"/>
          <p:cNvSpPr/>
          <p:nvPr/>
        </p:nvSpPr>
        <p:spPr>
          <a:xfrm>
            <a:off x="2772670" y="55172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/>
              <a:t>Figura </a:t>
            </a:r>
            <a:r>
              <a:rPr lang="pt-BR" dirty="0" smtClean="0"/>
              <a:t>4. </a:t>
            </a:r>
            <a:r>
              <a:rPr lang="pt-BR" dirty="0"/>
              <a:t>Reunião de grupo de hipertensos e diabéticos </a:t>
            </a:r>
          </a:p>
        </p:txBody>
      </p:sp>
    </p:spTree>
    <p:extLst>
      <p:ext uri="{BB962C8B-B14F-4D97-AF65-F5344CB8AC3E}">
        <p14:creationId xmlns:p14="http://schemas.microsoft.com/office/powerpoint/2010/main" val="253584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u="sng" dirty="0" smtClean="0">
                <a:solidFill>
                  <a:srgbClr val="FF0000"/>
                </a:solidFill>
              </a:rPr>
              <a:t>Discussão</a:t>
            </a:r>
            <a:endParaRPr lang="pt-BR" b="1" u="sng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  <a:p>
            <a:pPr algn="just"/>
            <a:r>
              <a:rPr lang="pt-BR" dirty="0"/>
              <a:t>A importância da intervenção para a </a:t>
            </a:r>
            <a:r>
              <a:rPr lang="pt-BR" dirty="0" smtClean="0"/>
              <a:t>equipe foi </a:t>
            </a:r>
            <a:r>
              <a:rPr lang="pt-BR" dirty="0"/>
              <a:t>relevante porque ganhou-se em     </a:t>
            </a:r>
            <a:r>
              <a:rPr lang="pt-BR" dirty="0" smtClean="0"/>
              <a:t>conhecimentos</a:t>
            </a:r>
            <a:r>
              <a:rPr lang="pt-BR" dirty="0"/>
              <a:t>, </a:t>
            </a:r>
            <a:r>
              <a:rPr lang="pt-BR" dirty="0" smtClean="0"/>
              <a:t>realizou-se </a:t>
            </a:r>
            <a:r>
              <a:rPr lang="pt-BR" dirty="0"/>
              <a:t>atividades de capacitação enquanto o </a:t>
            </a:r>
            <a:r>
              <a:rPr lang="pt-BR" dirty="0" smtClean="0"/>
              <a:t>funcionamento </a:t>
            </a:r>
            <a:r>
              <a:rPr lang="pt-BR" dirty="0"/>
              <a:t>da USF e ao acompanhamento dos </a:t>
            </a:r>
            <a:r>
              <a:rPr lang="pt-BR" dirty="0" smtClean="0"/>
              <a:t>usuários </a:t>
            </a:r>
            <a:r>
              <a:rPr lang="pt-BR" dirty="0"/>
              <a:t>seguindo o Protocolo de </a:t>
            </a:r>
            <a:r>
              <a:rPr lang="pt-BR" dirty="0" smtClean="0"/>
              <a:t>Hipertensão Arterial </a:t>
            </a:r>
            <a:r>
              <a:rPr lang="pt-BR" dirty="0"/>
              <a:t>e Diabetes Mellitus.  </a:t>
            </a:r>
          </a:p>
          <a:p>
            <a:pPr marL="82296" indent="0"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79680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b="1" dirty="0">
                <a:solidFill>
                  <a:srgbClr val="4F271C">
                    <a:satMod val="130000"/>
                  </a:srgbClr>
                </a:solidFill>
                <a:effectLst/>
                <a:latin typeface="Times New Roman" pitchFamily="18" charset="0"/>
                <a:cs typeface="Times New Roman" pitchFamily="18" charset="0"/>
              </a:rPr>
              <a:t>INTRODUÇÃO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sz="2400" dirty="0" smtClean="0"/>
          </a:p>
          <a:p>
            <a:pPr algn="just"/>
            <a:r>
              <a:rPr lang="pt-BR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IMPORTÂNCIA DA AÇÃO </a:t>
            </a:r>
            <a:r>
              <a:rPr lang="pt-BR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PROGRAMÁTICA</a:t>
            </a:r>
            <a:r>
              <a:rPr lang="pt-BR" sz="2400" b="1" dirty="0" smtClean="0">
                <a:solidFill>
                  <a:srgbClr val="4F271C">
                    <a:satMod val="130000"/>
                  </a:srgb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pt-BR" sz="2400" dirty="0"/>
          </a:p>
          <a:p>
            <a:pPr algn="just"/>
            <a:r>
              <a:rPr lang="pt-BR" sz="2400" dirty="0"/>
              <a:t>Sabe-se da importância da atenção à saúde de usuários hipertensos e diabéticos, principalmente quando se observa o quanto essas patologias têm afetado a população</a:t>
            </a:r>
            <a:r>
              <a:rPr lang="pt-BR" sz="2400" dirty="0" smtClean="0"/>
              <a:t>.</a:t>
            </a:r>
          </a:p>
          <a:p>
            <a:pPr algn="just"/>
            <a:r>
              <a:rPr lang="pt-BR" sz="2400" dirty="0"/>
              <a:t>Por se tratar de doenças crônicas, a hipertensão arterial e diabetes possuem repercussões globais como mortes prematuras, perda da qualidade de vida, impacto econômico para famílias e sociedade, e individuais, como a frustração de planos de vida.</a:t>
            </a:r>
            <a:endParaRPr lang="pt-BR" sz="2400" dirty="0" smtClean="0"/>
          </a:p>
          <a:p>
            <a:endParaRPr lang="pt-BR" sz="2400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9772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u="sng" dirty="0" smtClean="0">
                <a:solidFill>
                  <a:srgbClr val="FF0000"/>
                </a:solidFill>
              </a:rPr>
              <a:t>Discussão</a:t>
            </a:r>
            <a:endParaRPr lang="pt-BR" b="1" u="sng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pt-BR" dirty="0" smtClean="0"/>
          </a:p>
          <a:p>
            <a:pPr algn="just"/>
            <a:r>
              <a:rPr lang="pt-BR" dirty="0"/>
              <a:t>A importância da intervenção para a </a:t>
            </a:r>
            <a:r>
              <a:rPr lang="pt-BR" dirty="0" smtClean="0"/>
              <a:t>equipe foi </a:t>
            </a:r>
            <a:r>
              <a:rPr lang="pt-BR" dirty="0"/>
              <a:t>relevante porque ganhou-se em     </a:t>
            </a:r>
            <a:r>
              <a:rPr lang="pt-BR" dirty="0" smtClean="0"/>
              <a:t>conhecimentos</a:t>
            </a:r>
            <a:r>
              <a:rPr lang="pt-BR" dirty="0"/>
              <a:t>, </a:t>
            </a:r>
            <a:r>
              <a:rPr lang="pt-BR" dirty="0" smtClean="0"/>
              <a:t>realizou-se </a:t>
            </a:r>
            <a:r>
              <a:rPr lang="pt-BR" dirty="0"/>
              <a:t>atividades de capacitação enquanto o </a:t>
            </a:r>
            <a:r>
              <a:rPr lang="pt-BR" dirty="0" smtClean="0"/>
              <a:t>funcionamento </a:t>
            </a:r>
            <a:r>
              <a:rPr lang="pt-BR" dirty="0"/>
              <a:t>da USF e ao acompanhamento dos </a:t>
            </a:r>
            <a:r>
              <a:rPr lang="pt-BR" dirty="0" smtClean="0"/>
              <a:t>usuários </a:t>
            </a:r>
            <a:r>
              <a:rPr lang="pt-BR" dirty="0"/>
              <a:t>seguindo o Protocolo de </a:t>
            </a:r>
            <a:r>
              <a:rPr lang="pt-BR" dirty="0" smtClean="0"/>
              <a:t>Hipertensão Arterial </a:t>
            </a:r>
            <a:r>
              <a:rPr lang="pt-BR" dirty="0"/>
              <a:t>e Diabetes Mellitus.  </a:t>
            </a:r>
          </a:p>
          <a:p>
            <a:pPr algn="just"/>
            <a:r>
              <a:rPr lang="pt-BR" dirty="0" smtClean="0"/>
              <a:t>Estabeleceu-se </a:t>
            </a:r>
            <a:r>
              <a:rPr lang="pt-BR" dirty="0"/>
              <a:t>o papel de cada Professional </a:t>
            </a:r>
            <a:r>
              <a:rPr lang="pt-BR" dirty="0" smtClean="0"/>
              <a:t>e capacitou-se  </a:t>
            </a:r>
            <a:r>
              <a:rPr lang="pt-BR" dirty="0"/>
              <a:t>a cada um, para assim </a:t>
            </a:r>
            <a:r>
              <a:rPr lang="pt-BR" dirty="0" smtClean="0"/>
              <a:t>desenvolver um </a:t>
            </a:r>
            <a:r>
              <a:rPr lang="pt-BR" dirty="0"/>
              <a:t>melhor trabalho. Ficou uma equipe </a:t>
            </a:r>
            <a:r>
              <a:rPr lang="pt-BR" dirty="0" smtClean="0"/>
              <a:t>mais unida </a:t>
            </a:r>
            <a:r>
              <a:rPr lang="pt-BR" dirty="0"/>
              <a:t>e mais inter-relacionada, e também </a:t>
            </a:r>
            <a:r>
              <a:rPr lang="pt-BR" dirty="0" smtClean="0"/>
              <a:t>com maior </a:t>
            </a:r>
            <a:r>
              <a:rPr lang="pt-BR" dirty="0"/>
              <a:t>comunicação com a comunidade e os </a:t>
            </a:r>
            <a:r>
              <a:rPr lang="pt-BR" dirty="0" smtClean="0"/>
              <a:t>gestores</a:t>
            </a:r>
            <a:r>
              <a:rPr lang="pt-BR" dirty="0"/>
              <a:t>. </a:t>
            </a:r>
          </a:p>
          <a:p>
            <a:pPr algn="just"/>
            <a:endParaRPr lang="pt-BR" dirty="0"/>
          </a:p>
          <a:p>
            <a:pPr marL="82296" indent="0"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57684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u="sng" dirty="0" smtClean="0">
                <a:solidFill>
                  <a:srgbClr val="FF0000"/>
                </a:solidFill>
              </a:rPr>
              <a:t>Discussão</a:t>
            </a:r>
            <a:endParaRPr lang="pt-BR" b="1" u="sng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pt-BR" dirty="0" smtClean="0"/>
              <a:t> Foi </a:t>
            </a:r>
            <a:r>
              <a:rPr lang="pt-BR" dirty="0"/>
              <a:t>importante a intervenção para </a:t>
            </a:r>
            <a:r>
              <a:rPr lang="pt-BR" dirty="0" smtClean="0"/>
              <a:t>o serviço porque </a:t>
            </a:r>
            <a:r>
              <a:rPr lang="pt-BR" dirty="0"/>
              <a:t>as metas atingidas foram alcançadas </a:t>
            </a:r>
            <a:r>
              <a:rPr lang="pt-BR" dirty="0" smtClean="0"/>
              <a:t>com sucesso</a:t>
            </a:r>
            <a:r>
              <a:rPr lang="pt-BR" dirty="0"/>
              <a:t>, possibilitando ampliar a cobertura a </a:t>
            </a:r>
            <a:r>
              <a:rPr lang="pt-BR" dirty="0" smtClean="0"/>
              <a:t>hipertensos </a:t>
            </a:r>
            <a:r>
              <a:rPr lang="pt-BR" dirty="0"/>
              <a:t>e diabéticos, se cadastrou mais de </a:t>
            </a:r>
            <a:r>
              <a:rPr lang="pt-BR" dirty="0" smtClean="0"/>
              <a:t>80</a:t>
            </a:r>
            <a:r>
              <a:rPr lang="pt-BR" dirty="0"/>
              <a:t>% dos hipertensos e os 80% dos </a:t>
            </a:r>
            <a:r>
              <a:rPr lang="pt-BR" dirty="0" smtClean="0"/>
              <a:t>diabéticos</a:t>
            </a:r>
            <a:r>
              <a:rPr lang="pt-BR" dirty="0"/>
              <a:t>, permitindo melhorar a qualidade de </a:t>
            </a:r>
            <a:r>
              <a:rPr lang="pt-BR" dirty="0" smtClean="0"/>
              <a:t>atenção </a:t>
            </a:r>
            <a:r>
              <a:rPr lang="pt-BR" dirty="0"/>
              <a:t>a hipertensos e diabéticos, se realizou </a:t>
            </a:r>
            <a:r>
              <a:rPr lang="pt-BR" b="1" dirty="0"/>
              <a:t>exames clínicos apropriados </a:t>
            </a:r>
            <a:r>
              <a:rPr lang="pt-BR" dirty="0"/>
              <a:t>em </a:t>
            </a:r>
            <a:r>
              <a:rPr lang="pt-BR" dirty="0" smtClean="0"/>
              <a:t>dia de </a:t>
            </a:r>
            <a:r>
              <a:rPr lang="pt-BR" dirty="0"/>
              <a:t>acordo com um protocolo em 100% </a:t>
            </a:r>
            <a:r>
              <a:rPr lang="pt-BR" dirty="0" smtClean="0"/>
              <a:t>dos </a:t>
            </a:r>
            <a:r>
              <a:rPr lang="pt-BR" dirty="0"/>
              <a:t>usuários, se priorizou</a:t>
            </a:r>
            <a:r>
              <a:rPr lang="pt-BR" b="1" dirty="0"/>
              <a:t> a prescrição de </a:t>
            </a:r>
            <a:r>
              <a:rPr lang="pt-BR" b="1" dirty="0" smtClean="0"/>
              <a:t>medicamentos </a:t>
            </a:r>
            <a:r>
              <a:rPr lang="pt-BR" b="1" dirty="0"/>
              <a:t>da farmácia </a:t>
            </a:r>
            <a:r>
              <a:rPr lang="pt-BR" dirty="0"/>
              <a:t>para 100% dos </a:t>
            </a:r>
            <a:r>
              <a:rPr lang="pt-BR" dirty="0" smtClean="0"/>
              <a:t>usuários</a:t>
            </a:r>
            <a:r>
              <a:rPr lang="pt-BR" dirty="0"/>
              <a:t>, se realizou avaliação das </a:t>
            </a:r>
            <a:r>
              <a:rPr lang="pt-BR" dirty="0" smtClean="0"/>
              <a:t>necessidades de </a:t>
            </a:r>
            <a:r>
              <a:rPr lang="pt-BR" b="1" dirty="0"/>
              <a:t>atendimento odontológico </a:t>
            </a:r>
            <a:r>
              <a:rPr lang="pt-BR" dirty="0"/>
              <a:t>em 100% </a:t>
            </a:r>
            <a:r>
              <a:rPr lang="pt-BR" dirty="0" smtClean="0"/>
              <a:t>dos usuários.</a:t>
            </a:r>
            <a:endParaRPr lang="pt-BR" dirty="0"/>
          </a:p>
          <a:p>
            <a:pPr marL="0" indent="0">
              <a:buNone/>
            </a:pPr>
            <a:endParaRPr lang="pt-BR" dirty="0"/>
          </a:p>
          <a:p>
            <a:pPr algn="just"/>
            <a:endParaRPr lang="pt-BR" dirty="0"/>
          </a:p>
          <a:p>
            <a:pPr marL="82296" indent="0"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16970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u="sng" dirty="0" smtClean="0">
                <a:solidFill>
                  <a:srgbClr val="FF0000"/>
                </a:solidFill>
              </a:rPr>
              <a:t>Discussão</a:t>
            </a:r>
            <a:endParaRPr lang="pt-BR" b="1" u="sng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 smtClean="0"/>
              <a:t> </a:t>
            </a:r>
            <a:r>
              <a:rPr lang="pt-BR" dirty="0"/>
              <a:t>A intervenção provocou um </a:t>
            </a:r>
            <a:r>
              <a:rPr lang="pt-BR" dirty="0" smtClean="0"/>
              <a:t>grande </a:t>
            </a:r>
            <a:r>
              <a:rPr lang="pt-BR" dirty="0"/>
              <a:t>impacto </a:t>
            </a:r>
            <a:r>
              <a:rPr lang="pt-BR" dirty="0" smtClean="0"/>
              <a:t>na comunidade </a:t>
            </a:r>
            <a:r>
              <a:rPr lang="pt-BR" dirty="0"/>
              <a:t>já que toda a população foi </a:t>
            </a:r>
            <a:r>
              <a:rPr lang="pt-BR" dirty="0" smtClean="0"/>
              <a:t>envolvida </a:t>
            </a:r>
            <a:r>
              <a:rPr lang="pt-BR" dirty="0"/>
              <a:t>nas atividades da USF, </a:t>
            </a:r>
            <a:r>
              <a:rPr lang="pt-BR" dirty="0" smtClean="0"/>
              <a:t>observando-se </a:t>
            </a:r>
            <a:r>
              <a:rPr lang="pt-BR" dirty="0"/>
              <a:t>satisfação e agradecimento por parte </a:t>
            </a:r>
            <a:r>
              <a:rPr lang="pt-BR" dirty="0" smtClean="0"/>
              <a:t>dos usuários </a:t>
            </a:r>
            <a:r>
              <a:rPr lang="pt-BR" dirty="0"/>
              <a:t>já que ao trabalhar organizados e </a:t>
            </a:r>
            <a:r>
              <a:rPr lang="pt-BR" dirty="0" smtClean="0"/>
              <a:t>com </a:t>
            </a:r>
            <a:r>
              <a:rPr lang="pt-BR" dirty="0"/>
              <a:t>apoio de todo o pessoal da </a:t>
            </a:r>
            <a:r>
              <a:rPr lang="pt-BR" dirty="0" smtClean="0"/>
              <a:t>equipe</a:t>
            </a:r>
            <a:r>
              <a:rPr lang="pt-BR" dirty="0"/>
              <a:t>, permitiu-o cobrir as necessidade </a:t>
            </a:r>
            <a:r>
              <a:rPr lang="pt-BR" dirty="0" smtClean="0"/>
              <a:t>de </a:t>
            </a:r>
            <a:r>
              <a:rPr lang="pt-BR" dirty="0"/>
              <a:t>atendimento e ampliar a cobertura das </a:t>
            </a:r>
            <a:r>
              <a:rPr lang="pt-BR" dirty="0" smtClean="0"/>
              <a:t>consultas.</a:t>
            </a:r>
            <a:endParaRPr lang="pt-BR" dirty="0"/>
          </a:p>
          <a:p>
            <a:pPr marL="0" indent="0">
              <a:buNone/>
            </a:pPr>
            <a:endParaRPr lang="pt-BR" dirty="0"/>
          </a:p>
          <a:p>
            <a:pPr algn="just"/>
            <a:endParaRPr lang="pt-BR" dirty="0"/>
          </a:p>
          <a:p>
            <a:pPr marL="82296" indent="0"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71620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 smtClean="0">
                <a:solidFill>
                  <a:srgbClr val="FF0000"/>
                </a:solidFill>
              </a:rPr>
              <a:t>Reflexão crítica sobre aprendizagem</a:t>
            </a:r>
            <a:endParaRPr lang="pt-BR" sz="3200" b="1" dirty="0">
              <a:solidFill>
                <a:srgbClr val="FF0000"/>
              </a:solidFill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178376" y="1412776"/>
            <a:ext cx="7498080" cy="480060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pt-BR" dirty="0"/>
              <a:t>A pesar de alguns problemas apresentados </a:t>
            </a:r>
            <a:r>
              <a:rPr lang="pt-BR" dirty="0" smtClean="0"/>
              <a:t>durante </a:t>
            </a:r>
            <a:r>
              <a:rPr lang="pt-BR" dirty="0"/>
              <a:t>a intervenção, foi significativo  </a:t>
            </a:r>
            <a:r>
              <a:rPr lang="pt-BR" dirty="0" smtClean="0"/>
              <a:t>o desenvolvimento </a:t>
            </a:r>
            <a:r>
              <a:rPr lang="pt-BR" dirty="0"/>
              <a:t>do curso porque  as expectativas </a:t>
            </a:r>
            <a:r>
              <a:rPr lang="pt-BR" dirty="0" smtClean="0"/>
              <a:t>iniciais </a:t>
            </a:r>
            <a:r>
              <a:rPr lang="pt-BR" dirty="0"/>
              <a:t>foram atingidas com sucesso, por </a:t>
            </a:r>
            <a:r>
              <a:rPr lang="pt-BR" dirty="0" smtClean="0"/>
              <a:t>exemplo: se </a:t>
            </a:r>
            <a:r>
              <a:rPr lang="pt-BR" dirty="0"/>
              <a:t>possibilitou melhorar a atenção aos usuários </a:t>
            </a:r>
            <a:r>
              <a:rPr lang="pt-BR" dirty="0" smtClean="0"/>
              <a:t>cadastrados </a:t>
            </a:r>
            <a:r>
              <a:rPr lang="pt-BR" dirty="0"/>
              <a:t>no Programa de Atenção </a:t>
            </a:r>
            <a:r>
              <a:rPr lang="pt-BR" dirty="0" smtClean="0"/>
              <a:t>à HA e </a:t>
            </a:r>
            <a:r>
              <a:rPr lang="pt-BR" dirty="0"/>
              <a:t>DM na USF onde </a:t>
            </a:r>
            <a:r>
              <a:rPr lang="pt-BR" dirty="0" smtClean="0"/>
              <a:t>atuo.</a:t>
            </a:r>
          </a:p>
          <a:p>
            <a:pPr marL="0" indent="0" algn="just">
              <a:buNone/>
            </a:pPr>
            <a:r>
              <a:rPr lang="pt-BR" dirty="0" smtClean="0"/>
              <a:t>O </a:t>
            </a:r>
            <a:r>
              <a:rPr lang="pt-BR" dirty="0"/>
              <a:t>curso para a pratica professional </a:t>
            </a:r>
            <a:r>
              <a:rPr lang="pt-BR" dirty="0" smtClean="0"/>
              <a:t>significou um </a:t>
            </a:r>
            <a:r>
              <a:rPr lang="pt-BR" dirty="0"/>
              <a:t>processo de aprendizagem relevante já </a:t>
            </a:r>
            <a:r>
              <a:rPr lang="pt-BR" dirty="0" smtClean="0"/>
              <a:t>que foi </a:t>
            </a:r>
            <a:r>
              <a:rPr lang="pt-BR" dirty="0"/>
              <a:t>uma responsabilidade muito grande, no principio </a:t>
            </a:r>
            <a:r>
              <a:rPr lang="pt-BR" dirty="0" smtClean="0"/>
              <a:t>do trabalho</a:t>
            </a:r>
            <a:r>
              <a:rPr lang="pt-BR" dirty="0"/>
              <a:t>, eu fiquei com </a:t>
            </a:r>
            <a:r>
              <a:rPr lang="pt-BR" dirty="0" smtClean="0"/>
              <a:t>muitas dúvidas </a:t>
            </a:r>
            <a:r>
              <a:rPr lang="pt-BR" dirty="0"/>
              <a:t>enquanto ao método de trabalho </a:t>
            </a:r>
            <a:r>
              <a:rPr lang="pt-BR" dirty="0" smtClean="0"/>
              <a:t>na USF</a:t>
            </a:r>
            <a:r>
              <a:rPr lang="pt-BR" dirty="0"/>
              <a:t>, devido que foi uma experiência nova. </a:t>
            </a:r>
          </a:p>
          <a:p>
            <a:pPr marL="0" indent="0">
              <a:buNone/>
            </a:pPr>
            <a:r>
              <a:rPr lang="pt-BR" dirty="0"/>
              <a:t> 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915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talita helena\Desktop\s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53" y="2996952"/>
            <a:ext cx="4814800" cy="3827125"/>
          </a:xfrm>
          <a:prstGeom prst="rect">
            <a:avLst/>
          </a:prstGeom>
          <a:noFill/>
        </p:spPr>
      </p:pic>
      <p:pic>
        <p:nvPicPr>
          <p:cNvPr id="5" name="Picture 4" descr="C:\Users\talita helena\Desktop\saude-da-famil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4048" y="3356992"/>
            <a:ext cx="4139952" cy="3455043"/>
          </a:xfrm>
          <a:prstGeom prst="rect">
            <a:avLst/>
          </a:prstGeom>
          <a:noFill/>
        </p:spPr>
      </p:pic>
      <p:pic>
        <p:nvPicPr>
          <p:cNvPr id="6" name="Picture 2" descr="C:\Users\talita helena\Desktop\Logo_UNA-SUS_Vertical_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995936" cy="2996952"/>
          </a:xfrm>
          <a:prstGeom prst="rect">
            <a:avLst/>
          </a:prstGeom>
          <a:noFill/>
        </p:spPr>
      </p:pic>
      <p:pic>
        <p:nvPicPr>
          <p:cNvPr id="7" name="Imagem 6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5" t="18695" r="19223" b="18871"/>
          <a:stretch/>
        </p:blipFill>
        <p:spPr bwMode="auto">
          <a:xfrm>
            <a:off x="5580112" y="378336"/>
            <a:ext cx="2761084" cy="21865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72879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b="1" dirty="0">
                <a:solidFill>
                  <a:srgbClr val="4F271C">
                    <a:satMod val="130000"/>
                  </a:srgbClr>
                </a:solidFill>
                <a:effectLst/>
                <a:latin typeface="Times New Roman" pitchFamily="18" charset="0"/>
                <a:cs typeface="Times New Roman" pitchFamily="18" charset="0"/>
              </a:rPr>
              <a:t>INTRODUÇÃO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sz="2400" dirty="0" smtClean="0"/>
          </a:p>
          <a:p>
            <a:pPr algn="just"/>
            <a:r>
              <a:rPr lang="pt-BR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CARACTERIZAÇÃO DO MUNICÍPIO</a:t>
            </a:r>
            <a:r>
              <a:rPr lang="pt-BR" sz="2400" b="1" dirty="0" smtClean="0">
                <a:solidFill>
                  <a:srgbClr val="4F271C">
                    <a:satMod val="130000"/>
                  </a:srgb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pt-BR" sz="2400" dirty="0" smtClean="0"/>
          </a:p>
          <a:p>
            <a:pPr algn="just"/>
            <a:r>
              <a:rPr lang="pt-BR" sz="2400" dirty="0"/>
              <a:t>Mossoró município no qual estou inserida faz </a:t>
            </a:r>
            <a:r>
              <a:rPr lang="pt-BR" sz="2400" dirty="0" smtClean="0"/>
              <a:t>parte do </a:t>
            </a:r>
            <a:r>
              <a:rPr lang="pt-BR" sz="2400" b="1" dirty="0" smtClean="0"/>
              <a:t>estado </a:t>
            </a:r>
            <a:r>
              <a:rPr lang="pt-BR" sz="2400" b="1" dirty="0"/>
              <a:t>do Rio Grande do Norte</a:t>
            </a:r>
            <a:r>
              <a:rPr lang="pt-BR" sz="2400" dirty="0"/>
              <a:t>, </a:t>
            </a:r>
            <a:r>
              <a:rPr lang="pt-BR" sz="2400" dirty="0" smtClean="0"/>
              <a:t>atualmente </a:t>
            </a:r>
            <a:r>
              <a:rPr lang="pt-BR" sz="2400" dirty="0"/>
              <a:t>com </a:t>
            </a:r>
            <a:r>
              <a:rPr lang="pt-BR" sz="2400" b="1" dirty="0"/>
              <a:t>266.758 habitantes</a:t>
            </a:r>
            <a:r>
              <a:rPr lang="pt-BR" sz="2400" dirty="0"/>
              <a:t>, segunda </a:t>
            </a:r>
            <a:r>
              <a:rPr lang="pt-BR" sz="2400" dirty="0" smtClean="0"/>
              <a:t>maior </a:t>
            </a:r>
            <a:r>
              <a:rPr lang="pt-BR" sz="2400" dirty="0"/>
              <a:t>cidade do estado. Na atualidade, na  </a:t>
            </a:r>
            <a:r>
              <a:rPr lang="pt-BR" sz="2400" dirty="0" smtClean="0"/>
              <a:t>rede </a:t>
            </a:r>
            <a:r>
              <a:rPr lang="pt-BR" sz="2400" dirty="0"/>
              <a:t>de atenção básica a saúde existe    </a:t>
            </a:r>
            <a:r>
              <a:rPr lang="pt-BR" sz="2400" b="1" dirty="0" smtClean="0"/>
              <a:t>45 </a:t>
            </a:r>
            <a:r>
              <a:rPr lang="pt-BR" sz="2400" b="1" dirty="0"/>
              <a:t>Unidades Básicas de Saúde da Família </a:t>
            </a:r>
            <a:r>
              <a:rPr lang="pt-BR" sz="2400" dirty="0" smtClean="0"/>
              <a:t>que </a:t>
            </a:r>
            <a:r>
              <a:rPr lang="pt-BR" sz="2400" dirty="0"/>
              <a:t>abrigam </a:t>
            </a:r>
            <a:r>
              <a:rPr lang="pt-BR" sz="2400" b="1" dirty="0"/>
              <a:t>64 equipes da Estratégia da família</a:t>
            </a:r>
            <a:r>
              <a:rPr lang="pt-BR" sz="2400" dirty="0"/>
              <a:t>.</a:t>
            </a:r>
          </a:p>
          <a:p>
            <a:pPr marL="82296" indent="0">
              <a:buNone/>
            </a:pPr>
            <a:endParaRPr lang="pt-BR" sz="2400" dirty="0" smtClean="0"/>
          </a:p>
          <a:p>
            <a:endParaRPr lang="pt-BR" dirty="0"/>
          </a:p>
        </p:txBody>
      </p:sp>
      <p:pic>
        <p:nvPicPr>
          <p:cNvPr id="1026" name="Picture 2" descr="http://www.riograndedonorte.net/wp-content/uploads/2014/07/04-IMAGEM-DO-DIA-MOSSOR%C3%93-RN-05-09-2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653136"/>
            <a:ext cx="3642678" cy="186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27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4000" b="1" dirty="0">
                <a:solidFill>
                  <a:srgbClr val="4F271C">
                    <a:satMod val="130000"/>
                  </a:srgbClr>
                </a:solidFill>
                <a:effectLst/>
                <a:latin typeface="Times New Roman" pitchFamily="18" charset="0"/>
                <a:cs typeface="Times New Roman" pitchFamily="18" charset="0"/>
              </a:rPr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pt-BR" b="1" u="sng" dirty="0" smtClean="0">
                <a:solidFill>
                  <a:srgbClr val="FF0000"/>
                </a:solidFill>
              </a:rPr>
              <a:t>UBS x (veja o exemplo)</a:t>
            </a:r>
            <a:r>
              <a:rPr lang="pt-BR" b="1" dirty="0" smtClean="0"/>
              <a:t>:</a:t>
            </a:r>
          </a:p>
          <a:p>
            <a:endParaRPr lang="pt-BR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pt-BR" sz="2000" dirty="0" smtClean="0">
                <a:latin typeface="+mj-lt"/>
              </a:rPr>
              <a:t>A USF está situada na </a:t>
            </a:r>
            <a:r>
              <a:rPr lang="pt-BR" sz="2000" dirty="0">
                <a:latin typeface="+mj-lt"/>
              </a:rPr>
              <a:t>zona urbana, sendo uma equipe </a:t>
            </a:r>
            <a:r>
              <a:rPr lang="pt-BR" sz="2000" dirty="0" smtClean="0">
                <a:latin typeface="+mj-lt"/>
              </a:rPr>
              <a:t>de Estratégia </a:t>
            </a:r>
            <a:r>
              <a:rPr lang="pt-BR" sz="2000" dirty="0">
                <a:latin typeface="+mj-lt"/>
              </a:rPr>
              <a:t>Saúde da Família, possui </a:t>
            </a:r>
            <a:r>
              <a:rPr lang="pt-BR" sz="2000" dirty="0" smtClean="0">
                <a:latin typeface="+mj-lt"/>
              </a:rPr>
              <a:t>assistência duma </a:t>
            </a:r>
            <a:r>
              <a:rPr lang="pt-BR" sz="2000" dirty="0">
                <a:latin typeface="+mj-lt"/>
              </a:rPr>
              <a:t>equipe NASF. Tem parceria com </a:t>
            </a:r>
            <a:r>
              <a:rPr lang="pt-BR" sz="2000" dirty="0" smtClean="0">
                <a:latin typeface="+mj-lt"/>
              </a:rPr>
              <a:t>a Universidade </a:t>
            </a:r>
            <a:r>
              <a:rPr lang="pt-BR" sz="2000" dirty="0">
                <a:latin typeface="+mj-lt"/>
              </a:rPr>
              <a:t>Potiguar (UNP) onde os alunos </a:t>
            </a:r>
            <a:r>
              <a:rPr lang="pt-BR" sz="2000" dirty="0" smtClean="0">
                <a:latin typeface="+mj-lt"/>
              </a:rPr>
              <a:t>desenvolvem </a:t>
            </a:r>
            <a:r>
              <a:rPr lang="pt-BR" sz="2000" dirty="0">
                <a:latin typeface="+mj-lt"/>
              </a:rPr>
              <a:t>ações em conjunto com a equipe.</a:t>
            </a:r>
          </a:p>
          <a:p>
            <a:r>
              <a:rPr lang="pt-BR" sz="2000" dirty="0" smtClean="0">
                <a:latin typeface="+mj-lt"/>
                <a:cs typeface="Times New Roman" pitchFamily="18" charset="0"/>
              </a:rPr>
              <a:t>Há apenas 4 ACS’s</a:t>
            </a:r>
            <a:endParaRPr lang="pt-BR" sz="2000" dirty="0">
              <a:latin typeface="+mj-lt"/>
              <a:cs typeface="Times New Roman" pitchFamily="18" charset="0"/>
            </a:endParaRPr>
          </a:p>
          <a:p>
            <a:r>
              <a:rPr lang="pt-BR" sz="2000" dirty="0" smtClean="0">
                <a:latin typeface="+mj-lt"/>
                <a:cs typeface="Times New Roman" pitchFamily="18" charset="0"/>
              </a:rPr>
              <a:t>São atendidas </a:t>
            </a:r>
            <a:r>
              <a:rPr lang="pt-BR" sz="2000" dirty="0" smtClean="0">
                <a:latin typeface="+mj-lt"/>
              </a:rPr>
              <a:t>600 </a:t>
            </a:r>
            <a:r>
              <a:rPr lang="pt-BR" sz="2000" dirty="0">
                <a:latin typeface="+mj-lt"/>
              </a:rPr>
              <a:t>famílias, </a:t>
            </a:r>
            <a:r>
              <a:rPr lang="pt-BR" sz="2000" dirty="0" smtClean="0">
                <a:latin typeface="+mj-lt"/>
              </a:rPr>
              <a:t>sabendo que </a:t>
            </a:r>
            <a:r>
              <a:rPr lang="pt-BR" sz="2000" dirty="0">
                <a:latin typeface="+mj-lt"/>
              </a:rPr>
              <a:t>quase 50% da área é </a:t>
            </a:r>
            <a:r>
              <a:rPr lang="pt-BR" sz="2000" dirty="0" smtClean="0">
                <a:latin typeface="+mj-lt"/>
              </a:rPr>
              <a:t>descoberta.</a:t>
            </a:r>
            <a:endParaRPr lang="pt-BR" sz="2000" dirty="0">
              <a:latin typeface="+mj-lt"/>
            </a:endParaRPr>
          </a:p>
          <a:p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t-BR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768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4000" u="sng" dirty="0"/>
              <a:t>Antes da intervenção</a:t>
            </a:r>
            <a:r>
              <a:rPr lang="pt-BR" sz="4000" dirty="0"/>
              <a:t>: </a:t>
            </a:r>
            <a:br>
              <a:rPr lang="pt-BR" sz="4000" dirty="0"/>
            </a:b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pt-BR" sz="2800" dirty="0" smtClean="0"/>
          </a:p>
          <a:p>
            <a:pPr algn="just"/>
            <a:r>
              <a:rPr lang="pt-BR" sz="2800" dirty="0" smtClean="0"/>
              <a:t>Equipe incompleta</a:t>
            </a:r>
          </a:p>
          <a:p>
            <a:pPr algn="just"/>
            <a:r>
              <a:rPr lang="pt-BR" sz="2800" dirty="0" smtClean="0"/>
              <a:t>Não há serviço </a:t>
            </a:r>
            <a:r>
              <a:rPr lang="pt-BR" sz="2800" dirty="0"/>
              <a:t>de internet e telefone </a:t>
            </a:r>
            <a:r>
              <a:rPr lang="pt-BR" sz="2800" dirty="0" smtClean="0"/>
              <a:t>fixo</a:t>
            </a:r>
          </a:p>
          <a:p>
            <a:pPr algn="just"/>
            <a:r>
              <a:rPr lang="pt-BR" sz="2800" dirty="0" smtClean="0"/>
              <a:t>Falta de capacitação da equipe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03855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u="sng" dirty="0" smtClean="0">
                <a:solidFill>
                  <a:srgbClr val="FF0000"/>
                </a:solidFill>
              </a:rPr>
              <a:t>Objetivo geral</a:t>
            </a:r>
            <a:endParaRPr lang="pt-BR" sz="4000" b="1" u="sng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  <a:p>
            <a:pPr algn="ctr"/>
            <a:endParaRPr lang="pt-BR" b="1" dirty="0">
              <a:latin typeface="Arial"/>
              <a:ea typeface="Calibri"/>
              <a:cs typeface="Times New Roman"/>
            </a:endParaRPr>
          </a:p>
          <a:p>
            <a:r>
              <a:rPr lang="pt-BR" dirty="0"/>
              <a:t>Melhorar a atenção à saúde da pessoa com hipertensão arterial sistêmica e/ou diabetes mellitus na USF Dr. Francisco Nazareno, Mossoró, RN.</a:t>
            </a:r>
          </a:p>
          <a:p>
            <a:pPr marL="82296" indent="0">
              <a:buNone/>
            </a:pPr>
            <a:endParaRPr lang="pt-BR" dirty="0"/>
          </a:p>
          <a:p>
            <a:pPr marL="82296" indent="0">
              <a:buNone/>
            </a:pPr>
            <a:r>
              <a:rPr lang="pt-BR" dirty="0"/>
              <a:t> 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2495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FF0000"/>
                </a:solidFill>
              </a:rPr>
              <a:t>Metodologia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endParaRPr lang="pt-BR" dirty="0" smtClean="0"/>
          </a:p>
          <a:p>
            <a:pPr marL="82296" indent="0">
              <a:buNone/>
            </a:pPr>
            <a:r>
              <a:rPr lang="pt-BR" dirty="0" smtClean="0"/>
              <a:t>As </a:t>
            </a:r>
            <a:r>
              <a:rPr lang="pt-BR" dirty="0"/>
              <a:t>ações </a:t>
            </a:r>
            <a:r>
              <a:rPr lang="pt-BR" dirty="0" smtClean="0"/>
              <a:t>foram </a:t>
            </a:r>
            <a:r>
              <a:rPr lang="pt-BR" dirty="0"/>
              <a:t>desenvolvidas nos seguintes eixos: </a:t>
            </a:r>
            <a:endParaRPr lang="pt-BR" dirty="0" smtClean="0"/>
          </a:p>
          <a:p>
            <a:r>
              <a:rPr lang="pt-BR" dirty="0"/>
              <a:t>M</a:t>
            </a:r>
            <a:r>
              <a:rPr lang="pt-BR" dirty="0" smtClean="0"/>
              <a:t>onitoramento </a:t>
            </a:r>
            <a:r>
              <a:rPr lang="pt-BR" dirty="0"/>
              <a:t>e </a:t>
            </a:r>
            <a:r>
              <a:rPr lang="pt-BR" dirty="0" smtClean="0"/>
              <a:t>avaliação</a:t>
            </a:r>
            <a:r>
              <a:rPr lang="pt-BR" dirty="0"/>
              <a:t>.</a:t>
            </a:r>
            <a:endParaRPr lang="pt-BR" dirty="0" smtClean="0"/>
          </a:p>
          <a:p>
            <a:r>
              <a:rPr lang="pt-BR" dirty="0"/>
              <a:t>O</a:t>
            </a:r>
            <a:r>
              <a:rPr lang="pt-BR" dirty="0" smtClean="0"/>
              <a:t>rganização </a:t>
            </a:r>
            <a:r>
              <a:rPr lang="pt-BR" dirty="0"/>
              <a:t>e gestão do </a:t>
            </a:r>
            <a:r>
              <a:rPr lang="pt-BR" dirty="0" smtClean="0"/>
              <a:t>serviço.</a:t>
            </a:r>
          </a:p>
          <a:p>
            <a:r>
              <a:rPr lang="pt-BR" dirty="0" smtClean="0"/>
              <a:t> </a:t>
            </a:r>
            <a:r>
              <a:rPr lang="pt-BR" dirty="0"/>
              <a:t>E</a:t>
            </a:r>
            <a:r>
              <a:rPr lang="pt-BR" dirty="0" smtClean="0"/>
              <a:t>ngajamento público. </a:t>
            </a:r>
          </a:p>
          <a:p>
            <a:r>
              <a:rPr lang="pt-BR" dirty="0"/>
              <a:t>Q</a:t>
            </a:r>
            <a:r>
              <a:rPr lang="pt-BR" dirty="0" smtClean="0"/>
              <a:t>ualificação </a:t>
            </a:r>
            <a:r>
              <a:rPr lang="pt-BR" dirty="0"/>
              <a:t>da prática clínica. </a:t>
            </a:r>
          </a:p>
        </p:txBody>
      </p:sp>
    </p:spTree>
    <p:extLst>
      <p:ext uri="{BB962C8B-B14F-4D97-AF65-F5344CB8AC3E}">
        <p14:creationId xmlns:p14="http://schemas.microsoft.com/office/powerpoint/2010/main" val="324519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Metodologia/Ações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  <a:p>
            <a:pPr algn="just"/>
            <a:r>
              <a:rPr lang="pt-BR" dirty="0" smtClean="0"/>
              <a:t>Projeto estruturado </a:t>
            </a:r>
            <a:r>
              <a:rPr lang="pt-BR" dirty="0"/>
              <a:t>para ser desenvolvido no período de 16 semanas na </a:t>
            </a:r>
            <a:r>
              <a:rPr lang="pt-BR" dirty="0" smtClean="0"/>
              <a:t>USF </a:t>
            </a:r>
            <a:r>
              <a:rPr lang="pt-BR" dirty="0"/>
              <a:t>Dr. Francisco Nazareno, no Município de Mossoró, Rio Grande do Norte. Participarão da intervenção todos os usuários com hipertensão e diabetes residentes na área adstrita à USF</a:t>
            </a: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4867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498080" cy="1143000"/>
          </a:xfrm>
        </p:spPr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  <a:effectLst/>
              </a:rPr>
              <a:t>Metodologia/Ações</a:t>
            </a:r>
            <a:endParaRPr lang="pt-BR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 smtClean="0"/>
              <a:t>As ações realizadas </a:t>
            </a:r>
            <a:r>
              <a:rPr lang="pt-BR" dirty="0"/>
              <a:t>serão baseadas dos cadernos </a:t>
            </a:r>
            <a:r>
              <a:rPr lang="pt-BR" dirty="0" smtClean="0"/>
              <a:t>de atenção </a:t>
            </a:r>
            <a:r>
              <a:rPr lang="pt-BR" dirty="0"/>
              <a:t>básica nos 36 e 37. </a:t>
            </a:r>
            <a:r>
              <a:rPr lang="pt-BR" dirty="0" smtClean="0"/>
              <a:t>Estratégias para </a:t>
            </a:r>
            <a:r>
              <a:rPr lang="pt-BR" dirty="0"/>
              <a:t>o cuidado da pessoa com doenças </a:t>
            </a:r>
            <a:r>
              <a:rPr lang="pt-BR" dirty="0" smtClean="0"/>
              <a:t>crônicas</a:t>
            </a:r>
            <a:r>
              <a:rPr lang="pt-BR" dirty="0"/>
              <a:t>: hipertensão arterial e diabetes Mellitus </a:t>
            </a:r>
            <a:r>
              <a:rPr lang="pt-BR" dirty="0" smtClean="0"/>
              <a:t>(</a:t>
            </a:r>
            <a:r>
              <a:rPr lang="pt-BR" dirty="0"/>
              <a:t>Brasil 2013). 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5457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ício">
  <a:themeElements>
    <a:clrScheme name="Solstí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í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í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428</TotalTime>
  <Words>1575</Words>
  <Application>Microsoft Office PowerPoint</Application>
  <PresentationFormat>Apresentação na tela (4:3)</PresentationFormat>
  <Paragraphs>148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5" baseType="lpstr">
      <vt:lpstr>Solstício</vt:lpstr>
      <vt:lpstr>UNIVERSIDADE ABERTA DO SUS UNIVERSIDADE FEDERAL DE PELOTAS Especialização em Saúde da Família Modalidade a Distância Turma 8 </vt:lpstr>
      <vt:lpstr>INTRODUÇÃO</vt:lpstr>
      <vt:lpstr>INTRODUÇÃO</vt:lpstr>
      <vt:lpstr>INTRODUÇÃO</vt:lpstr>
      <vt:lpstr>Antes da intervenção:  </vt:lpstr>
      <vt:lpstr>Objetivo geral</vt:lpstr>
      <vt:lpstr>Metodologia</vt:lpstr>
      <vt:lpstr>Metodologia/Ações</vt:lpstr>
      <vt:lpstr>Metodologia/Ações</vt:lpstr>
      <vt:lpstr>Logística</vt:lpstr>
      <vt:lpstr>Objetivos, Metas e Resultados</vt:lpstr>
      <vt:lpstr> Objetivos, Metas e Resultados  </vt:lpstr>
      <vt:lpstr> Objetivos, Metas e Resultados  </vt:lpstr>
      <vt:lpstr> Objetivos, Metas e Resultados  </vt:lpstr>
      <vt:lpstr> Objetivos, Metas e Resultados  </vt:lpstr>
      <vt:lpstr> Objetivos, Metas e Resultados  </vt:lpstr>
      <vt:lpstr>Apresentação do PowerPoint</vt:lpstr>
      <vt:lpstr>Apresentação do PowerPoint</vt:lpstr>
      <vt:lpstr>Discussão</vt:lpstr>
      <vt:lpstr>Discussão</vt:lpstr>
      <vt:lpstr>Discussão</vt:lpstr>
      <vt:lpstr>Discussão</vt:lpstr>
      <vt:lpstr>Reflexão crítica sobre aprendizagem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UNIVERSIDADE ABERTA DO SUS UNIVERSIDADE FEDERAL DE PELOTAS Especialização em Saúde da Família Modalidade a Distância Turma 8</dc:title>
  <dc:creator>Talita Helena</dc:creator>
  <cp:lastModifiedBy>Lamar</cp:lastModifiedBy>
  <cp:revision>11</cp:revision>
  <dcterms:created xsi:type="dcterms:W3CDTF">2015-08-05T17:36:44Z</dcterms:created>
  <dcterms:modified xsi:type="dcterms:W3CDTF">2015-09-17T03:58:17Z</dcterms:modified>
</cp:coreProperties>
</file>