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1" r:id="rId12"/>
    <p:sldId id="266" r:id="rId13"/>
    <p:sldId id="267" r:id="rId14"/>
    <p:sldId id="282" r:id="rId15"/>
    <p:sldId id="270" r:id="rId16"/>
    <p:sldId id="271" r:id="rId17"/>
    <p:sldId id="272" r:id="rId18"/>
    <p:sldId id="273" r:id="rId19"/>
    <p:sldId id="283" r:id="rId20"/>
    <p:sldId id="286" r:id="rId21"/>
    <p:sldId id="285" r:id="rId22"/>
    <p:sldId id="287" r:id="rId23"/>
    <p:sldId id="288" r:id="rId24"/>
    <p:sldId id="289" r:id="rId25"/>
    <p:sldId id="290" r:id="rId26"/>
    <p:sldId id="291" r:id="rId27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53" d="100"/>
          <a:sy n="53" d="100"/>
        </p:scale>
        <p:origin x="-1866" y="-4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P\Documents\planilha%20de%20dados%20actualizda%20final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P\Documents\planilha%20de%20dados%20actualizda%20final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P\Documents\planilha%20de%20dados%20actualizda%20final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P\Documents\planilha%20de%20dados%20actualizda%20final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P\Documents\planilha%20de%20dados%20actualizda%20final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P\Documents\planilha%20de%20dados%20actualizda%20final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Indicadores!$C$4</c:f>
              <c:strCache>
                <c:ptCount val="1"/>
                <c:pt idx="0">
                  <c:v>Cobertura do programa de atenção ao  hipertenso na unidade de saúde</c:v>
                </c:pt>
              </c:strCache>
            </c:strRef>
          </c:tx>
          <c:spPr>
            <a:solidFill>
              <a:srgbClr val="E46C0A"/>
            </a:solidFill>
            <a:ln w="25400">
              <a:noFill/>
            </a:ln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pPr>
                <a:endParaRPr lang="pt-PT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Indicadores!$D$3:$G$3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Indicadores!$D$4:$G$4</c:f>
              <c:numCache>
                <c:formatCode>0.0%</c:formatCode>
                <c:ptCount val="4"/>
                <c:pt idx="0">
                  <c:v>0.12680115273775219</c:v>
                </c:pt>
                <c:pt idx="1">
                  <c:v>0.42363112391930835</c:v>
                </c:pt>
                <c:pt idx="2">
                  <c:v>0.45821325648414979</c:v>
                </c:pt>
                <c:pt idx="3">
                  <c:v>0.47838616714698207</c:v>
                </c:pt>
              </c:numCache>
            </c:numRef>
          </c:val>
        </c:ser>
        <c:axId val="83326080"/>
        <c:axId val="83327616"/>
      </c:barChart>
      <c:catAx>
        <c:axId val="83326080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3327616"/>
        <c:crosses val="autoZero"/>
        <c:auto val="1"/>
        <c:lblAlgn val="ctr"/>
        <c:lblOffset val="100"/>
      </c:catAx>
      <c:valAx>
        <c:axId val="83327616"/>
        <c:scaling>
          <c:orientation val="minMax"/>
          <c:max val="1"/>
          <c:min val="0"/>
        </c:scaling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0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3326080"/>
        <c:crosses val="autoZero"/>
        <c:crossBetween val="between"/>
        <c:majorUnit val="0.1"/>
      </c:valAx>
      <c:spPr>
        <a:solidFill>
          <a:srgbClr val="FFFFFF"/>
        </a:solidFill>
        <a:ln w="25400">
          <a:noFill/>
        </a:ln>
      </c:spPr>
    </c:plotArea>
    <c:plotVisOnly val="1"/>
    <c:dispBlanksAs val="gap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PT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PT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Indicadores!$S$4</c:f>
              <c:strCache>
                <c:ptCount val="1"/>
                <c:pt idx="0">
                  <c:v>Cobertura do programa de atenção ao  diabético na unidade de saúde</c:v>
                </c:pt>
              </c:strCache>
            </c:strRef>
          </c:tx>
          <c:spPr>
            <a:solidFill>
              <a:srgbClr val="4F81BD"/>
            </a:solidFill>
            <a:ln w="25400">
              <a:noFill/>
            </a:ln>
          </c:spPr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Indicadores!$T$3:$W$3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Indicadores!$T$4:$W$4</c:f>
              <c:numCache>
                <c:formatCode>0.0%</c:formatCode>
                <c:ptCount val="4"/>
                <c:pt idx="0">
                  <c:v>0.17441860465116568</c:v>
                </c:pt>
                <c:pt idx="1">
                  <c:v>0.59302325581394633</c:v>
                </c:pt>
                <c:pt idx="2">
                  <c:v>0.60465116279069764</c:v>
                </c:pt>
                <c:pt idx="3">
                  <c:v>0.63953488372093026</c:v>
                </c:pt>
              </c:numCache>
            </c:numRef>
          </c:val>
        </c:ser>
        <c:axId val="83409536"/>
        <c:axId val="83415424"/>
      </c:barChart>
      <c:catAx>
        <c:axId val="83409536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3415424"/>
        <c:crosses val="autoZero"/>
        <c:auto val="1"/>
        <c:lblAlgn val="ctr"/>
        <c:lblOffset val="100"/>
      </c:catAx>
      <c:valAx>
        <c:axId val="83415424"/>
        <c:scaling>
          <c:orientation val="minMax"/>
          <c:max val="1"/>
          <c:min val="0"/>
        </c:scaling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0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3409536"/>
        <c:crosses val="autoZero"/>
        <c:crossBetween val="between"/>
        <c:majorUnit val="0.1"/>
      </c:valAx>
      <c:spPr>
        <a:solidFill>
          <a:srgbClr val="FFFFFF"/>
        </a:solidFill>
        <a:ln w="25400">
          <a:noFill/>
        </a:ln>
      </c:spPr>
    </c:plotArea>
    <c:plotVisOnly val="1"/>
    <c:dispBlanksAs val="gap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PT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PT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Indicadores!$C$15</c:f>
              <c:strCache>
                <c:ptCount val="1"/>
                <c:pt idx="0">
                  <c:v>Proporção de hipertensos com os exames complementares em dia de acordo com o protocolo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 w="25400">
              <a:noFill/>
            </a:ln>
          </c:spPr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Indicadores!$D$14:$G$14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Indicadores!$D$15:$G$15</c:f>
              <c:numCache>
                <c:formatCode>0.0%</c:formatCode>
                <c:ptCount val="4"/>
                <c:pt idx="0">
                  <c:v>6.8181818181818177E-2</c:v>
                </c:pt>
                <c:pt idx="1">
                  <c:v>2.7210884353741478E-2</c:v>
                </c:pt>
                <c:pt idx="2">
                  <c:v>0.18238993710692025</c:v>
                </c:pt>
                <c:pt idx="3">
                  <c:v>0.28915662650602403</c:v>
                </c:pt>
              </c:numCache>
            </c:numRef>
          </c:val>
        </c:ser>
        <c:axId val="84435328"/>
        <c:axId val="84436864"/>
      </c:barChart>
      <c:catAx>
        <c:axId val="84435328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4436864"/>
        <c:crosses val="autoZero"/>
        <c:auto val="1"/>
        <c:lblAlgn val="ctr"/>
        <c:lblOffset val="100"/>
      </c:catAx>
      <c:valAx>
        <c:axId val="84436864"/>
        <c:scaling>
          <c:orientation val="minMax"/>
          <c:max val="1"/>
          <c:min val="0"/>
        </c:scaling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0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4435328"/>
        <c:crosses val="autoZero"/>
        <c:crossBetween val="between"/>
        <c:majorUnit val="0.1"/>
      </c:valAx>
      <c:spPr>
        <a:solidFill>
          <a:srgbClr val="FFFFFF"/>
        </a:solidFill>
        <a:ln w="25400">
          <a:noFill/>
        </a:ln>
      </c:spPr>
    </c:plotArea>
    <c:plotVisOnly val="1"/>
    <c:dispBlanksAs val="gap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PT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PT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Indicadores!$S$15</c:f>
              <c:strCache>
                <c:ptCount val="1"/>
                <c:pt idx="0">
                  <c:v>Proporção de diabéticos com os exames complementares  em dia de acordo com o protocolo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 w="25400">
              <a:noFill/>
            </a:ln>
          </c:spPr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Indicadores!$T$14:$W$14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Indicadores!$T$15:$W$15</c:f>
              <c:numCache>
                <c:formatCode>0.0%</c:formatCode>
                <c:ptCount val="4"/>
                <c:pt idx="0">
                  <c:v>0.13333333333333341</c:v>
                </c:pt>
                <c:pt idx="1">
                  <c:v>3.9215686274509803E-2</c:v>
                </c:pt>
                <c:pt idx="2">
                  <c:v>0.17307692307692321</c:v>
                </c:pt>
                <c:pt idx="3">
                  <c:v>0.2181818181818182</c:v>
                </c:pt>
              </c:numCache>
            </c:numRef>
          </c:val>
        </c:ser>
        <c:axId val="84473728"/>
        <c:axId val="84475264"/>
      </c:barChart>
      <c:catAx>
        <c:axId val="84473728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4475264"/>
        <c:crosses val="autoZero"/>
        <c:auto val="1"/>
        <c:lblAlgn val="ctr"/>
        <c:lblOffset val="100"/>
      </c:catAx>
      <c:valAx>
        <c:axId val="84475264"/>
        <c:scaling>
          <c:orientation val="minMax"/>
          <c:max val="1"/>
          <c:min val="0"/>
        </c:scaling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0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4473728"/>
        <c:crosses val="autoZero"/>
        <c:crossBetween val="between"/>
        <c:majorUnit val="0.1"/>
      </c:valAx>
      <c:spPr>
        <a:solidFill>
          <a:srgbClr val="FFFFFF"/>
        </a:solidFill>
        <a:ln w="25400">
          <a:noFill/>
        </a:ln>
      </c:spPr>
    </c:plotArea>
    <c:plotVisOnly val="1"/>
    <c:dispBlanksAs val="gap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PT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PT"/>
  <c:style val="18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Indicadores!$C$21</c:f>
              <c:strCache>
                <c:ptCount val="1"/>
                <c:pt idx="0">
                  <c:v>Proporção de hipertensos com prescrição de medicamentos da Farmácia Popular/Hiperdia priorizada.      </c:v>
                </c:pt>
              </c:strCache>
            </c:strRef>
          </c:tx>
          <c:spPr>
            <a:solidFill>
              <a:srgbClr val="FFC000"/>
            </a:soli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Indicadores!$D$20:$G$20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Indicadores!$D$21:$G$21</c:f>
              <c:numCache>
                <c:formatCode>0.0%</c:formatCode>
                <c:ptCount val="4"/>
                <c:pt idx="0">
                  <c:v>0.88636363636363635</c:v>
                </c:pt>
                <c:pt idx="1">
                  <c:v>0.93877551020409833</c:v>
                </c:pt>
                <c:pt idx="2">
                  <c:v>0.94339622641510301</c:v>
                </c:pt>
                <c:pt idx="3">
                  <c:v>0.94578313253013024</c:v>
                </c:pt>
              </c:numCache>
            </c:numRef>
          </c:val>
        </c:ser>
        <c:axId val="84905984"/>
        <c:axId val="84907520"/>
      </c:barChart>
      <c:catAx>
        <c:axId val="84905984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4907520"/>
        <c:crosses val="autoZero"/>
        <c:auto val="1"/>
        <c:lblAlgn val="ctr"/>
        <c:lblOffset val="100"/>
      </c:catAx>
      <c:valAx>
        <c:axId val="84907520"/>
        <c:scaling>
          <c:orientation val="minMax"/>
          <c:max val="1"/>
          <c:min val="0"/>
        </c:scaling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0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4905984"/>
        <c:crosses val="autoZero"/>
        <c:crossBetween val="between"/>
        <c:majorUnit val="0.1"/>
      </c:valAx>
      <c:spPr>
        <a:solidFill>
          <a:srgbClr val="FFFFFF"/>
        </a:solidFill>
        <a:ln w="25400">
          <a:noFill/>
        </a:ln>
      </c:spPr>
    </c:plotArea>
    <c:plotVisOnly val="1"/>
    <c:dispBlanksAs val="gap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PT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PT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Indicadores!$S$21</c:f>
              <c:strCache>
                <c:ptCount val="1"/>
                <c:pt idx="0">
                  <c:v>Proporção de diabéticos com prescrição de medicamentos da Farmácia Popular/Hiperdia priorizada.      </c:v>
                </c:pt>
              </c:strCache>
            </c:strRef>
          </c:tx>
          <c:spPr>
            <a:solidFill>
              <a:srgbClr val="00B050"/>
            </a:solidFill>
            <a:ln w="25400">
              <a:noFill/>
            </a:ln>
          </c:spPr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Indicadores!$T$20:$W$20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Indicadores!$T$21:$W$21</c:f>
              <c:numCache>
                <c:formatCode>0.0%</c:formatCode>
                <c:ptCount val="4"/>
                <c:pt idx="0">
                  <c:v>0.8</c:v>
                </c:pt>
                <c:pt idx="1">
                  <c:v>0.9</c:v>
                </c:pt>
                <c:pt idx="2">
                  <c:v>0.90196078431372551</c:v>
                </c:pt>
                <c:pt idx="3">
                  <c:v>0.90909090909090906</c:v>
                </c:pt>
              </c:numCache>
            </c:numRef>
          </c:val>
        </c:ser>
        <c:axId val="85013632"/>
        <c:axId val="85015168"/>
      </c:barChart>
      <c:catAx>
        <c:axId val="85013632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5015168"/>
        <c:crosses val="autoZero"/>
        <c:auto val="1"/>
        <c:lblAlgn val="ctr"/>
        <c:lblOffset val="100"/>
      </c:catAx>
      <c:valAx>
        <c:axId val="85015168"/>
        <c:scaling>
          <c:orientation val="minMax"/>
          <c:max val="1"/>
          <c:min val="0"/>
        </c:scaling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0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85013632"/>
        <c:crosses val="autoZero"/>
        <c:crossBetween val="between"/>
        <c:majorUnit val="0.1"/>
      </c:valAx>
      <c:spPr>
        <a:solidFill>
          <a:srgbClr val="FFFFFF"/>
        </a:solidFill>
        <a:ln w="25400">
          <a:noFill/>
        </a:ln>
      </c:spPr>
    </c:plotArea>
    <c:plotVisOnly val="1"/>
    <c:dispBlanksAs val="gap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PT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1D5BB-7599-43DA-B33F-B212C7FC8913}" type="datetimeFigureOut">
              <a:rPr lang="pt-PT" smtClean="0"/>
              <a:pPr/>
              <a:t>18-06-2015</a:t>
            </a:fld>
            <a:endParaRPr lang="pt-PT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324FF-BD45-4623-96D3-BA9EE8FEC9F4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3212976"/>
            <a:ext cx="7702624" cy="1080120"/>
          </a:xfrm>
        </p:spPr>
        <p:txBody>
          <a:bodyPr>
            <a:normAutofit/>
          </a:bodyPr>
          <a:lstStyle/>
          <a:p>
            <a:r>
              <a:rPr lang="pt-BR" sz="1800" b="1" dirty="0" smtClean="0"/>
              <a:t>MELHORIA DA ATENÇÃO DA SAÚDE DOS HIPERTENSOS E/OU DIABÉTICOS DA UBS AMÉRICO COELHO, CUTIAS/AP</a:t>
            </a:r>
            <a:r>
              <a:rPr lang="pt-PT" sz="1800" dirty="0" smtClean="0"/>
              <a:t/>
            </a:r>
            <a:br>
              <a:rPr lang="pt-PT" sz="1800" dirty="0" smtClean="0"/>
            </a:br>
            <a:endParaRPr lang="pt-PT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 dirty="0" smtClean="0"/>
          </a:p>
          <a:p>
            <a:r>
              <a:rPr lang="pt-PT" sz="2000" dirty="0" smtClean="0">
                <a:solidFill>
                  <a:schemeClr val="tx1"/>
                </a:solidFill>
              </a:rPr>
              <a:t>Amapa 2015</a:t>
            </a:r>
          </a:p>
          <a:p>
            <a:endParaRPr lang="pt-PT" sz="2000" dirty="0" smtClean="0">
              <a:solidFill>
                <a:schemeClr val="tx1"/>
              </a:solidFill>
            </a:endParaRPr>
          </a:p>
        </p:txBody>
      </p:sp>
      <p:pic>
        <p:nvPicPr>
          <p:cNvPr id="4" name="Imagem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76672"/>
            <a:ext cx="2160240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195736" y="1772816"/>
            <a:ext cx="45365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spcAft>
                <a:spcPts val="0"/>
              </a:spcAft>
            </a:pPr>
            <a:r>
              <a:rPr lang="pt-BR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Universidade Aberta do SUS – UNASUS</a:t>
            </a:r>
            <a:endParaRPr lang="pt-BR" dirty="0" smtClean="0"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indent="540385" algn="ctr">
              <a:spcAft>
                <a:spcPts val="0"/>
              </a:spcAft>
            </a:pPr>
            <a:r>
              <a:rPr lang="pt-BR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Universidade Federal de Pelotas</a:t>
            </a:r>
            <a:endParaRPr lang="pt-BR" dirty="0" smtClean="0"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indent="540385" algn="ctr">
              <a:spcAft>
                <a:spcPts val="0"/>
              </a:spcAft>
            </a:pPr>
            <a:r>
              <a:rPr lang="pt-BR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Especialização em Saúde da </a:t>
            </a:r>
          </a:p>
          <a:p>
            <a:pPr indent="540385" algn="ctr">
              <a:spcAft>
                <a:spcPts val="0"/>
              </a:spcAft>
            </a:pPr>
            <a:r>
              <a:rPr lang="pt-BR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Família</a:t>
            </a:r>
            <a:endParaRPr lang="pt-BR" dirty="0" smtClean="0"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400" b="1" dirty="0" smtClean="0"/>
              <a:t>Caracterização do municipio de Cutias.</a:t>
            </a:r>
            <a:br>
              <a:rPr lang="pt-PT" sz="2400" b="1" dirty="0" smtClean="0"/>
            </a:br>
            <a:endParaRPr lang="pt-PT" sz="24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pt-PT" sz="2400" dirty="0" smtClean="0"/>
              <a:t>Um município ubicado no sudeste do estado Amapa.</a:t>
            </a:r>
          </a:p>
          <a:p>
            <a:pPr>
              <a:buFont typeface="Wingdings" pitchFamily="2" charset="2"/>
              <a:buChar char="Ø"/>
            </a:pPr>
            <a:r>
              <a:rPr lang="pt-PT" sz="2400" dirty="0" smtClean="0"/>
              <a:t>A uma distancia da capital de 140 km.</a:t>
            </a:r>
          </a:p>
          <a:p>
            <a:pPr>
              <a:buFont typeface="Wingdings" pitchFamily="2" charset="2"/>
              <a:buChar char="Ø"/>
            </a:pPr>
            <a:r>
              <a:rPr lang="pt-PT" sz="2400" dirty="0" smtClean="0">
                <a:latin typeface="+mj-lt"/>
              </a:rPr>
              <a:t>População</a:t>
            </a:r>
            <a:r>
              <a:rPr lang="pt-PT" sz="2400" dirty="0" smtClean="0"/>
              <a:t> aproximadamente de 5510 habitantes</a:t>
            </a:r>
            <a:r>
              <a:rPr lang="pt-PT" sz="2000" dirty="0" smtClean="0"/>
              <a:t>.</a:t>
            </a:r>
            <a:endParaRPr lang="pt-PT" sz="2000" dirty="0"/>
          </a:p>
        </p:txBody>
      </p:sp>
      <p:pic>
        <p:nvPicPr>
          <p:cNvPr id="1026" name="Picture 2" descr="C:\Users\HP\Documents\10408004_691260320994997_521196071591046901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106033"/>
            <a:ext cx="5760640" cy="351090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Introdução</a:t>
            </a:r>
            <a:endParaRPr lang="pt-PT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sz="2400" b="1" dirty="0" smtClean="0">
                <a:latin typeface="Arial" pitchFamily="34" charset="0"/>
                <a:cs typeface="Arial" pitchFamily="34" charset="0"/>
              </a:rPr>
              <a:t>Hipertensão Arterial Sistêmica e  Diabetes Mellitus 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400" dirty="0" smtClean="0">
                <a:latin typeface="Arial" pitchFamily="34" charset="0"/>
                <a:cs typeface="Arial" pitchFamily="34" charset="0"/>
              </a:rPr>
            </a:b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endParaRPr lang="pt-PT" dirty="0" smtClean="0"/>
          </a:p>
          <a:p>
            <a:r>
              <a:rPr lang="pt-PT" sz="2400" dirty="0" smtClean="0"/>
              <a:t>Grande morbimortalidade e </a:t>
            </a:r>
            <a:r>
              <a:rPr lang="pt-BR" sz="2400" dirty="0" smtClean="0"/>
              <a:t>principais</a:t>
            </a:r>
            <a:r>
              <a:rPr lang="pt-PT" sz="2400" dirty="0" smtClean="0"/>
              <a:t> problemas de saúde </a:t>
            </a:r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r>
              <a:rPr lang="pt-PT" sz="2400" dirty="0" smtClean="0"/>
              <a:t>Necessidade de um acompanhamento clinico adequado e ações de prevenção e promoção.</a:t>
            </a:r>
          </a:p>
          <a:p>
            <a:endParaRPr lang="pt-PT" sz="2400" dirty="0" smtClean="0"/>
          </a:p>
          <a:p>
            <a:endParaRPr lang="pt-PT" sz="2400" dirty="0" smtClean="0"/>
          </a:p>
          <a:p>
            <a:r>
              <a:rPr lang="pt-PT" sz="2400" dirty="0" smtClean="0"/>
              <a:t>Evitar complicações e proporcionar melhor qualidade de vida os usuarios .</a:t>
            </a:r>
            <a:endParaRPr lang="pt-PT" sz="2400" dirty="0"/>
          </a:p>
        </p:txBody>
      </p:sp>
      <p:sp>
        <p:nvSpPr>
          <p:cNvPr id="7" name="Seta em curva para baixo 6"/>
          <p:cNvSpPr/>
          <p:nvPr/>
        </p:nvSpPr>
        <p:spPr>
          <a:xfrm>
            <a:off x="3491880" y="2204864"/>
            <a:ext cx="1080120" cy="36004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9" name="Seta em curva para a esquerda 8"/>
          <p:cNvSpPr/>
          <p:nvPr/>
        </p:nvSpPr>
        <p:spPr>
          <a:xfrm>
            <a:off x="4139952" y="3429000"/>
            <a:ext cx="432048" cy="36004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0" name="Seta em curva para a direita 9"/>
          <p:cNvSpPr/>
          <p:nvPr/>
        </p:nvSpPr>
        <p:spPr>
          <a:xfrm>
            <a:off x="3347864" y="3429000"/>
            <a:ext cx="504056" cy="3600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11" name="Seta para baixo 10"/>
          <p:cNvSpPr/>
          <p:nvPr/>
        </p:nvSpPr>
        <p:spPr>
          <a:xfrm>
            <a:off x="3995936" y="4653136"/>
            <a:ext cx="14401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2" name="Seta para cima e para baixo 11"/>
          <p:cNvSpPr/>
          <p:nvPr/>
        </p:nvSpPr>
        <p:spPr>
          <a:xfrm>
            <a:off x="3995936" y="3717032"/>
            <a:ext cx="72008" cy="21602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pt-PT" sz="2800" dirty="0" smtClean="0">
                <a:latin typeface="Arial" pitchFamily="34" charset="0"/>
                <a:cs typeface="Arial" pitchFamily="34" charset="0"/>
              </a:rPr>
              <a:t>Introdução</a:t>
            </a:r>
            <a:r>
              <a:rPr lang="pt-PT" sz="2400" dirty="0" smtClean="0"/>
              <a:t> </a:t>
            </a:r>
            <a:endParaRPr lang="pt-PT" sz="2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pt-PT" sz="3800" dirty="0" smtClean="0">
                <a:latin typeface="Arial" pitchFamily="34" charset="0"/>
                <a:cs typeface="Arial" pitchFamily="34" charset="0"/>
              </a:rPr>
              <a:t>UBS Americo Coelho</a:t>
            </a:r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r>
              <a:rPr lang="pt-PT" sz="3600" dirty="0" smtClean="0">
                <a:latin typeface="Arial" pitchFamily="34" charset="0"/>
                <a:cs typeface="Arial" pitchFamily="34" charset="0"/>
              </a:rPr>
              <a:t>166 hipertensos e 55 diabeticos na area adscrita  da equipe.</a:t>
            </a:r>
          </a:p>
          <a:p>
            <a:endParaRPr lang="pt-PT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Fluxograma: Processo alternativo 8"/>
          <p:cNvSpPr/>
          <p:nvPr/>
        </p:nvSpPr>
        <p:spPr>
          <a:xfrm>
            <a:off x="755576" y="2924944"/>
            <a:ext cx="2448272" cy="100811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Duas equipe da estrategia</a:t>
            </a:r>
            <a:endParaRPr lang="pt-PT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luxograma: Processo alternativo 9"/>
          <p:cNvSpPr/>
          <p:nvPr/>
        </p:nvSpPr>
        <p:spPr>
          <a:xfrm>
            <a:off x="683568" y="4221088"/>
            <a:ext cx="2520280" cy="10801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Estructura regular</a:t>
            </a:r>
            <a:endParaRPr lang="pt-PT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Fluxograma: Processo alternativo 10"/>
          <p:cNvSpPr/>
          <p:nvPr/>
        </p:nvSpPr>
        <p:spPr>
          <a:xfrm>
            <a:off x="755576" y="1700808"/>
            <a:ext cx="2448272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Zona urbana</a:t>
            </a:r>
            <a:endParaRPr lang="pt-PT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Fluxograma: Fita perfurada 11"/>
          <p:cNvSpPr/>
          <p:nvPr/>
        </p:nvSpPr>
        <p:spPr>
          <a:xfrm>
            <a:off x="3491880" y="1556792"/>
            <a:ext cx="2808312" cy="187220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Quatro locais para consulta  e enfermagem</a:t>
            </a:r>
            <a:endParaRPr lang="pt-PT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Fluxograma: Fita perfurada 12"/>
          <p:cNvSpPr/>
          <p:nvPr/>
        </p:nvSpPr>
        <p:spPr>
          <a:xfrm>
            <a:off x="3563888" y="3356992"/>
            <a:ext cx="2736304" cy="1440160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Consultorio odontologico</a:t>
            </a:r>
            <a:endParaRPr lang="pt-PT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Fluxograma: Fita perfurada 13"/>
          <p:cNvSpPr/>
          <p:nvPr/>
        </p:nvSpPr>
        <p:spPr>
          <a:xfrm>
            <a:off x="3635896" y="4797152"/>
            <a:ext cx="2664296" cy="86409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dirty="0" smtClean="0">
                <a:solidFill>
                  <a:schemeClr val="tx1"/>
                </a:solidFill>
              </a:rPr>
              <a:t>Sala de curativos</a:t>
            </a:r>
            <a:endParaRPr lang="pt-PT" sz="2400" dirty="0">
              <a:solidFill>
                <a:schemeClr val="tx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6588224" y="1700808"/>
            <a:ext cx="2304256" cy="936104"/>
          </a:xfrm>
          <a:prstGeom prst="roundRect">
            <a:avLst>
              <a:gd name="adj" fmla="val 125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 smtClean="0">
              <a:solidFill>
                <a:schemeClr val="tx1"/>
              </a:solidFill>
            </a:endParaRPr>
          </a:p>
          <a:p>
            <a:pPr algn="ctr"/>
            <a:r>
              <a:rPr lang="pt-PT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Sala de vacina</a:t>
            </a:r>
          </a:p>
          <a:p>
            <a:pPr algn="ctr"/>
            <a:endParaRPr lang="pt-PT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6732240" y="2924944"/>
            <a:ext cx="216024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Farmacia </a:t>
            </a:r>
            <a:endParaRPr lang="pt-PT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6804248" y="4149080"/>
            <a:ext cx="2160240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Recepção</a:t>
            </a:r>
            <a:endParaRPr lang="pt-PT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2050" name="Picture 2" descr="C:\Users\HP\Documents\10428473_10203410198559198_4899777110120236306_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427984" y="1628800"/>
            <a:ext cx="4716017" cy="4597971"/>
          </a:xfrm>
          <a:prstGeom prst="rect">
            <a:avLst/>
          </a:prstGeom>
          <a:noFill/>
        </p:spPr>
      </p:pic>
      <p:pic>
        <p:nvPicPr>
          <p:cNvPr id="2051" name="Picture 3" descr="C:\Users\HP\Documents\10347784_10203410196439145_316084065645269415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708920"/>
            <a:ext cx="3240360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pt-PT" dirty="0" smtClean="0"/>
              <a:t>Introdução</a:t>
            </a:r>
            <a:br>
              <a:rPr lang="pt-PT" dirty="0" smtClean="0"/>
            </a:br>
            <a:endParaRPr lang="pt-PT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r>
              <a:rPr lang="pt-PT" sz="2000" dirty="0" smtClean="0"/>
              <a:t>Ação programatica de hipertensão e diabetes antes da intervenção</a:t>
            </a:r>
            <a:endParaRPr lang="pt-PT" sz="2000" dirty="0"/>
          </a:p>
        </p:txBody>
      </p:sp>
      <p:sp>
        <p:nvSpPr>
          <p:cNvPr id="9" name="Elipse 8"/>
          <p:cNvSpPr/>
          <p:nvPr/>
        </p:nvSpPr>
        <p:spPr>
          <a:xfrm>
            <a:off x="6084168" y="1772816"/>
            <a:ext cx="2016224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/>
              <a:t>Baixa adesão</a:t>
            </a:r>
            <a:endParaRPr lang="pt-PT" dirty="0"/>
          </a:p>
        </p:txBody>
      </p:sp>
      <p:sp>
        <p:nvSpPr>
          <p:cNvPr id="10" name="Elipse 9"/>
          <p:cNvSpPr/>
          <p:nvPr/>
        </p:nvSpPr>
        <p:spPr>
          <a:xfrm>
            <a:off x="1043608" y="1844824"/>
            <a:ext cx="2232248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/>
              <a:t>Baixa cobertura</a:t>
            </a:r>
            <a:endParaRPr lang="pt-PT" dirty="0"/>
          </a:p>
        </p:txBody>
      </p:sp>
      <p:sp>
        <p:nvSpPr>
          <p:cNvPr id="11" name="Elipse 10"/>
          <p:cNvSpPr/>
          <p:nvPr/>
        </p:nvSpPr>
        <p:spPr>
          <a:xfrm>
            <a:off x="6084168" y="3356992"/>
            <a:ext cx="2088232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/>
              <a:t>Qualidade deficiênte no registro</a:t>
            </a:r>
            <a:endParaRPr lang="pt-PT" dirty="0"/>
          </a:p>
        </p:txBody>
      </p:sp>
      <p:sp>
        <p:nvSpPr>
          <p:cNvPr id="12" name="Elipse 11"/>
          <p:cNvSpPr/>
          <p:nvPr/>
        </p:nvSpPr>
        <p:spPr>
          <a:xfrm>
            <a:off x="899592" y="3429000"/>
            <a:ext cx="2376264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/>
              <a:t>Acompanhamento inadequado</a:t>
            </a:r>
            <a:endParaRPr lang="pt-PT" dirty="0"/>
          </a:p>
        </p:txBody>
      </p:sp>
      <p:sp>
        <p:nvSpPr>
          <p:cNvPr id="13" name="Elipse 12"/>
          <p:cNvSpPr/>
          <p:nvPr/>
        </p:nvSpPr>
        <p:spPr>
          <a:xfrm>
            <a:off x="3131840" y="4653136"/>
            <a:ext cx="3096344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/>
              <a:t>Indicador de cobertura insuficiêntes</a:t>
            </a:r>
            <a:endParaRPr lang="pt-PT" dirty="0"/>
          </a:p>
        </p:txBody>
      </p:sp>
      <p:sp>
        <p:nvSpPr>
          <p:cNvPr id="15" name="Elipse 14"/>
          <p:cNvSpPr/>
          <p:nvPr/>
        </p:nvSpPr>
        <p:spPr>
          <a:xfrm>
            <a:off x="3779912" y="1412776"/>
            <a:ext cx="2088232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/>
              <a:t>Consulta  de baixa qualidade</a:t>
            </a:r>
            <a:endParaRPr lang="pt-PT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400" b="1" dirty="0" smtClean="0"/>
              <a:t>Objetivo geral</a:t>
            </a:r>
            <a:endParaRPr lang="pt-PT" sz="24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0486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pt-B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Melhorar a Atenção aos Usuários Portadores de Diabetes Mellitus e/ou Hipertensão Arterial Sistêmica, na UBS Américo Coelho Cutias AP.</a:t>
            </a:r>
            <a:endParaRPr lang="pt-PT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400" b="1" dirty="0" smtClean="0"/>
              <a:t>Metodologia</a:t>
            </a:r>
            <a:endParaRPr lang="pt-PT" sz="24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052736"/>
            <a:ext cx="8291264" cy="5073427"/>
          </a:xfrm>
        </p:spPr>
        <p:txBody>
          <a:bodyPr>
            <a:normAutofit/>
          </a:bodyPr>
          <a:lstStyle/>
          <a:p>
            <a:r>
              <a:rPr lang="pt-PT" sz="2400" dirty="0" smtClean="0"/>
              <a:t>Trata-se de uma intervenção realizada na UBS Americo Coelho </a:t>
            </a:r>
            <a:r>
              <a:rPr lang="pt-BR" sz="2400" dirty="0" smtClean="0"/>
              <a:t>durante um período de dezesseis semanas.</a:t>
            </a:r>
          </a:p>
          <a:p>
            <a:pPr algn="ctr">
              <a:buNone/>
            </a:pPr>
            <a:r>
              <a:rPr lang="pt-BR" sz="2400" dirty="0" smtClean="0"/>
              <a:t>Ações :</a:t>
            </a:r>
          </a:p>
          <a:p>
            <a:pPr>
              <a:buFont typeface="Wingdings" pitchFamily="2" charset="2"/>
              <a:buChar char="v"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Capacitação da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equipe;</a:t>
            </a: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pt-BR" sz="2000" dirty="0" smtClean="0"/>
              <a:t>Acolhimento</a:t>
            </a:r>
            <a:r>
              <a:rPr lang="pt-BR" sz="2000" dirty="0"/>
              <a:t>;</a:t>
            </a:r>
            <a:endParaRPr lang="pt-BR" sz="2000" dirty="0" smtClean="0"/>
          </a:p>
          <a:p>
            <a:pPr>
              <a:buFont typeface="Wingdings" pitchFamily="2" charset="2"/>
              <a:buChar char="v"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Rastreamento de doentes na população maior de 18 anos.</a:t>
            </a:r>
          </a:p>
          <a:p>
            <a:pPr>
              <a:buFont typeface="Wingdings" pitchFamily="2" charset="2"/>
              <a:buChar char="v"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Realização de exames clínicos e complementares;</a:t>
            </a:r>
          </a:p>
          <a:p>
            <a:pPr>
              <a:buFont typeface="Wingdings" pitchFamily="2" charset="2"/>
              <a:buChar char="v"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Orientações à população sobre a importância sobre a HAS e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DM</a:t>
            </a:r>
          </a:p>
          <a:p>
            <a:pPr>
              <a:buFont typeface="Wingdings" pitchFamily="2" charset="2"/>
              <a:buChar char="v"/>
            </a:pPr>
            <a:r>
              <a:rPr lang="pt-BR" sz="2000" dirty="0" smtClean="0">
                <a:latin typeface="Arial" pitchFamily="34" charset="0"/>
                <a:cs typeface="Arial" pitchFamily="34" charset="0"/>
              </a:rPr>
              <a:t>Registro adequado;</a:t>
            </a:r>
          </a:p>
          <a:p>
            <a:pPr>
              <a:buFont typeface="Wingdings" pitchFamily="2" charset="2"/>
              <a:buChar char="v"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Monitoramento quinzenalmente do cadastro de hipertensos e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diabético;</a:t>
            </a: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pt-BR" sz="2000" dirty="0" smtClean="0">
                <a:latin typeface="Arial" pitchFamily="34" charset="0"/>
                <a:cs typeface="Arial" pitchFamily="34" charset="0"/>
              </a:rPr>
              <a:t>Busca ativa de faltosos.</a:t>
            </a:r>
          </a:p>
          <a:p>
            <a:pPr marL="0" indent="0">
              <a:buNone/>
            </a:pPr>
            <a:endParaRPr lang="pt-BR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pt-BR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endParaRPr lang="pt-BR" sz="2400" dirty="0" smtClean="0"/>
          </a:p>
          <a:p>
            <a:pPr>
              <a:buFont typeface="Wingdings" pitchFamily="2" charset="2"/>
              <a:buChar char="q"/>
            </a:pPr>
            <a:endParaRPr lang="pt-PT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400" b="1" dirty="0" smtClean="0"/>
              <a:t>Logística </a:t>
            </a:r>
            <a:endParaRPr lang="pt-PT" sz="24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dirty="0" smtClean="0"/>
          </a:p>
          <a:p>
            <a:endParaRPr lang="pt-PT" dirty="0" smtClean="0"/>
          </a:p>
          <a:p>
            <a:endParaRPr lang="pt-PT" dirty="0" smtClean="0"/>
          </a:p>
          <a:p>
            <a:endParaRPr lang="pt-PT" dirty="0" smtClean="0"/>
          </a:p>
          <a:p>
            <a:endParaRPr lang="pt-PT" dirty="0" smtClean="0"/>
          </a:p>
          <a:p>
            <a:endParaRPr lang="pt-PT" dirty="0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539552" y="1628800"/>
            <a:ext cx="2952328" cy="1008112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Preenchimento e monitoramento da ficha de acompanhamento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4355976" y="1628800"/>
            <a:ext cx="2016224" cy="1008112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Busca ativa dos faltosos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8" name="Retângulo com Canto Diagonal Aparado 7"/>
          <p:cNvSpPr/>
          <p:nvPr/>
        </p:nvSpPr>
        <p:spPr>
          <a:xfrm>
            <a:off x="6732240" y="1628800"/>
            <a:ext cx="2160240" cy="1008112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Palestras educativas de forma quinzenal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9" name="Retângulo com Canto Diagonal Aparado 8"/>
          <p:cNvSpPr/>
          <p:nvPr/>
        </p:nvSpPr>
        <p:spPr>
          <a:xfrm>
            <a:off x="467544" y="3212976"/>
            <a:ext cx="3312368" cy="1008112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Agendamento das consulta priorizando os de maior risco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0" name="Retângulo com Canto Diagonal Aparado 9"/>
          <p:cNvSpPr/>
          <p:nvPr/>
        </p:nvSpPr>
        <p:spPr>
          <a:xfrm>
            <a:off x="4067944" y="3068960"/>
            <a:ext cx="2232248" cy="1224136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Informação a comunidade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com Canto Diagonal Aparado 10"/>
          <p:cNvSpPr/>
          <p:nvPr/>
        </p:nvSpPr>
        <p:spPr>
          <a:xfrm>
            <a:off x="6588224" y="2996952"/>
            <a:ext cx="2304256" cy="1368152"/>
          </a:xfrm>
          <a:prstGeom prst="snip2DiagRect">
            <a:avLst>
              <a:gd name="adj1" fmla="val 0"/>
              <a:gd name="adj2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>
                <a:solidFill>
                  <a:schemeClr val="tx1"/>
                </a:solidFill>
              </a:rPr>
              <a:t>Orientação de promoção nas consultas e visitas domiciliares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Arredondar Retângulo em um Canto Diagonal 11"/>
          <p:cNvSpPr/>
          <p:nvPr/>
        </p:nvSpPr>
        <p:spPr>
          <a:xfrm>
            <a:off x="827584" y="4797152"/>
            <a:ext cx="7776864" cy="129614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Capacitação da equipe utilizando o  protocolo de atendimento do diabético e hipertenso.Disponibilizado no caderno de estratégias para o cuidado da pessoa com doença crônica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t-BR" dirty="0" smtClean="0"/>
              <a:t>Objetivos,metas e resultados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3202033"/>
            <a:ext cx="3707904" cy="297797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2242656"/>
            <a:ext cx="2945464" cy="2770519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Resultados .</a:t>
            </a:r>
            <a:br>
              <a:rPr lang="pt-BR" dirty="0" smtClean="0"/>
            </a:br>
            <a:r>
              <a:rPr lang="pt-BR" b="1" u="sng" dirty="0" smtClean="0"/>
              <a:t>Indicador de cobertura</a:t>
            </a:r>
            <a:endParaRPr lang="pt-BR" b="1" u="sng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6" name="Nuvem 5"/>
          <p:cNvSpPr/>
          <p:nvPr/>
        </p:nvSpPr>
        <p:spPr>
          <a:xfrm>
            <a:off x="0" y="1556792"/>
            <a:ext cx="3059832" cy="2592288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Antes da intervenção o indicador de cobertura de hipertensos e diabéticos era menos de </a:t>
            </a:r>
            <a:r>
              <a:rPr lang="pt-B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pt-B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%</a:t>
            </a:r>
            <a:endParaRPr lang="pt-B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3275856" y="1556792"/>
            <a:ext cx="4248472" cy="331236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Pesquisa  e rastreamento realizado na população com risco.</a:t>
            </a:r>
          </a:p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Busca ativa dos usuários cadastrados .</a:t>
            </a:r>
          </a:p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Visitas domiciliares.</a:t>
            </a:r>
          </a:p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participação ativa de toda a equipe</a:t>
            </a:r>
          </a:p>
          <a:p>
            <a:pPr algn="ctr"/>
            <a:r>
              <a:rPr lang="pt-BR" sz="2000" b="1" dirty="0" smtClean="0">
                <a:solidFill>
                  <a:schemeClr val="tx1"/>
                </a:solidFill>
              </a:rPr>
              <a:t> </a:t>
            </a:r>
            <a:endParaRPr lang="pt-BR" sz="2000" b="1" dirty="0">
              <a:solidFill>
                <a:schemeClr val="tx1"/>
              </a:solidFill>
            </a:endParaRPr>
          </a:p>
        </p:txBody>
      </p:sp>
      <p:sp>
        <p:nvSpPr>
          <p:cNvPr id="13" name="Nuvem 12"/>
          <p:cNvSpPr/>
          <p:nvPr/>
        </p:nvSpPr>
        <p:spPr>
          <a:xfrm>
            <a:off x="5940152" y="4509120"/>
            <a:ext cx="3203848" cy="2348880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Final da intervenção  47,8% hipertensos(166) e 64% os Diabéticos(55) </a:t>
            </a:r>
            <a:endParaRPr lang="pt-B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Seta para a direita 13"/>
          <p:cNvSpPr/>
          <p:nvPr/>
        </p:nvSpPr>
        <p:spPr>
          <a:xfrm>
            <a:off x="2195736" y="3717032"/>
            <a:ext cx="1224136" cy="93610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Seta em curva para a esquerda 17"/>
          <p:cNvSpPr/>
          <p:nvPr/>
        </p:nvSpPr>
        <p:spPr>
          <a:xfrm>
            <a:off x="7668344" y="2636912"/>
            <a:ext cx="1296144" cy="2016224"/>
          </a:xfrm>
          <a:prstGeom prst="curvedLef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pt-BR" sz="2200" b="1" cap="none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200" b="1" cap="none" dirty="0" smtClean="0">
                <a:latin typeface="Arial" pitchFamily="34" charset="0"/>
                <a:cs typeface="Arial" pitchFamily="34" charset="0"/>
              </a:rPr>
            </a:br>
            <a:r>
              <a:rPr lang="pt-BR" sz="2200" b="1" dirty="0">
                <a:latin typeface="Arial" pitchFamily="34" charset="0"/>
                <a:cs typeface="Arial" pitchFamily="34" charset="0"/>
              </a:rPr>
              <a:t/>
            </a:r>
            <a:br>
              <a:rPr lang="pt-BR" sz="2200" b="1" dirty="0">
                <a:latin typeface="Arial" pitchFamily="34" charset="0"/>
                <a:cs typeface="Arial" pitchFamily="34" charset="0"/>
              </a:rPr>
            </a:br>
            <a:r>
              <a:rPr lang="pt-BR" sz="2200" b="1" dirty="0">
                <a:latin typeface="Arial" pitchFamily="34" charset="0"/>
                <a:cs typeface="Arial" pitchFamily="34" charset="0"/>
              </a:rPr>
              <a:t>Objetivo 1: Ampliar a cobertura aos </a:t>
            </a:r>
            <a:r>
              <a:rPr lang="pt-BR" sz="2200" b="1" dirty="0" smtClean="0">
                <a:latin typeface="Arial" pitchFamily="34" charset="0"/>
                <a:cs typeface="Arial" pitchFamily="34" charset="0"/>
              </a:rPr>
              <a:t>Hipertensos</a:t>
            </a:r>
            <a:r>
              <a:rPr lang="pt-BR" sz="2200" b="1" dirty="0">
                <a:latin typeface="Arial" pitchFamily="34" charset="0"/>
                <a:cs typeface="Arial" pitchFamily="34" charset="0"/>
              </a:rPr>
              <a:t/>
            </a:r>
            <a:br>
              <a:rPr lang="pt-BR" sz="2200" b="1" dirty="0">
                <a:latin typeface="Arial" pitchFamily="34" charset="0"/>
                <a:cs typeface="Arial" pitchFamily="34" charset="0"/>
              </a:rPr>
            </a:br>
            <a:r>
              <a:rPr lang="pt-BR" sz="2200" b="1" dirty="0">
                <a:latin typeface="Arial" pitchFamily="34" charset="0"/>
                <a:cs typeface="Arial" pitchFamily="34" charset="0"/>
              </a:rPr>
              <a:t>Meta </a:t>
            </a:r>
            <a:r>
              <a:rPr lang="pt-BR" sz="2200" b="1" dirty="0" smtClean="0">
                <a:latin typeface="Arial" pitchFamily="34" charset="0"/>
                <a:cs typeface="Arial" pitchFamily="34" charset="0"/>
              </a:rPr>
              <a:t>1: </a:t>
            </a:r>
            <a:r>
              <a:rPr lang="pt-BR" sz="2200" b="1" dirty="0">
                <a:latin typeface="Arial" pitchFamily="34" charset="0"/>
                <a:cs typeface="Arial" pitchFamily="34" charset="0"/>
              </a:rPr>
              <a:t>Cadastrar 40% dos </a:t>
            </a:r>
            <a:r>
              <a:rPr lang="pt-BR" sz="2200" b="1" dirty="0" smtClean="0">
                <a:latin typeface="Arial" pitchFamily="34" charset="0"/>
                <a:cs typeface="Arial" pitchFamily="34" charset="0"/>
              </a:rPr>
              <a:t>Hipertensos da </a:t>
            </a:r>
            <a:r>
              <a:rPr lang="pt-BR" sz="2200" b="1" dirty="0">
                <a:latin typeface="Arial" pitchFamily="34" charset="0"/>
                <a:cs typeface="Arial" pitchFamily="34" charset="0"/>
              </a:rPr>
              <a:t>área de abrangência </a:t>
            </a:r>
            <a:br>
              <a:rPr lang="pt-BR" sz="2200" b="1" dirty="0">
                <a:latin typeface="Arial" pitchFamily="34" charset="0"/>
                <a:cs typeface="Arial" pitchFamily="34" charset="0"/>
              </a:rPr>
            </a:br>
            <a:r>
              <a:rPr lang="pt-BR" sz="2700" b="1" cap="none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700" b="1" cap="none" dirty="0" smtClean="0">
                <a:latin typeface="Arial" pitchFamily="34" charset="0"/>
                <a:cs typeface="Arial" pitchFamily="34" charset="0"/>
              </a:rPr>
            </a:br>
            <a:r>
              <a:rPr lang="pt-BR" sz="2200" b="1" cap="none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200" b="1" cap="none" dirty="0" smtClean="0">
                <a:latin typeface="Arial" pitchFamily="34" charset="0"/>
                <a:cs typeface="Arial" pitchFamily="34" charset="0"/>
              </a:rPr>
            </a:br>
            <a:endParaRPr lang="pt-BR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sz="2600" dirty="0" smtClean="0">
                <a:latin typeface="Arial" pitchFamily="34" charset="0"/>
                <a:cs typeface="Arial" pitchFamily="34" charset="0"/>
              </a:rPr>
              <a:t>Atingimos a de 166 hipertensos para um 47,8%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</p:txBody>
      </p:sp>
      <p:graphicFrame>
        <p:nvGraphicFramePr>
          <p:cNvPr id="9" name="Gráfico 8"/>
          <p:cNvGraphicFramePr/>
          <p:nvPr/>
        </p:nvGraphicFramePr>
        <p:xfrm>
          <a:off x="1115616" y="2132856"/>
          <a:ext cx="6768752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pt-BR" sz="2200" b="1" cap="none" dirty="0" smtClean="0">
                <a:latin typeface="Arial" pitchFamily="34" charset="0"/>
                <a:cs typeface="Arial" pitchFamily="34" charset="0"/>
              </a:rPr>
              <a:t>Objetivo 1: Ampliar a cobertura aos Diabéticos</a:t>
            </a:r>
            <a:br>
              <a:rPr lang="pt-BR" sz="2200" b="1" cap="none" dirty="0" smtClean="0">
                <a:latin typeface="Arial" pitchFamily="34" charset="0"/>
                <a:cs typeface="Arial" pitchFamily="34" charset="0"/>
              </a:rPr>
            </a:br>
            <a:r>
              <a:rPr lang="pt-BR" sz="2200" b="1" cap="none" dirty="0" smtClean="0">
                <a:latin typeface="Arial" pitchFamily="34" charset="0"/>
                <a:cs typeface="Arial" pitchFamily="34" charset="0"/>
              </a:rPr>
              <a:t>Meta 1.1: Cadastrar 40% dos Diabéticos da área de abrangência </a:t>
            </a:r>
            <a:br>
              <a:rPr lang="pt-BR" sz="2200" b="1" cap="none" dirty="0" smtClean="0">
                <a:latin typeface="Arial" pitchFamily="34" charset="0"/>
                <a:cs typeface="Arial" pitchFamily="34" charset="0"/>
              </a:rPr>
            </a:br>
            <a:endParaRPr lang="pt-BR" sz="2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sz="2400" dirty="0" smtClean="0"/>
          </a:p>
          <a:p>
            <a:endParaRPr lang="pt-BR" sz="2400" dirty="0" smtClean="0"/>
          </a:p>
          <a:p>
            <a:r>
              <a:rPr lang="pt-BR" sz="2600" dirty="0" smtClean="0"/>
              <a:t>A cobertura de os diabéticos se atingiu em um 64 %(55)</a:t>
            </a:r>
            <a:endParaRPr lang="pt-BR" sz="2600" dirty="0"/>
          </a:p>
        </p:txBody>
      </p:sp>
      <p:graphicFrame>
        <p:nvGraphicFramePr>
          <p:cNvPr id="4" name="Gráfico 3"/>
          <p:cNvGraphicFramePr/>
          <p:nvPr/>
        </p:nvGraphicFramePr>
        <p:xfrm>
          <a:off x="827584" y="1268761"/>
          <a:ext cx="7272808" cy="3528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Resultados .</a:t>
            </a:r>
            <a:br>
              <a:rPr lang="pt-BR" dirty="0" smtClean="0"/>
            </a:br>
            <a:r>
              <a:rPr lang="pt-BR" dirty="0" smtClean="0"/>
              <a:t>Indicadores de qualidade .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9" name="Seta em curva para a esquerda 8"/>
          <p:cNvSpPr/>
          <p:nvPr/>
        </p:nvSpPr>
        <p:spPr>
          <a:xfrm>
            <a:off x="1403648" y="1484784"/>
            <a:ext cx="1224136" cy="158417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0" name="Nuvem 9"/>
          <p:cNvSpPr/>
          <p:nvPr/>
        </p:nvSpPr>
        <p:spPr>
          <a:xfrm>
            <a:off x="0" y="3140968"/>
            <a:ext cx="2555776" cy="1944216"/>
          </a:xfrm>
          <a:prstGeom prst="cloud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Antes da intervenção deficientes ignorados  o não registrados</a:t>
            </a:r>
            <a:endParaRPr lang="pt-BR" dirty="0"/>
          </a:p>
        </p:txBody>
      </p:sp>
      <p:sp>
        <p:nvSpPr>
          <p:cNvPr id="11" name="Seta para a direita 10"/>
          <p:cNvSpPr/>
          <p:nvPr/>
        </p:nvSpPr>
        <p:spPr>
          <a:xfrm>
            <a:off x="3203848" y="2348880"/>
            <a:ext cx="230425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DEPOIS</a:t>
            </a:r>
            <a:endParaRPr lang="pt-BR" dirty="0"/>
          </a:p>
        </p:txBody>
      </p:sp>
      <p:sp>
        <p:nvSpPr>
          <p:cNvPr id="12" name="Nuvem 11"/>
          <p:cNvSpPr/>
          <p:nvPr/>
        </p:nvSpPr>
        <p:spPr>
          <a:xfrm>
            <a:off x="6372200" y="1340768"/>
            <a:ext cx="2376264" cy="1296144"/>
          </a:xfrm>
          <a:prstGeom prst="cloud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Exame clinico em um 100%  HTA(166) e DM(55)</a:t>
            </a:r>
            <a:endParaRPr lang="pt-BR" dirty="0"/>
          </a:p>
        </p:txBody>
      </p:sp>
      <p:sp>
        <p:nvSpPr>
          <p:cNvPr id="13" name="Nuvem 12"/>
          <p:cNvSpPr/>
          <p:nvPr/>
        </p:nvSpPr>
        <p:spPr>
          <a:xfrm>
            <a:off x="3131840" y="4293096"/>
            <a:ext cx="3240360" cy="1800200"/>
          </a:xfrm>
          <a:prstGeom prst="cloud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Exame complementares em 28,9% em HAS(48) e21,8% em DM(12)</a:t>
            </a:r>
            <a:endParaRPr lang="pt-BR" dirty="0"/>
          </a:p>
        </p:txBody>
      </p:sp>
      <p:sp>
        <p:nvSpPr>
          <p:cNvPr id="14" name="Nuvem 13"/>
          <p:cNvSpPr/>
          <p:nvPr/>
        </p:nvSpPr>
        <p:spPr>
          <a:xfrm>
            <a:off x="6516216" y="2924944"/>
            <a:ext cx="2627784" cy="1872208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Prescrição de medicamentos em 94,6% (157)em HAS e</a:t>
            </a:r>
          </a:p>
          <a:p>
            <a:pPr algn="ctr"/>
            <a:r>
              <a:rPr lang="pt-BR" dirty="0" smtClean="0"/>
              <a:t>90,9% DM(50)</a:t>
            </a:r>
            <a:endParaRPr lang="pt-BR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pt-BR" sz="2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200" b="1" dirty="0" smtClean="0">
                <a:latin typeface="Arial" pitchFamily="34" charset="0"/>
                <a:cs typeface="Arial" pitchFamily="34" charset="0"/>
              </a:rPr>
            </a:br>
            <a:r>
              <a:rPr lang="pt-BR" sz="2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200" b="1" dirty="0" smtClean="0">
                <a:latin typeface="Arial" pitchFamily="34" charset="0"/>
                <a:cs typeface="Arial" pitchFamily="34" charset="0"/>
              </a:rPr>
            </a:br>
            <a:r>
              <a:rPr lang="pt-BR" sz="2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200" b="1" dirty="0" smtClean="0">
                <a:latin typeface="Arial" pitchFamily="34" charset="0"/>
                <a:cs typeface="Arial" pitchFamily="34" charset="0"/>
              </a:rPr>
            </a:br>
            <a:r>
              <a:rPr lang="pt-BR" sz="2200" b="1" dirty="0" smtClean="0">
                <a:latin typeface="Arial" pitchFamily="34" charset="0"/>
                <a:cs typeface="Arial" pitchFamily="34" charset="0"/>
              </a:rPr>
              <a:t>Objetivo 2: Melhorar a qualidade da atenção a Hipertensos e/ou Diabéticos</a:t>
            </a:r>
            <a:r>
              <a:rPr lang="pt-BR" sz="2200" dirty="0" smtClean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2200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200" b="1" dirty="0" smtClean="0">
                <a:latin typeface="Arial" pitchFamily="34" charset="0"/>
                <a:cs typeface="Arial" pitchFamily="34" charset="0"/>
              </a:rPr>
              <a:t>Meta 2.1 garantir aos 100% dos hipertensos a realização de exames complementares em dia de acordo com o protocolo.</a:t>
            </a:r>
            <a:br>
              <a:rPr lang="pt-BR" sz="2200" b="1" dirty="0" smtClean="0">
                <a:latin typeface="Arial" pitchFamily="34" charset="0"/>
                <a:cs typeface="Arial" pitchFamily="34" charset="0"/>
              </a:rPr>
            </a:br>
            <a:r>
              <a:rPr lang="pt-BR" sz="2200" b="1" dirty="0" smtClean="0">
                <a:latin typeface="Arial" pitchFamily="34" charset="0"/>
                <a:cs typeface="Arial" pitchFamily="34" charset="0"/>
              </a:rPr>
              <a:t>Se atingiu uma meta de um 28,8% (48) dos usuários hipertensos.</a:t>
            </a:r>
            <a:endParaRPr lang="pt-BR" sz="22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996950" y="2420888"/>
          <a:ext cx="6887418" cy="37045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t-BR" sz="2000" b="1" dirty="0" smtClean="0">
                <a:latin typeface="Arial" pitchFamily="34" charset="0"/>
                <a:cs typeface="Arial" pitchFamily="34" charset="0"/>
              </a:rPr>
              <a:t>Objetivo 2: Melhorar a qualidade da atenção a Hipertensos e/ou Diabéticos </a:t>
            </a:r>
            <a:br>
              <a:rPr lang="pt-BR" sz="2000" b="1" dirty="0" smtClean="0">
                <a:latin typeface="Arial" pitchFamily="34" charset="0"/>
                <a:cs typeface="Arial" pitchFamily="34" charset="0"/>
              </a:rPr>
            </a:b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Meta 2.2: Garantir aos 100% dos Diabéticos a realização de exames complementares.</a:t>
            </a:r>
            <a:br>
              <a:rPr lang="pt-BR" sz="2000" b="1" dirty="0" smtClean="0">
                <a:latin typeface="Arial" pitchFamily="34" charset="0"/>
                <a:cs typeface="Arial" pitchFamily="34" charset="0"/>
              </a:rPr>
            </a:b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Se atingiu uma meta de 21,8 % dos usuários diabéticos(12) 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755576" y="1988840"/>
          <a:ext cx="698477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400" b="1" dirty="0" smtClean="0">
                <a:latin typeface="Arial" pitchFamily="34" charset="0"/>
                <a:cs typeface="Arial" pitchFamily="34" charset="0"/>
              </a:rPr>
            </a:b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Objetivo 2: Melhorar a qualidade da atenção a Hipertensos e/ou Diabéticos</a:t>
            </a:r>
            <a:br>
              <a:rPr lang="pt-BR" sz="2000" b="1" dirty="0" smtClean="0">
                <a:latin typeface="Arial" pitchFamily="34" charset="0"/>
                <a:cs typeface="Arial" pitchFamily="34" charset="0"/>
              </a:rPr>
            </a:b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Meta 2.3: Priorizar a prescrição de medicamentos da farmácia popular para 100% dos hipertensos cadastrados na unidade de saúde.O alcance foi quase de um 100% mantivemos um 94,6% nos</a:t>
            </a:r>
            <a:br>
              <a:rPr lang="pt-BR" sz="2000" b="1" dirty="0" smtClean="0">
                <a:latin typeface="Arial" pitchFamily="34" charset="0"/>
                <a:cs typeface="Arial" pitchFamily="34" charset="0"/>
              </a:rPr>
            </a:b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usuários (154).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683568" y="2276872"/>
          <a:ext cx="770465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pt-BR" sz="27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700" b="1" dirty="0" smtClean="0">
                <a:latin typeface="Arial" pitchFamily="34" charset="0"/>
                <a:cs typeface="Arial" pitchFamily="34" charset="0"/>
              </a:rPr>
            </a:br>
            <a:r>
              <a:rPr lang="pt-BR" sz="27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700" b="1" dirty="0" smtClean="0">
                <a:latin typeface="Arial" pitchFamily="34" charset="0"/>
                <a:cs typeface="Arial" pitchFamily="34" charset="0"/>
              </a:rPr>
            </a:br>
            <a:r>
              <a:rPr lang="pt-BR" sz="27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2700" b="1" dirty="0" smtClean="0">
                <a:latin typeface="Arial" pitchFamily="34" charset="0"/>
                <a:cs typeface="Arial" pitchFamily="34" charset="0"/>
              </a:rPr>
            </a:br>
            <a:r>
              <a:rPr lang="pt-BR" sz="2700" b="1" dirty="0" smtClean="0">
                <a:latin typeface="Arial" pitchFamily="34" charset="0"/>
                <a:cs typeface="Arial" pitchFamily="34" charset="0"/>
              </a:rPr>
              <a:t>Objetivo 2: Melhorar a qualidade da atenção a Hipertensos e/ou Diabéticos 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b="1" dirty="0" smtClean="0">
                <a:latin typeface="Arial" pitchFamily="34" charset="0"/>
                <a:cs typeface="Arial" pitchFamily="34" charset="0"/>
              </a:rPr>
            </a:br>
            <a:r>
              <a:rPr lang="pt-BR" sz="2700" b="1" dirty="0" smtClean="0">
                <a:latin typeface="Arial" pitchFamily="34" charset="0"/>
                <a:cs typeface="Arial" pitchFamily="34" charset="0"/>
              </a:rPr>
              <a:t>Meta 2.4: Priorizar a prescrição de medicamentos da farmácia popular para 100% dos diabéticos cadastrados.Alcançou o 90 % dos usuários diabéticos</a:t>
            </a:r>
            <a:br>
              <a:rPr lang="pt-BR" sz="2700" b="1" dirty="0" smtClean="0">
                <a:latin typeface="Arial" pitchFamily="34" charset="0"/>
                <a:cs typeface="Arial" pitchFamily="34" charset="0"/>
              </a:rPr>
            </a:br>
            <a:r>
              <a:rPr lang="pt-BR" sz="2700" dirty="0" smtClean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2700" dirty="0" smtClean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7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043608" y="2420888"/>
          <a:ext cx="7344816" cy="3705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Resultados.</a:t>
            </a:r>
            <a:br>
              <a:rPr lang="pt-BR" dirty="0" smtClean="0"/>
            </a:br>
            <a:r>
              <a:rPr lang="pt-BR" dirty="0" smtClean="0"/>
              <a:t>Indicador de adesão.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79512" y="1556792"/>
            <a:ext cx="3528392" cy="13464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latin typeface="Arial" pitchFamily="34" charset="0"/>
                <a:cs typeface="Arial" pitchFamily="34" charset="0"/>
              </a:rPr>
              <a:t>Antes da intervenção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ignorado sem registro não controle correto. 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rredondar Retângulo em um Canto Único 4"/>
          <p:cNvSpPr/>
          <p:nvPr/>
        </p:nvSpPr>
        <p:spPr>
          <a:xfrm>
            <a:off x="4211960" y="2636912"/>
            <a:ext cx="2376264" cy="792088"/>
          </a:xfrm>
          <a:prstGeom prst="round1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latin typeface="Arial" pitchFamily="34" charset="0"/>
                <a:cs typeface="Arial" pitchFamily="34" charset="0"/>
              </a:rPr>
              <a:t>Intervenção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228184" y="3645024"/>
            <a:ext cx="2592288" cy="1224136"/>
          </a:xfrm>
          <a:prstGeom prst="rect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latin typeface="Arial" pitchFamily="34" charset="0"/>
                <a:cs typeface="Arial" pitchFamily="34" charset="0"/>
              </a:rPr>
              <a:t>Correto planejamento das ações 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331640" y="4941168"/>
            <a:ext cx="6768752" cy="12241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>Final da intervenção</a:t>
            </a:r>
          </a:p>
          <a:p>
            <a:pPr algn="ctr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>Busca ativa dos faltosos em um 100% 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Resultados </a:t>
            </a:r>
            <a:br>
              <a:rPr lang="pt-BR" dirty="0" smtClean="0"/>
            </a:br>
            <a:r>
              <a:rPr lang="pt-BR" dirty="0" smtClean="0"/>
              <a:t>Indicador avaliação dos riscos.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r>
              <a:rPr lang="pt-BR" dirty="0" smtClean="0"/>
              <a:t>                                      </a:t>
            </a:r>
          </a:p>
          <a:p>
            <a:r>
              <a:rPr lang="pt-BR" dirty="0" smtClean="0"/>
              <a:t>                            HTA                                 DM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0" y="2348880"/>
            <a:ext cx="2987824" cy="10801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/>
              <a:t>Antes da avaliação </a:t>
            </a:r>
          </a:p>
          <a:p>
            <a:pPr algn="ctr"/>
            <a:r>
              <a:rPr lang="pt-BR" sz="2000" dirty="0" smtClean="0"/>
              <a:t>Sem registros nos prontuários </a:t>
            </a:r>
            <a:endParaRPr lang="pt-BR" sz="2000" dirty="0"/>
          </a:p>
        </p:txBody>
      </p:sp>
      <p:sp>
        <p:nvSpPr>
          <p:cNvPr id="5" name="Seta em curva para a direita 4"/>
          <p:cNvSpPr/>
          <p:nvPr/>
        </p:nvSpPr>
        <p:spPr>
          <a:xfrm>
            <a:off x="3275856" y="1628800"/>
            <a:ext cx="1080120" cy="2448272"/>
          </a:xfrm>
          <a:prstGeom prst="curvedRight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283968" y="2348880"/>
            <a:ext cx="28083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/>
              <a:t>Final da intervenção</a:t>
            </a:r>
            <a:endParaRPr lang="pt-BR" sz="2000" b="1" dirty="0"/>
          </a:p>
        </p:txBody>
      </p:sp>
      <p:sp>
        <p:nvSpPr>
          <p:cNvPr id="8" name="Retângulo 7"/>
          <p:cNvSpPr/>
          <p:nvPr/>
        </p:nvSpPr>
        <p:spPr>
          <a:xfrm>
            <a:off x="4355976" y="3573016"/>
            <a:ext cx="3240360" cy="20882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>Capacitações sistemáticas da equipe prioridade no atendimentos aos do maiores  riscos 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Seta em curva para a esquerda 8"/>
          <p:cNvSpPr/>
          <p:nvPr/>
        </p:nvSpPr>
        <p:spPr>
          <a:xfrm>
            <a:off x="7596336" y="1628800"/>
            <a:ext cx="1080120" cy="2304256"/>
          </a:xfrm>
          <a:prstGeom prst="curvedLeft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619672" y="5733256"/>
            <a:ext cx="6624736" cy="7920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>100% com estratificação do risco cardiovascular 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Resultados .</a:t>
            </a:r>
            <a:br>
              <a:rPr lang="pt-BR" dirty="0" smtClean="0"/>
            </a:br>
            <a:r>
              <a:rPr lang="pt-BR" dirty="0" smtClean="0"/>
              <a:t>Indicador de registro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95536" y="1700808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/>
              <a:t>Antes da intervenção</a:t>
            </a:r>
          </a:p>
          <a:p>
            <a:pPr algn="ctr"/>
            <a:r>
              <a:rPr lang="pt-BR" sz="2400" dirty="0" smtClean="0"/>
              <a:t> sem ficha de acompanhamento</a:t>
            </a:r>
            <a:endParaRPr lang="pt-BR" sz="2400" dirty="0"/>
          </a:p>
        </p:txBody>
      </p:sp>
      <p:sp>
        <p:nvSpPr>
          <p:cNvPr id="5" name="Elipse 4"/>
          <p:cNvSpPr/>
          <p:nvPr/>
        </p:nvSpPr>
        <p:spPr>
          <a:xfrm>
            <a:off x="4499992" y="2420888"/>
            <a:ext cx="3744416" cy="864096"/>
          </a:xfrm>
          <a:prstGeom prst="ellipse">
            <a:avLst/>
          </a:prstGeom>
          <a:solidFill>
            <a:srgbClr val="00B0F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>Final da intervenção 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eta à esquerda, à direita e acima 5"/>
          <p:cNvSpPr/>
          <p:nvPr/>
        </p:nvSpPr>
        <p:spPr>
          <a:xfrm>
            <a:off x="3419872" y="3284984"/>
            <a:ext cx="3384376" cy="2088232"/>
          </a:xfrm>
          <a:prstGeom prst="leftRightUpArrow">
            <a:avLst/>
          </a:prstGeom>
          <a:solidFill>
            <a:srgbClr val="00B05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dirty="0" smtClean="0">
                <a:latin typeface="Arial" pitchFamily="34" charset="0"/>
                <a:cs typeface="Arial" pitchFamily="34" charset="0"/>
              </a:rPr>
              <a:t>Capacitação e atribuições da equipe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lipse 6"/>
          <p:cNvSpPr/>
          <p:nvPr/>
        </p:nvSpPr>
        <p:spPr>
          <a:xfrm>
            <a:off x="323528" y="4293096"/>
            <a:ext cx="3024336" cy="1296144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dirty="0" smtClean="0">
                <a:latin typeface="Arial" pitchFamily="34" charset="0"/>
                <a:cs typeface="Arial" pitchFamily="34" charset="0"/>
              </a:rPr>
              <a:t>HTA  (166)com registro adequado 100%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Elipse 7"/>
          <p:cNvSpPr/>
          <p:nvPr/>
        </p:nvSpPr>
        <p:spPr>
          <a:xfrm>
            <a:off x="6948264" y="4221088"/>
            <a:ext cx="1944216" cy="1368152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DM(55) 100%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com registro adequado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Resultados .</a:t>
            </a:r>
            <a:br>
              <a:rPr lang="pt-BR" dirty="0" smtClean="0"/>
            </a:br>
            <a:r>
              <a:rPr lang="pt-BR" dirty="0" smtClean="0"/>
              <a:t>Indicadores de promoção de saúde 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Nuvem 3"/>
          <p:cNvSpPr/>
          <p:nvPr/>
        </p:nvSpPr>
        <p:spPr>
          <a:xfrm>
            <a:off x="395536" y="2060848"/>
            <a:ext cx="3024336" cy="1872208"/>
          </a:xfrm>
          <a:prstGeom prst="cloud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>Antes da intervenção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ignorados o deficientes 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355976" y="1916832"/>
            <a:ext cx="352839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>
                <a:latin typeface="Arial" pitchFamily="34" charset="0"/>
                <a:cs typeface="Arial" pitchFamily="34" charset="0"/>
              </a:rPr>
              <a:t>Maior numero de atividades 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eta para baixo 5"/>
          <p:cNvSpPr/>
          <p:nvPr/>
        </p:nvSpPr>
        <p:spPr>
          <a:xfrm>
            <a:off x="5436096" y="2996952"/>
            <a:ext cx="1872208" cy="648072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4067944" y="3717032"/>
            <a:ext cx="4536504" cy="2880320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dirty="0" smtClean="0">
                <a:latin typeface="Arial" pitchFamily="34" charset="0"/>
                <a:cs typeface="Arial" pitchFamily="34" charset="0"/>
              </a:rPr>
              <a:t>100% dos usuários HAS(166) e DM(55) com orientação sobre alimentação saudável, pratica regular de atividade física, risco do tabagismo e saúde bucal  </a:t>
            </a:r>
          </a:p>
          <a:p>
            <a:pPr algn="ctr"/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Discussão</a:t>
            </a:r>
            <a:br>
              <a:rPr lang="pt-BR" dirty="0" smtClean="0"/>
            </a:br>
            <a:r>
              <a:rPr lang="pt-BR" dirty="0" smtClean="0"/>
              <a:t>Importância da intervenção 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eta para baixo 3"/>
          <p:cNvSpPr/>
          <p:nvPr/>
        </p:nvSpPr>
        <p:spPr>
          <a:xfrm>
            <a:off x="1259632" y="1124744"/>
            <a:ext cx="1008112" cy="1512168"/>
          </a:xfrm>
          <a:prstGeom prst="downArrow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Seta para baixo 4"/>
          <p:cNvSpPr/>
          <p:nvPr/>
        </p:nvSpPr>
        <p:spPr>
          <a:xfrm>
            <a:off x="3563888" y="1268760"/>
            <a:ext cx="1008112" cy="1296144"/>
          </a:xfrm>
          <a:prstGeom prst="downArrow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Seta para baixo 5"/>
          <p:cNvSpPr/>
          <p:nvPr/>
        </p:nvSpPr>
        <p:spPr>
          <a:xfrm>
            <a:off x="6444208" y="1268760"/>
            <a:ext cx="936104" cy="1224136"/>
          </a:xfrm>
          <a:prstGeom prst="downArrow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Único 6"/>
          <p:cNvSpPr/>
          <p:nvPr/>
        </p:nvSpPr>
        <p:spPr>
          <a:xfrm>
            <a:off x="251520" y="3212976"/>
            <a:ext cx="2520280" cy="1296144"/>
          </a:xfrm>
          <a:prstGeom prst="round1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 smtClean="0">
                <a:latin typeface="Arial" pitchFamily="34" charset="0"/>
                <a:cs typeface="Arial" pitchFamily="34" charset="0"/>
              </a:rPr>
              <a:t>Equipe</a:t>
            </a:r>
          </a:p>
          <a:p>
            <a:pPr algn="ctr"/>
            <a:r>
              <a:rPr lang="pt-BR" sz="2000" b="1" dirty="0" smtClean="0">
                <a:latin typeface="Arial" pitchFamily="34" charset="0"/>
                <a:cs typeface="Arial" pitchFamily="34" charset="0"/>
              </a:rPr>
              <a:t>Mais unida </a:t>
            </a:r>
          </a:p>
          <a:p>
            <a:pPr algn="ctr"/>
            <a:r>
              <a:rPr lang="pt-BR" sz="2000" b="1" dirty="0" smtClean="0">
                <a:latin typeface="Arial" pitchFamily="34" charset="0"/>
                <a:cs typeface="Arial" pitchFamily="34" charset="0"/>
              </a:rPr>
              <a:t>Mais organizada</a:t>
            </a:r>
          </a:p>
          <a:p>
            <a:pPr algn="ctr"/>
            <a:r>
              <a:rPr lang="pt-BR" sz="2000" b="1" dirty="0" smtClean="0">
                <a:latin typeface="Arial" pitchFamily="34" charset="0"/>
                <a:cs typeface="Arial" pitchFamily="34" charset="0"/>
              </a:rPr>
              <a:t>Mais capacitada  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rredondar Retângulo em um Canto Único 7"/>
          <p:cNvSpPr/>
          <p:nvPr/>
        </p:nvSpPr>
        <p:spPr>
          <a:xfrm>
            <a:off x="3347864" y="2708920"/>
            <a:ext cx="2520280" cy="360040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 smtClean="0"/>
              <a:t>Serviço</a:t>
            </a:r>
          </a:p>
          <a:p>
            <a:pPr algn="ctr"/>
            <a:r>
              <a:rPr lang="pt-BR" sz="2400" b="1" dirty="0" smtClean="0"/>
              <a:t>Acolhimento mas eficaz</a:t>
            </a:r>
          </a:p>
          <a:p>
            <a:pPr algn="ctr"/>
            <a:r>
              <a:rPr lang="pt-BR" sz="2400" b="1" dirty="0" smtClean="0"/>
              <a:t>Agendamento adequado das consultas</a:t>
            </a:r>
          </a:p>
          <a:p>
            <a:pPr algn="ctr"/>
            <a:r>
              <a:rPr lang="pt-BR" sz="2400" b="1" dirty="0" smtClean="0"/>
              <a:t>Definição do papel do cada profissional</a:t>
            </a:r>
          </a:p>
          <a:p>
            <a:pPr algn="ctr"/>
            <a:endParaRPr lang="pt-BR" sz="2400" b="1" dirty="0"/>
          </a:p>
        </p:txBody>
      </p:sp>
      <p:sp>
        <p:nvSpPr>
          <p:cNvPr id="9" name="Arredondar Retângulo em um Canto Único 8"/>
          <p:cNvSpPr/>
          <p:nvPr/>
        </p:nvSpPr>
        <p:spPr>
          <a:xfrm>
            <a:off x="6372200" y="2852936"/>
            <a:ext cx="2592288" cy="1800200"/>
          </a:xfrm>
          <a:prstGeom prst="round1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 smtClean="0">
                <a:latin typeface="Arial" pitchFamily="34" charset="0"/>
                <a:cs typeface="Arial" pitchFamily="34" charset="0"/>
              </a:rPr>
              <a:t>Comunidade</a:t>
            </a:r>
          </a:p>
          <a:p>
            <a:pPr algn="ctr"/>
            <a:r>
              <a:rPr lang="pt-BR" sz="2000" dirty="0" smtClean="0">
                <a:latin typeface="Arial" pitchFamily="34" charset="0"/>
                <a:cs typeface="Arial" pitchFamily="34" charset="0"/>
              </a:rPr>
              <a:t>Mais perto da equipe </a:t>
            </a:r>
          </a:p>
          <a:p>
            <a:pPr algn="ctr"/>
            <a:r>
              <a:rPr lang="pt-BR" sz="2000" dirty="0" smtClean="0">
                <a:latin typeface="Arial" pitchFamily="34" charset="0"/>
                <a:cs typeface="Arial" pitchFamily="34" charset="0"/>
              </a:rPr>
              <a:t>Mais e melhor atendida 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Discussão </a:t>
            </a:r>
            <a:br>
              <a:rPr lang="pt-BR" dirty="0" smtClean="0"/>
            </a:br>
            <a:r>
              <a:rPr lang="pt-BR" dirty="0" smtClean="0"/>
              <a:t>Intervenção incorporada na rotina do serviço.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Arredondar Retângulo em um Canto Único 3"/>
          <p:cNvSpPr/>
          <p:nvPr/>
        </p:nvSpPr>
        <p:spPr>
          <a:xfrm>
            <a:off x="323528" y="2204864"/>
            <a:ext cx="2664296" cy="194421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 smtClean="0"/>
              <a:t>Pretendemos reincorporar o serviço odontológico</a:t>
            </a:r>
            <a:endParaRPr lang="pt-BR" sz="2800" dirty="0"/>
          </a:p>
        </p:txBody>
      </p:sp>
      <p:sp>
        <p:nvSpPr>
          <p:cNvPr id="6" name="Arredondar Retângulo em um Canto Único 5"/>
          <p:cNvSpPr/>
          <p:nvPr/>
        </p:nvSpPr>
        <p:spPr>
          <a:xfrm>
            <a:off x="3131840" y="4149080"/>
            <a:ext cx="2880320" cy="1656184"/>
          </a:xfrm>
          <a:prstGeom prst="round1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>
                <a:latin typeface="Arial" pitchFamily="34" charset="0"/>
                <a:cs typeface="Arial" pitchFamily="34" charset="0"/>
              </a:rPr>
              <a:t>Incorporar dados no registro de acompanhamento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Seta para baixo 6"/>
          <p:cNvSpPr/>
          <p:nvPr/>
        </p:nvSpPr>
        <p:spPr>
          <a:xfrm>
            <a:off x="3995936" y="1556792"/>
            <a:ext cx="864096" cy="187220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Arredondar Retângulo em um Canto Único 7"/>
          <p:cNvSpPr/>
          <p:nvPr/>
        </p:nvSpPr>
        <p:spPr>
          <a:xfrm>
            <a:off x="6084168" y="2204864"/>
            <a:ext cx="2808312" cy="2016224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>
                <a:latin typeface="Arial" pitchFamily="34" charset="0"/>
                <a:cs typeface="Arial" pitchFamily="34" charset="0"/>
              </a:rPr>
              <a:t>Acrescentar a divulgação  dos atendimentos e das atividades educativas. 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Reflexão critica sobre o processo de aprendizagem.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Retângulo com Canto Diagonal Aparado 3"/>
          <p:cNvSpPr/>
          <p:nvPr/>
        </p:nvSpPr>
        <p:spPr>
          <a:xfrm>
            <a:off x="179512" y="3140968"/>
            <a:ext cx="3240360" cy="144016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 smtClean="0">
                <a:latin typeface="Arial" pitchFamily="34" charset="0"/>
                <a:cs typeface="Arial" pitchFamily="34" charset="0"/>
              </a:rPr>
              <a:t>Inicio </a:t>
            </a:r>
          </a:p>
          <a:p>
            <a:pPr algn="ctr"/>
            <a:r>
              <a:rPr lang="pt-BR" sz="2400" dirty="0" smtClean="0">
                <a:latin typeface="Arial" pitchFamily="34" charset="0"/>
                <a:cs typeface="Arial" pitchFamily="34" charset="0"/>
              </a:rPr>
              <a:t>Um grande desafio 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ângulo com Único Canto Aparado e Arredondado 5"/>
          <p:cNvSpPr/>
          <p:nvPr/>
        </p:nvSpPr>
        <p:spPr>
          <a:xfrm>
            <a:off x="3563888" y="1340768"/>
            <a:ext cx="2736304" cy="5112568"/>
          </a:xfrm>
          <a:prstGeom prst="snipRoundRect">
            <a:avLst/>
          </a:prstGeom>
          <a:solidFill>
            <a:srgbClr val="FF3399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 smtClean="0">
                <a:latin typeface="Arial" pitchFamily="34" charset="0"/>
                <a:cs typeface="Arial" pitchFamily="34" charset="0"/>
              </a:rPr>
              <a:t>Minhas expectativas</a:t>
            </a:r>
          </a:p>
          <a:p>
            <a:pPr algn="ctr"/>
            <a:r>
              <a:rPr lang="pt-BR" sz="2400" dirty="0" smtClean="0">
                <a:latin typeface="Arial" pitchFamily="34" charset="0"/>
                <a:cs typeface="Arial" pitchFamily="34" charset="0"/>
              </a:rPr>
              <a:t>Incorporar ferramentas para um melhor desempenho na estratégia de saúde da família 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516216" y="1268760"/>
            <a:ext cx="2627784" cy="5112568"/>
          </a:xfrm>
          <a:prstGeom prst="snip2Diag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dirty="0" smtClean="0"/>
              <a:t>Resultados</a:t>
            </a:r>
          </a:p>
          <a:p>
            <a:pPr algn="ctr">
              <a:buFont typeface="Wingdings" pitchFamily="2" charset="2"/>
              <a:buChar char="ü"/>
            </a:pPr>
            <a:r>
              <a:rPr lang="pt-BR" sz="2400" dirty="0" smtClean="0"/>
              <a:t>Proporcionou maior capacidade técnica para desenvolver ações.</a:t>
            </a:r>
          </a:p>
          <a:p>
            <a:pPr algn="ctr">
              <a:buFont typeface="Wingdings" pitchFamily="2" charset="2"/>
              <a:buChar char="ü"/>
            </a:pPr>
            <a:r>
              <a:rPr lang="pt-BR" sz="2400" dirty="0" smtClean="0"/>
              <a:t>Maior conhecimento cientifico para identificar os problemas.</a:t>
            </a:r>
          </a:p>
          <a:p>
            <a:pPr algn="ctr">
              <a:buFont typeface="Wingdings" pitchFamily="2" charset="2"/>
              <a:buChar char="ü"/>
            </a:pPr>
            <a:r>
              <a:rPr lang="pt-BR" sz="2400" dirty="0" smtClean="0"/>
              <a:t>Maior conhecimento do SUS.</a:t>
            </a:r>
          </a:p>
          <a:p>
            <a:pPr algn="ctr">
              <a:buFont typeface="Wingdings" pitchFamily="2" charset="2"/>
              <a:buChar char="ü"/>
            </a:pPr>
            <a:endParaRPr lang="pt-BR" sz="2400" dirty="0" smtClean="0"/>
          </a:p>
          <a:p>
            <a:pPr algn="ctr"/>
            <a:r>
              <a:rPr lang="pt-BR" sz="2400" dirty="0" smtClean="0"/>
              <a:t> </a:t>
            </a:r>
          </a:p>
          <a:p>
            <a:pPr algn="ctr"/>
            <a:endParaRPr lang="pt-BR" sz="3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MUITO OBRIGADA !!!!</a:t>
            </a:r>
            <a:endParaRPr lang="pt-BR" dirty="0"/>
          </a:p>
        </p:txBody>
      </p:sp>
      <p:pic>
        <p:nvPicPr>
          <p:cNvPr id="28675" name="Picture 3" descr="C:\Users\HP\Documents\1654481_10203410195199114_5035860354412975106_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7121765" cy="452596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1515</TotalTime>
  <Words>677</Words>
  <Application>Microsoft Office PowerPoint</Application>
  <PresentationFormat>Apresentação na tela (4:3)</PresentationFormat>
  <Paragraphs>192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27" baseType="lpstr">
      <vt:lpstr>Tema do Office</vt:lpstr>
      <vt:lpstr>MELHORIA DA ATENÇÃO DA SAÚDE DOS HIPERTENSOS E/OU DIABÉTICOS DA UBS AMÉRICO COELHO, CUTIAS/AP </vt:lpstr>
      <vt:lpstr>Caracterização do municipio de Cutias. </vt:lpstr>
      <vt:lpstr>Introdução</vt:lpstr>
      <vt:lpstr>Introdução </vt:lpstr>
      <vt:lpstr>Slide 5</vt:lpstr>
      <vt:lpstr>Introdução </vt:lpstr>
      <vt:lpstr>Objetivo geral</vt:lpstr>
      <vt:lpstr>Metodologia</vt:lpstr>
      <vt:lpstr>Logística </vt:lpstr>
      <vt:lpstr>Slide 10</vt:lpstr>
      <vt:lpstr>Resultados . Indicador de cobertura</vt:lpstr>
      <vt:lpstr>  Objetivo 1: Ampliar a cobertura aos Hipertensos Meta 1: Cadastrar 40% dos Hipertensos da área de abrangência    </vt:lpstr>
      <vt:lpstr>Objetivo 1: Ampliar a cobertura aos Diabéticos Meta 1.1: Cadastrar 40% dos Diabéticos da área de abrangência  </vt:lpstr>
      <vt:lpstr>Resultados . Indicadores de qualidade . </vt:lpstr>
      <vt:lpstr>   Objetivo 2: Melhorar a qualidade da atenção a Hipertensos e/ou Diabéticos Meta 2.1 garantir aos 100% dos hipertensos a realização de exames complementares em dia de acordo com o protocolo. Se atingiu uma meta de um 28,8% (48) dos usuários hipertensos.</vt:lpstr>
      <vt:lpstr>Objetivo 2: Melhorar a qualidade da atenção a Hipertensos e/ou Diabéticos  Meta 2.2: Garantir aos 100% dos Diabéticos a realização de exames complementares. Se atingiu uma meta de 21,8 % dos usuários diabéticos(12) </vt:lpstr>
      <vt:lpstr> Objetivo 2: Melhorar a qualidade da atenção a Hipertensos e/ou Diabéticos Meta 2.3: Priorizar a prescrição de medicamentos da farmácia popular para 100% dos hipertensos cadastrados na unidade de saúde.O alcance foi quase de um 100% mantivemos um 94,6% nos usuários (154).</vt:lpstr>
      <vt:lpstr>   Objetivo 2: Melhorar a qualidade da atenção a Hipertensos e/ou Diabéticos  Meta 2.4: Priorizar a prescrição de medicamentos da farmácia popular para 100% dos diabéticos cadastrados.Alcançou o 90 % dos usuários diabéticos  </vt:lpstr>
      <vt:lpstr>Resultados. Indicador de adesão. </vt:lpstr>
      <vt:lpstr>Resultados  Indicador avaliação dos riscos. </vt:lpstr>
      <vt:lpstr>Resultados . Indicador de registro</vt:lpstr>
      <vt:lpstr>Resultados . Indicadores de promoção de saúde  </vt:lpstr>
      <vt:lpstr>Discussão Importância da intervenção  </vt:lpstr>
      <vt:lpstr> Discussão  Intervenção incorporada na rotina do serviço. </vt:lpstr>
      <vt:lpstr>Reflexão critica sobre o processo de aprendizagem. </vt:lpstr>
      <vt:lpstr>MUITO OBRIGADA !!!!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Trabalho de terminação de curso para  estrategia de saúde da familia</dc:title>
  <dc:creator>HP</dc:creator>
  <cp:lastModifiedBy>HP</cp:lastModifiedBy>
  <cp:revision>134</cp:revision>
  <dcterms:created xsi:type="dcterms:W3CDTF">2015-03-18T17:27:39Z</dcterms:created>
  <dcterms:modified xsi:type="dcterms:W3CDTF">2015-06-18T21:41:45Z</dcterms:modified>
</cp:coreProperties>
</file>