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10.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2"/>
  </p:notesMasterIdLst>
  <p:sldIdLst>
    <p:sldId id="291" r:id="rId2"/>
    <p:sldId id="464" r:id="rId3"/>
    <p:sldId id="341" r:id="rId4"/>
    <p:sldId id="339" r:id="rId5"/>
    <p:sldId id="338" r:id="rId6"/>
    <p:sldId id="342" r:id="rId7"/>
    <p:sldId id="337" r:id="rId8"/>
    <p:sldId id="343" r:id="rId9"/>
    <p:sldId id="344" r:id="rId10"/>
    <p:sldId id="345" r:id="rId11"/>
    <p:sldId id="346" r:id="rId12"/>
    <p:sldId id="296" r:id="rId13"/>
    <p:sldId id="348" r:id="rId14"/>
    <p:sldId id="295" r:id="rId15"/>
    <p:sldId id="419" r:id="rId16"/>
    <p:sldId id="315" r:id="rId17"/>
    <p:sldId id="420" r:id="rId18"/>
    <p:sldId id="424" r:id="rId19"/>
    <p:sldId id="423" r:id="rId20"/>
    <p:sldId id="425" r:id="rId21"/>
    <p:sldId id="426" r:id="rId22"/>
    <p:sldId id="431" r:id="rId23"/>
    <p:sldId id="427" r:id="rId24"/>
    <p:sldId id="432" r:id="rId25"/>
    <p:sldId id="428" r:id="rId26"/>
    <p:sldId id="433" r:id="rId27"/>
    <p:sldId id="437" r:id="rId28"/>
    <p:sldId id="434" r:id="rId29"/>
    <p:sldId id="436" r:id="rId30"/>
    <p:sldId id="403" r:id="rId31"/>
    <p:sldId id="435" r:id="rId32"/>
    <p:sldId id="411" r:id="rId33"/>
    <p:sldId id="357" r:id="rId34"/>
    <p:sldId id="438" r:id="rId35"/>
    <p:sldId id="405" r:id="rId36"/>
    <p:sldId id="439" r:id="rId37"/>
    <p:sldId id="440" r:id="rId38"/>
    <p:sldId id="385" r:id="rId39"/>
    <p:sldId id="441" r:id="rId40"/>
    <p:sldId id="442" r:id="rId41"/>
    <p:sldId id="358" r:id="rId42"/>
    <p:sldId id="443" r:id="rId43"/>
    <p:sldId id="314" r:id="rId44"/>
    <p:sldId id="445" r:id="rId45"/>
    <p:sldId id="317" r:id="rId46"/>
    <p:sldId id="359" r:id="rId47"/>
    <p:sldId id="446" r:id="rId48"/>
    <p:sldId id="454" r:id="rId49"/>
    <p:sldId id="449" r:id="rId50"/>
    <p:sldId id="455" r:id="rId51"/>
    <p:sldId id="452" r:id="rId52"/>
    <p:sldId id="456" r:id="rId53"/>
    <p:sldId id="453" r:id="rId54"/>
    <p:sldId id="458" r:id="rId55"/>
    <p:sldId id="377" r:id="rId56"/>
    <p:sldId id="462" r:id="rId57"/>
    <p:sldId id="378" r:id="rId58"/>
    <p:sldId id="381" r:id="rId59"/>
    <p:sldId id="382" r:id="rId60"/>
    <p:sldId id="459" r:id="rId61"/>
    <p:sldId id="460" r:id="rId62"/>
    <p:sldId id="465" r:id="rId63"/>
    <p:sldId id="412" r:id="rId64"/>
    <p:sldId id="413" r:id="rId65"/>
    <p:sldId id="414" r:id="rId66"/>
    <p:sldId id="415" r:id="rId67"/>
    <p:sldId id="416" r:id="rId68"/>
    <p:sldId id="417" r:id="rId69"/>
    <p:sldId id="418" r:id="rId70"/>
    <p:sldId id="308"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ECFF"/>
    <a:srgbClr val="CC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00" autoAdjust="0"/>
    <p:restoredTop sz="92007" autoAdjust="0"/>
  </p:normalViewPr>
  <p:slideViewPr>
    <p:cSldViewPr snapToGrid="0">
      <p:cViewPr>
        <p:scale>
          <a:sx n="75" d="100"/>
          <a:sy n="75" d="100"/>
        </p:scale>
        <p:origin x="-540"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ristiane\Documents\UFPEL\INTERVEN&#199;&#195;O\Semana%2013\YAMILET%203%20Planilha%20de%20Coleta%20de%20dados%20HAS%20e%20DM.%20Sem%2013%20c%20(1).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CLIENTE\Music\YAMILET%20%20Planilha%20de%20Coleta%20de%20dados%20HAS%20e%20DM.%20Sem%2013%20%20ULTIMA.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CLIENTE\Music\YAMILET%20%20Planilha%20de%20Coleta%20de%20dados%20HAS%20e%20DM.%20Sem%2013%20%20ULTIMA.xls"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LIENTE\Music\YAMILET%20%20Planilha%20de%20Coleta%20de%20dados%20HAS%20e%20DM.%20Sem%2013%20%20ULTIMA.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ristiane\Documents\UFPEL\INTERVEN&#199;&#195;O\Semana%2013\YAMILET%202%20%20Planilha%20de%20Coleta%20de%20dados%20HAS%20e%20DM.%20Sem%2013%20c.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CLIENTE\Music\YAMILET%20%20Planilha%20de%20Coleta%20de%20dados%20HAS%20e%20DM.%20Sem%2013%20%20ULTIMA.xls"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ristiane\Documents\UFPEL\INTERVEN&#199;&#195;O\Semana%2013\YAMILET%202%20%20Planilha%20de%20Coleta%20de%20dados%20HAS%20e%20DM.%20Sem%2013%20c.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LIENTE\Music\YAMILET%20%20Planilha%20de%20Coleta%20de%20dados%20HAS%20e%20DM.%20Sem%2013%20%20ULTIMA.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LIENTE\Music\YAMILET%20%20Planilha%20de%20Coleta%20de%20dados%20HAS%20e%20DM.%20Sem%2013%20%20ULTIMA.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LIENTE\Music\YAMILET%20%20Planilha%20de%20Coleta%20de%20dados%20HAS%20e%20DM.%20Sem%2013%20%20ULTIMA.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LIENTE\Music\YAMILET%20%20Planilha%20de%20Coleta%20de%20dados%20HAS%20e%20DM.%20Sem%2013%20%20ULTIMA.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LIENTE\Music\YAMILET%20%20Planilha%20de%20Coleta%20de%20dados%20HAS%20e%20DM.%20Sem%2013%20%20ULTIM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11693559898681562"/>
          <c:y val="0.28937832452754653"/>
          <c:w val="0.84677502714590558"/>
          <c:h val="0.59340871611977875"/>
        </c:manualLayout>
      </c:layout>
      <c:barChart>
        <c:barDir val="col"/>
        <c:grouping val="clustered"/>
        <c:ser>
          <c:idx val="0"/>
          <c:order val="0"/>
          <c:tx>
            <c:strRef>
              <c:f>Indicadores!$C$4</c:f>
              <c:strCache>
                <c:ptCount val="1"/>
                <c:pt idx="0">
                  <c:v>Cobertura do programa de atenção ao  hipertenso na unidade de saúde</c:v>
                </c:pt>
              </c:strCache>
            </c:strRef>
          </c:tx>
          <c:spPr>
            <a:solidFill>
              <a:srgbClr val="E46C0A"/>
            </a:solidFill>
            <a:ln w="25400">
              <a:noFill/>
            </a:ln>
          </c:spPr>
          <c:dLbls>
            <c:dLbl>
              <c:idx val="0"/>
              <c:layout>
                <c:manualLayout>
                  <c:x val="0"/>
                  <c:y val="9.790528935253005E-3"/>
                </c:manualLayout>
              </c:layout>
              <c:showVal val="1"/>
            </c:dLbl>
            <c:dLbl>
              <c:idx val="1"/>
              <c:layout>
                <c:manualLayout>
                  <c:x val="0"/>
                  <c:y val="1.9581057870506003E-2"/>
                </c:manualLayout>
              </c:layout>
              <c:showVal val="1"/>
            </c:dLbl>
            <c:dLbl>
              <c:idx val="2"/>
              <c:layout>
                <c:manualLayout>
                  <c:x val="-1.5358222869315367E-7"/>
                  <c:y val="4.9538053729096714E-3"/>
                </c:manualLayout>
              </c:layout>
              <c:showVal val="1"/>
            </c:dLbl>
            <c:showVal val="1"/>
          </c:dLbls>
          <c:cat>
            <c:strRef>
              <c:f>Indicadores!$D$3:$F$3</c:f>
              <c:strCache>
                <c:ptCount val="3"/>
                <c:pt idx="0">
                  <c:v>Mês 1</c:v>
                </c:pt>
                <c:pt idx="1">
                  <c:v>Mês 2</c:v>
                </c:pt>
                <c:pt idx="2">
                  <c:v>Mês 3</c:v>
                </c:pt>
              </c:strCache>
            </c:strRef>
          </c:cat>
          <c:val>
            <c:numRef>
              <c:f>Indicadores!$D$4:$F$4</c:f>
              <c:numCache>
                <c:formatCode>0.0%</c:formatCode>
                <c:ptCount val="3"/>
                <c:pt idx="0">
                  <c:v>9.0641120117907203E-2</c:v>
                </c:pt>
                <c:pt idx="1">
                  <c:v>0.18717759764185687</c:v>
                </c:pt>
                <c:pt idx="2">
                  <c:v>0.32056005895357431</c:v>
                </c:pt>
              </c:numCache>
            </c:numRef>
          </c:val>
        </c:ser>
        <c:dLbls/>
        <c:axId val="66269952"/>
        <c:axId val="67264512"/>
      </c:barChart>
      <c:catAx>
        <c:axId val="66269952"/>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7264512"/>
        <c:crosses val="autoZero"/>
        <c:auto val="1"/>
        <c:lblAlgn val="ctr"/>
        <c:lblOffset val="100"/>
      </c:catAx>
      <c:valAx>
        <c:axId val="67264512"/>
        <c:scaling>
          <c:orientation val="minMax"/>
          <c:max val="1"/>
          <c:min val="0"/>
        </c:scaling>
        <c:axPos val="l"/>
        <c:majorGridlines>
          <c:spPr>
            <a:ln w="3175">
              <a:solidFill>
                <a:srgbClr val="808080"/>
              </a:solidFill>
              <a:prstDash val="solid"/>
            </a:ln>
          </c:spPr>
        </c:majorGridlines>
        <c:numFmt formatCode="0%" sourceLinked="0"/>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6269952"/>
        <c:crosses val="autoZero"/>
        <c:crossBetween val="between"/>
        <c:majorUnit val="0.1"/>
        <c:minorUnit val="4.0000000000000042E-2"/>
      </c:valAx>
      <c:spPr>
        <a:no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lang val="pt-BR"/>
  <c:chart>
    <c:title>
      <c:layout/>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plotArea>
      <c:layout>
        <c:manualLayout>
          <c:layoutTarget val="inner"/>
          <c:xMode val="edge"/>
          <c:yMode val="edge"/>
          <c:x val="0.12317327766179555"/>
          <c:y val="0.28979591836734692"/>
          <c:w val="0.83924843423799655"/>
          <c:h val="0.58367346938775433"/>
        </c:manualLayout>
      </c:layout>
      <c:barChart>
        <c:barDir val="col"/>
        <c:grouping val="clustered"/>
        <c:ser>
          <c:idx val="0"/>
          <c:order val="0"/>
          <c:tx>
            <c:strRef>
              <c:f>Indicadores!$S$32</c:f>
              <c:strCache>
                <c:ptCount val="1"/>
                <c:pt idx="0">
                  <c:v>Proporção de diabéticos faltosos às consultas com busca ativa </c:v>
                </c:pt>
              </c:strCache>
            </c:strRef>
          </c:tx>
          <c:spPr>
            <a:solidFill>
              <a:srgbClr val="4F81BD"/>
            </a:solidFill>
            <a:ln w="25400">
              <a:noFill/>
            </a:ln>
          </c:spPr>
          <c:cat>
            <c:strRef>
              <c:f>Indicadores!$T$31:$W$31</c:f>
              <c:strCache>
                <c:ptCount val="4"/>
                <c:pt idx="0">
                  <c:v>Mês 1</c:v>
                </c:pt>
                <c:pt idx="1">
                  <c:v>Mês 2</c:v>
                </c:pt>
                <c:pt idx="2">
                  <c:v>Mês 3</c:v>
                </c:pt>
                <c:pt idx="3">
                  <c:v>Mês 4</c:v>
                </c:pt>
              </c:strCache>
            </c:strRef>
          </c:cat>
          <c:val>
            <c:numRef>
              <c:f>Indicadores!$T$32:$W$32</c:f>
              <c:numCache>
                <c:formatCode>0.0%</c:formatCode>
                <c:ptCount val="4"/>
                <c:pt idx="0">
                  <c:v>1</c:v>
                </c:pt>
                <c:pt idx="1">
                  <c:v>0.95000000000000051</c:v>
                </c:pt>
                <c:pt idx="2">
                  <c:v>0.9583333333333337</c:v>
                </c:pt>
                <c:pt idx="3">
                  <c:v>0</c:v>
                </c:pt>
              </c:numCache>
            </c:numRef>
          </c:val>
        </c:ser>
        <c:dLbls/>
        <c:axId val="71653248"/>
        <c:axId val="71654784"/>
      </c:barChart>
      <c:catAx>
        <c:axId val="71653248"/>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1654784"/>
        <c:crosses val="autoZero"/>
        <c:auto val="1"/>
        <c:lblAlgn val="ctr"/>
        <c:lblOffset val="100"/>
      </c:catAx>
      <c:valAx>
        <c:axId val="71654784"/>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1653248"/>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pt-BR"/>
  <c:chart>
    <c:title>
      <c:layout>
        <c:manualLayout>
          <c:xMode val="edge"/>
          <c:yMode val="edge"/>
          <c:x val="0.12130652725786326"/>
          <c:y val="3.7757972561122226E-2"/>
        </c:manualLayout>
      </c:layout>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plotArea>
      <c:layout>
        <c:manualLayout>
          <c:layoutTarget val="inner"/>
          <c:xMode val="edge"/>
          <c:yMode val="edge"/>
          <c:x val="0.11885245901639344"/>
          <c:y val="0.28937832452754642"/>
          <c:w val="0.84426229508196637"/>
          <c:h val="0.59340871611977775"/>
        </c:manualLayout>
      </c:layout>
      <c:barChart>
        <c:barDir val="col"/>
        <c:grouping val="clustered"/>
        <c:ser>
          <c:idx val="0"/>
          <c:order val="0"/>
          <c:tx>
            <c:strRef>
              <c:f>Indicadores!$C$43</c:f>
              <c:strCache>
                <c:ptCount val="1"/>
                <c:pt idx="0">
                  <c:v>Proporção de hipertensos com estratificação de risco cardiovascular por  exame clínico em dia</c:v>
                </c:pt>
              </c:strCache>
            </c:strRef>
          </c:tx>
          <c:spPr>
            <a:solidFill>
              <a:srgbClr val="4F81BD"/>
            </a:solidFill>
            <a:ln w="25400">
              <a:noFill/>
            </a:ln>
          </c:spPr>
          <c:cat>
            <c:strRef>
              <c:f>Indicadores!$D$42:$G$42</c:f>
              <c:strCache>
                <c:ptCount val="4"/>
                <c:pt idx="0">
                  <c:v>Mês 1</c:v>
                </c:pt>
                <c:pt idx="1">
                  <c:v>Mês 2</c:v>
                </c:pt>
                <c:pt idx="2">
                  <c:v>Mês 3</c:v>
                </c:pt>
                <c:pt idx="3">
                  <c:v>Mês 4</c:v>
                </c:pt>
              </c:strCache>
            </c:strRef>
          </c:cat>
          <c:val>
            <c:numRef>
              <c:f>Indicadores!$D$43:$G$43</c:f>
              <c:numCache>
                <c:formatCode>0.0%</c:formatCode>
                <c:ptCount val="4"/>
                <c:pt idx="0">
                  <c:v>0.67479674796748002</c:v>
                </c:pt>
                <c:pt idx="1">
                  <c:v>0.74015748031496054</c:v>
                </c:pt>
                <c:pt idx="2">
                  <c:v>0.78390804597701147</c:v>
                </c:pt>
                <c:pt idx="3">
                  <c:v>0</c:v>
                </c:pt>
              </c:numCache>
            </c:numRef>
          </c:val>
        </c:ser>
        <c:dLbls/>
        <c:axId val="71695744"/>
        <c:axId val="71570560"/>
      </c:barChart>
      <c:catAx>
        <c:axId val="71695744"/>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1570560"/>
        <c:crosses val="autoZero"/>
        <c:auto val="1"/>
        <c:lblAlgn val="ctr"/>
        <c:lblOffset val="100"/>
      </c:catAx>
      <c:valAx>
        <c:axId val="71570560"/>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1695744"/>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lang val="pt-BR"/>
  <c:chart>
    <c:title>
      <c:layout/>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plotArea>
      <c:layout>
        <c:manualLayout>
          <c:layoutTarget val="inner"/>
          <c:xMode val="edge"/>
          <c:yMode val="edge"/>
          <c:x val="0.12266124717918329"/>
          <c:y val="0.29368029739777013"/>
          <c:w val="0.83991769254898385"/>
          <c:h val="0.58736059479553826"/>
        </c:manualLayout>
      </c:layout>
      <c:barChart>
        <c:barDir val="col"/>
        <c:grouping val="clustered"/>
        <c:ser>
          <c:idx val="0"/>
          <c:order val="0"/>
          <c:tx>
            <c:strRef>
              <c:f>Indicadores!$S$43</c:f>
              <c:strCache>
                <c:ptCount val="1"/>
                <c:pt idx="0">
                  <c:v>Proporção de diabéticos com estratificação de risco cardiovascular por  exame clínico em dia</c:v>
                </c:pt>
              </c:strCache>
            </c:strRef>
          </c:tx>
          <c:spPr>
            <a:solidFill>
              <a:srgbClr val="4F81BD"/>
            </a:solidFill>
            <a:ln w="25400">
              <a:noFill/>
            </a:ln>
          </c:spPr>
          <c:cat>
            <c:strRef>
              <c:f>Indicadores!$T$42:$W$42</c:f>
              <c:strCache>
                <c:ptCount val="4"/>
                <c:pt idx="0">
                  <c:v>Mês 1</c:v>
                </c:pt>
                <c:pt idx="1">
                  <c:v>Mês 2</c:v>
                </c:pt>
                <c:pt idx="2">
                  <c:v>Mês 3</c:v>
                </c:pt>
                <c:pt idx="3">
                  <c:v>Mês 4</c:v>
                </c:pt>
              </c:strCache>
            </c:strRef>
          </c:cat>
          <c:val>
            <c:numRef>
              <c:f>Indicadores!$T$43:$W$43</c:f>
              <c:numCache>
                <c:formatCode>0.0%</c:formatCode>
                <c:ptCount val="4"/>
                <c:pt idx="0">
                  <c:v>0.7678571428571429</c:v>
                </c:pt>
                <c:pt idx="1">
                  <c:v>0.79629629629629661</c:v>
                </c:pt>
                <c:pt idx="2">
                  <c:v>0.84236453201970463</c:v>
                </c:pt>
                <c:pt idx="3">
                  <c:v>0</c:v>
                </c:pt>
              </c:numCache>
            </c:numRef>
          </c:val>
        </c:ser>
        <c:dLbls/>
        <c:axId val="71619712"/>
        <c:axId val="71621248"/>
      </c:barChart>
      <c:catAx>
        <c:axId val="71619712"/>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1621248"/>
        <c:crosses val="autoZero"/>
        <c:auto val="1"/>
        <c:lblAlgn val="ctr"/>
        <c:lblOffset val="100"/>
      </c:catAx>
      <c:valAx>
        <c:axId val="71621248"/>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1619712"/>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1231732776617957"/>
          <c:y val="0.28214334916181144"/>
          <c:w val="0.83924843423799766"/>
          <c:h val="0.60357248111830553"/>
        </c:manualLayout>
      </c:layout>
      <c:barChart>
        <c:barDir val="col"/>
        <c:grouping val="clustered"/>
        <c:ser>
          <c:idx val="0"/>
          <c:order val="0"/>
          <c:tx>
            <c:strRef>
              <c:f>Indicadores!$S$4</c:f>
              <c:strCache>
                <c:ptCount val="1"/>
                <c:pt idx="0">
                  <c:v>Cobertura do programa de atenção ao  diabético na unidade de saúde</c:v>
                </c:pt>
              </c:strCache>
            </c:strRef>
          </c:tx>
          <c:spPr>
            <a:solidFill>
              <a:srgbClr val="4F81BD"/>
            </a:solidFill>
            <a:ln w="25400">
              <a:noFill/>
            </a:ln>
          </c:spPr>
          <c:dLbls>
            <c:showVal val="1"/>
          </c:dLbls>
          <c:cat>
            <c:strRef>
              <c:f>Indicadores!$T$3:$V$3</c:f>
              <c:strCache>
                <c:ptCount val="3"/>
                <c:pt idx="0">
                  <c:v>Mês 1</c:v>
                </c:pt>
                <c:pt idx="1">
                  <c:v>Mês 2</c:v>
                </c:pt>
                <c:pt idx="2">
                  <c:v>Mês 3</c:v>
                </c:pt>
              </c:strCache>
            </c:strRef>
          </c:cat>
          <c:val>
            <c:numRef>
              <c:f>Indicadores!$T$4:$V$4</c:f>
              <c:numCache>
                <c:formatCode>0.0%</c:formatCode>
                <c:ptCount val="3"/>
                <c:pt idx="0">
                  <c:v>0.15384615384615469</c:v>
                </c:pt>
                <c:pt idx="1">
                  <c:v>0.2967032967032967</c:v>
                </c:pt>
                <c:pt idx="2">
                  <c:v>0.55769230769230771</c:v>
                </c:pt>
              </c:numCache>
            </c:numRef>
          </c:val>
        </c:ser>
        <c:dLbls/>
        <c:axId val="67301376"/>
        <c:axId val="67302912"/>
      </c:barChart>
      <c:catAx>
        <c:axId val="6730137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7302912"/>
        <c:crosses val="autoZero"/>
        <c:auto val="1"/>
        <c:lblAlgn val="ctr"/>
        <c:lblOffset val="100"/>
      </c:catAx>
      <c:valAx>
        <c:axId val="67302912"/>
        <c:scaling>
          <c:orientation val="minMax"/>
          <c:max val="1"/>
          <c:min val="0"/>
        </c:scaling>
        <c:axPos val="l"/>
        <c:majorGridlines>
          <c:spPr>
            <a:ln w="3175">
              <a:solidFill>
                <a:srgbClr val="808080"/>
              </a:solidFill>
              <a:prstDash val="solid"/>
            </a:ln>
          </c:spPr>
        </c:majorGridlines>
        <c:numFmt formatCode="0%" sourceLinked="0"/>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7301376"/>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pt-BR"/>
  <c:chart>
    <c:title>
      <c:tx>
        <c:rich>
          <a:bodyPr/>
          <a:lstStyle/>
          <a:p>
            <a:pPr>
              <a:defRPr sz="1200" b="1" i="0" u="none" strike="noStrike" baseline="0">
                <a:solidFill>
                  <a:srgbClr val="000000"/>
                </a:solidFill>
                <a:latin typeface="Calibri"/>
                <a:ea typeface="Calibri"/>
                <a:cs typeface="Calibri"/>
              </a:defRPr>
            </a:pPr>
            <a:r>
              <a:rPr lang="pt-BR" dirty="0"/>
              <a:t>Proporção de hipertensos com os exames complementares em dia de acordo com o protocolo</a:t>
            </a:r>
          </a:p>
        </c:rich>
      </c:tx>
      <c:layout/>
      <c:spPr>
        <a:noFill/>
        <a:ln w="25400">
          <a:noFill/>
        </a:ln>
      </c:spPr>
    </c:title>
    <c:plotArea>
      <c:layout>
        <c:manualLayout>
          <c:layoutTarget val="inner"/>
          <c:xMode val="edge"/>
          <c:yMode val="edge"/>
          <c:x val="0.11885245901639344"/>
          <c:y val="0.29411764705882382"/>
          <c:w val="0.84426229508196615"/>
          <c:h val="0.58823529411764619"/>
        </c:manualLayout>
      </c:layout>
      <c:barChart>
        <c:barDir val="col"/>
        <c:grouping val="clustered"/>
        <c:ser>
          <c:idx val="0"/>
          <c:order val="0"/>
          <c:tx>
            <c:strRef>
              <c:f>Indicadores!$C$15</c:f>
              <c:strCache>
                <c:ptCount val="1"/>
                <c:pt idx="0">
                  <c:v>Proporção de hipertensos com os exames complementares em dia de acordo com o protocolo</c:v>
                </c:pt>
              </c:strCache>
            </c:strRef>
          </c:tx>
          <c:spPr>
            <a:solidFill>
              <a:srgbClr val="4F81BD"/>
            </a:solidFill>
            <a:ln w="25400">
              <a:noFill/>
            </a:ln>
          </c:spPr>
          <c:cat>
            <c:strRef>
              <c:f>Indicadores!$D$14:$G$14</c:f>
              <c:strCache>
                <c:ptCount val="4"/>
                <c:pt idx="0">
                  <c:v>Mês 1</c:v>
                </c:pt>
                <c:pt idx="1">
                  <c:v>Mês 2</c:v>
                </c:pt>
                <c:pt idx="2">
                  <c:v>Mês 3</c:v>
                </c:pt>
                <c:pt idx="3">
                  <c:v>Mês 4</c:v>
                </c:pt>
              </c:strCache>
            </c:strRef>
          </c:cat>
          <c:val>
            <c:numRef>
              <c:f>Indicadores!$D$15:$G$15</c:f>
              <c:numCache>
                <c:formatCode>0.0%</c:formatCode>
                <c:ptCount val="4"/>
                <c:pt idx="0">
                  <c:v>0.66666666666666663</c:v>
                </c:pt>
                <c:pt idx="1">
                  <c:v>0.70078740157480379</c:v>
                </c:pt>
                <c:pt idx="2">
                  <c:v>0.79770114942528769</c:v>
                </c:pt>
                <c:pt idx="3">
                  <c:v>0</c:v>
                </c:pt>
              </c:numCache>
            </c:numRef>
          </c:val>
        </c:ser>
        <c:dLbls/>
        <c:axId val="70777088"/>
        <c:axId val="66195456"/>
      </c:barChart>
      <c:catAx>
        <c:axId val="70777088"/>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6195456"/>
        <c:crosses val="autoZero"/>
        <c:auto val="1"/>
        <c:lblAlgn val="ctr"/>
        <c:lblOffset val="100"/>
      </c:catAx>
      <c:valAx>
        <c:axId val="66195456"/>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0777088"/>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pt-BR"/>
  <c:chart>
    <c:autoTitleDeleted val="1"/>
    <c:plotArea>
      <c:layout>
        <c:manualLayout>
          <c:layoutTarget val="inner"/>
          <c:xMode val="edge"/>
          <c:yMode val="edge"/>
          <c:x val="0.12317327766179575"/>
          <c:y val="0.28214334916181144"/>
          <c:w val="0.83924843423799811"/>
          <c:h val="0.60357248111830553"/>
        </c:manualLayout>
      </c:layout>
      <c:barChart>
        <c:barDir val="col"/>
        <c:grouping val="clustered"/>
        <c:ser>
          <c:idx val="0"/>
          <c:order val="0"/>
          <c:tx>
            <c:strRef>
              <c:f>Indicadores!$S$4</c:f>
              <c:strCache>
                <c:ptCount val="1"/>
                <c:pt idx="0">
                  <c:v>Cobertura do programa de atenção ao  diabético na unidade de saúde</c:v>
                </c:pt>
              </c:strCache>
            </c:strRef>
          </c:tx>
          <c:spPr>
            <a:solidFill>
              <a:srgbClr val="4F81BD"/>
            </a:solidFill>
            <a:ln w="25400">
              <a:noFill/>
            </a:ln>
          </c:spPr>
          <c:dLbls>
            <c:showVal val="1"/>
          </c:dLbls>
          <c:cat>
            <c:strRef>
              <c:f>Indicadores!$T$3:$V$3</c:f>
              <c:strCache>
                <c:ptCount val="3"/>
                <c:pt idx="0">
                  <c:v>Mês 1</c:v>
                </c:pt>
                <c:pt idx="1">
                  <c:v>Mês 2</c:v>
                </c:pt>
                <c:pt idx="2">
                  <c:v>Mês 3</c:v>
                </c:pt>
              </c:strCache>
            </c:strRef>
          </c:cat>
          <c:val>
            <c:numRef>
              <c:f>Indicadores!$T$4:$V$4</c:f>
              <c:numCache>
                <c:formatCode>0.0%</c:formatCode>
                <c:ptCount val="3"/>
                <c:pt idx="0">
                  <c:v>0.15384615384615488</c:v>
                </c:pt>
                <c:pt idx="1">
                  <c:v>0.2967032967032967</c:v>
                </c:pt>
                <c:pt idx="2">
                  <c:v>0.55769230769230771</c:v>
                </c:pt>
              </c:numCache>
            </c:numRef>
          </c:val>
        </c:ser>
        <c:dLbls/>
        <c:axId val="66244608"/>
        <c:axId val="66246144"/>
      </c:barChart>
      <c:catAx>
        <c:axId val="66244608"/>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6246144"/>
        <c:crosses val="autoZero"/>
        <c:auto val="1"/>
        <c:lblAlgn val="ctr"/>
        <c:lblOffset val="100"/>
      </c:catAx>
      <c:valAx>
        <c:axId val="66246144"/>
        <c:scaling>
          <c:orientation val="minMax"/>
          <c:max val="1"/>
          <c:min val="0"/>
        </c:scaling>
        <c:axPos val="l"/>
        <c:majorGridlines>
          <c:spPr>
            <a:ln w="3175">
              <a:solidFill>
                <a:srgbClr val="808080"/>
              </a:solidFill>
              <a:prstDash val="solid"/>
            </a:ln>
          </c:spPr>
        </c:majorGridlines>
        <c:numFmt formatCode="0%" sourceLinked="0"/>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66244608"/>
        <c:crosses val="autoZero"/>
        <c:crossBetween val="between"/>
        <c:majorUnit val="0.1"/>
        <c:minorUnit val="4.0000000000000022E-2"/>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pt-BR"/>
  <c:style val="18"/>
  <c:chart>
    <c:title>
      <c:layout/>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plotArea>
      <c:layout>
        <c:manualLayout>
          <c:layoutTarget val="inner"/>
          <c:xMode val="edge"/>
          <c:yMode val="edge"/>
          <c:x val="0.11717194833480969"/>
          <c:y val="0.35251798561151082"/>
          <c:w val="0.84646631641871162"/>
          <c:h val="0.53237410071942448"/>
        </c:manualLayout>
      </c:layout>
      <c:barChart>
        <c:barDir val="col"/>
        <c:grouping val="clustered"/>
        <c:ser>
          <c:idx val="0"/>
          <c:order val="0"/>
          <c:tx>
            <c:strRef>
              <c:f>Indicadores!$C$21</c:f>
              <c:strCache>
                <c:ptCount val="1"/>
                <c:pt idx="0">
                  <c:v>Proporção de hipertensos com prescrição de medicamentos da Farmácia Popular/Hiperdia priorizada.      </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cat>
            <c:strRef>
              <c:f>Indicadores!$D$20:$G$20</c:f>
              <c:strCache>
                <c:ptCount val="4"/>
                <c:pt idx="0">
                  <c:v>Mês 1</c:v>
                </c:pt>
                <c:pt idx="1">
                  <c:v>Mês 2</c:v>
                </c:pt>
                <c:pt idx="2">
                  <c:v>Mês 3</c:v>
                </c:pt>
                <c:pt idx="3">
                  <c:v>Mês 4</c:v>
                </c:pt>
              </c:strCache>
            </c:strRef>
          </c:cat>
          <c:val>
            <c:numRef>
              <c:f>Indicadores!$D$21:$G$21</c:f>
              <c:numCache>
                <c:formatCode>0.0%</c:formatCode>
                <c:ptCount val="4"/>
                <c:pt idx="0">
                  <c:v>0.96747967479674801</c:v>
                </c:pt>
                <c:pt idx="1">
                  <c:v>0.97244094488188981</c:v>
                </c:pt>
                <c:pt idx="2">
                  <c:v>0.97011494252873565</c:v>
                </c:pt>
                <c:pt idx="3">
                  <c:v>0</c:v>
                </c:pt>
              </c:numCache>
            </c:numRef>
          </c:val>
        </c:ser>
        <c:dLbls/>
        <c:axId val="70898816"/>
        <c:axId val="70900352"/>
      </c:barChart>
      <c:catAx>
        <c:axId val="7089881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0900352"/>
        <c:crosses val="autoZero"/>
        <c:auto val="1"/>
        <c:lblAlgn val="ctr"/>
        <c:lblOffset val="100"/>
      </c:catAx>
      <c:valAx>
        <c:axId val="70900352"/>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0898816"/>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pt-BR"/>
  <c:chart>
    <c:title>
      <c:layout/>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plotArea>
      <c:layout>
        <c:manualLayout>
          <c:layoutTarget val="inner"/>
          <c:xMode val="edge"/>
          <c:yMode val="edge"/>
          <c:x val="0.12291691674177399"/>
          <c:y val="0.35251798561151082"/>
          <c:w val="0.8395850414734739"/>
          <c:h val="0.53237410071942448"/>
        </c:manualLayout>
      </c:layout>
      <c:barChart>
        <c:barDir val="col"/>
        <c:grouping val="clustered"/>
        <c:ser>
          <c:idx val="0"/>
          <c:order val="0"/>
          <c:tx>
            <c:strRef>
              <c:f>Indicadores!$S$21</c:f>
              <c:strCache>
                <c:ptCount val="1"/>
                <c:pt idx="0">
                  <c:v>Proporção de diabéticos com prescrição de medicamentos da Farmácia Popular/Hiperdia priorizada.      </c:v>
                </c:pt>
              </c:strCache>
            </c:strRef>
          </c:tx>
          <c:spPr>
            <a:solidFill>
              <a:srgbClr val="4F81BD"/>
            </a:solidFill>
            <a:ln w="25400">
              <a:noFill/>
            </a:ln>
          </c:spPr>
          <c:cat>
            <c:strRef>
              <c:f>Indicadores!$T$20:$W$20</c:f>
              <c:strCache>
                <c:ptCount val="4"/>
                <c:pt idx="0">
                  <c:v>Mês 1</c:v>
                </c:pt>
                <c:pt idx="1">
                  <c:v>Mês 2</c:v>
                </c:pt>
                <c:pt idx="2">
                  <c:v>Mês 3</c:v>
                </c:pt>
                <c:pt idx="3">
                  <c:v>Mês 4</c:v>
                </c:pt>
              </c:strCache>
            </c:strRef>
          </c:cat>
          <c:val>
            <c:numRef>
              <c:f>Indicadores!$T$21:$W$21</c:f>
              <c:numCache>
                <c:formatCode>0.0%</c:formatCode>
                <c:ptCount val="4"/>
                <c:pt idx="0">
                  <c:v>0.9821428571428571</c:v>
                </c:pt>
                <c:pt idx="1">
                  <c:v>0.98148148148148151</c:v>
                </c:pt>
                <c:pt idx="2">
                  <c:v>0.98029556650246308</c:v>
                </c:pt>
                <c:pt idx="3">
                  <c:v>0</c:v>
                </c:pt>
              </c:numCache>
            </c:numRef>
          </c:val>
        </c:ser>
        <c:dLbls/>
        <c:axId val="70822912"/>
        <c:axId val="70832896"/>
      </c:barChart>
      <c:catAx>
        <c:axId val="70822912"/>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0832896"/>
        <c:crosses val="autoZero"/>
        <c:auto val="1"/>
        <c:lblAlgn val="ctr"/>
        <c:lblOffset val="100"/>
      </c:catAx>
      <c:valAx>
        <c:axId val="70832896"/>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0822912"/>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pt-BR"/>
  <c:style val="18"/>
  <c:chart>
    <c:title>
      <c:layout/>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plotArea>
      <c:layout>
        <c:manualLayout>
          <c:layoutTarget val="inner"/>
          <c:xMode val="edge"/>
          <c:yMode val="edge"/>
          <c:x val="0.11885245901639344"/>
          <c:y val="0.28782339682202246"/>
          <c:w val="0.84426229508196637"/>
          <c:h val="0.59409701138904569"/>
        </c:manualLayout>
      </c:layout>
      <c:barChart>
        <c:barDir val="col"/>
        <c:grouping val="clustered"/>
        <c:ser>
          <c:idx val="0"/>
          <c:order val="0"/>
          <c:tx>
            <c:strRef>
              <c:f>Indicadores!$C$27</c:f>
              <c:strCache>
                <c:ptCount val="1"/>
                <c:pt idx="0">
                  <c:v>Proporção de hipertensos com avaliação da necessidade de atendimento odontológico</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cat>
            <c:strRef>
              <c:f>Indicadores!$D$26:$G$26</c:f>
              <c:strCache>
                <c:ptCount val="4"/>
                <c:pt idx="0">
                  <c:v>Mês 1</c:v>
                </c:pt>
                <c:pt idx="1">
                  <c:v>Mês 2</c:v>
                </c:pt>
                <c:pt idx="2">
                  <c:v>Mês 3</c:v>
                </c:pt>
                <c:pt idx="3">
                  <c:v>Mês 4</c:v>
                </c:pt>
              </c:strCache>
            </c:strRef>
          </c:cat>
          <c:val>
            <c:numRef>
              <c:f>Indicadores!$D$27:$G$27</c:f>
              <c:numCache>
                <c:formatCode>0.0%</c:formatCode>
                <c:ptCount val="4"/>
                <c:pt idx="0">
                  <c:v>0.9918699186991875</c:v>
                </c:pt>
                <c:pt idx="1">
                  <c:v>0.99606299212598426</c:v>
                </c:pt>
                <c:pt idx="2">
                  <c:v>0.97701149425287404</c:v>
                </c:pt>
                <c:pt idx="3">
                  <c:v>0</c:v>
                </c:pt>
              </c:numCache>
            </c:numRef>
          </c:val>
        </c:ser>
        <c:dLbls/>
        <c:axId val="71083136"/>
        <c:axId val="71084672"/>
      </c:barChart>
      <c:catAx>
        <c:axId val="71083136"/>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1084672"/>
        <c:crosses val="autoZero"/>
        <c:auto val="1"/>
        <c:lblAlgn val="ctr"/>
        <c:lblOffset val="100"/>
      </c:catAx>
      <c:valAx>
        <c:axId val="71084672"/>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1083136"/>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pt-BR"/>
  <c:style val="18"/>
  <c:chart>
    <c:title>
      <c:layout/>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plotArea>
      <c:layout>
        <c:manualLayout>
          <c:layoutTarget val="inner"/>
          <c:xMode val="edge"/>
          <c:yMode val="edge"/>
          <c:x val="0.12008305852714667"/>
          <c:y val="0.28782339682202246"/>
          <c:w val="0.84265180725084066"/>
          <c:h val="0.59409701138904569"/>
        </c:manualLayout>
      </c:layout>
      <c:barChart>
        <c:barDir val="col"/>
        <c:grouping val="clustered"/>
        <c:ser>
          <c:idx val="0"/>
          <c:order val="0"/>
          <c:tx>
            <c:strRef>
              <c:f>Indicadores!$S$27</c:f>
              <c:strCache>
                <c:ptCount val="1"/>
                <c:pt idx="0">
                  <c:v>Proporção de diabéticos com avaliação da necessidade de atendimento odontológico</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cat>
            <c:strRef>
              <c:f>Indicadores!$T$26:$W$26</c:f>
              <c:strCache>
                <c:ptCount val="4"/>
                <c:pt idx="0">
                  <c:v>Mês 1</c:v>
                </c:pt>
                <c:pt idx="1">
                  <c:v>Mês 2</c:v>
                </c:pt>
                <c:pt idx="2">
                  <c:v>Mês 3</c:v>
                </c:pt>
                <c:pt idx="3">
                  <c:v>Mês 4</c:v>
                </c:pt>
              </c:strCache>
            </c:strRef>
          </c:cat>
          <c:val>
            <c:numRef>
              <c:f>Indicadores!$T$27:$W$27</c:f>
              <c:numCache>
                <c:formatCode>0.0%</c:formatCode>
                <c:ptCount val="4"/>
                <c:pt idx="0">
                  <c:v>1</c:v>
                </c:pt>
                <c:pt idx="1">
                  <c:v>1</c:v>
                </c:pt>
                <c:pt idx="2">
                  <c:v>0.99014778325123121</c:v>
                </c:pt>
                <c:pt idx="3">
                  <c:v>0</c:v>
                </c:pt>
              </c:numCache>
            </c:numRef>
          </c:val>
        </c:ser>
        <c:dLbls/>
        <c:axId val="71195264"/>
        <c:axId val="71205248"/>
      </c:barChart>
      <c:catAx>
        <c:axId val="71195264"/>
        <c:scaling>
          <c:orientation val="minMax"/>
        </c:scaling>
        <c:axPos val="b"/>
        <c:numFmt formatCode="General"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1205248"/>
        <c:crosses val="autoZero"/>
        <c:auto val="1"/>
        <c:lblAlgn val="ctr"/>
        <c:lblOffset val="100"/>
      </c:catAx>
      <c:valAx>
        <c:axId val="71205248"/>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1195264"/>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pt-BR"/>
  <c:style val="18"/>
  <c:chart>
    <c:title>
      <c:layout/>
      <c:spPr>
        <a:noFill/>
        <a:ln w="25400">
          <a:noFill/>
        </a:ln>
      </c:spPr>
      <c:txPr>
        <a:bodyPr/>
        <a:lstStyle/>
        <a:p>
          <a:pPr algn="ctr" rtl="1">
            <a:defRPr sz="1200" b="1" i="0" u="none" strike="noStrike" baseline="0">
              <a:solidFill>
                <a:srgbClr val="000000"/>
              </a:solidFill>
              <a:latin typeface="Calibri"/>
              <a:ea typeface="Calibri"/>
              <a:cs typeface="Calibri"/>
            </a:defRPr>
          </a:pPr>
          <a:endParaRPr lang="pt-BR"/>
        </a:p>
      </c:txPr>
    </c:title>
    <c:plotArea>
      <c:layout>
        <c:manualLayout>
          <c:layoutTarget val="inner"/>
          <c:xMode val="edge"/>
          <c:yMode val="edge"/>
          <c:x val="0.11646609184019642"/>
          <c:y val="0.30042918454935658"/>
          <c:w val="0.84739121994073963"/>
          <c:h val="0.56652360515021449"/>
        </c:manualLayout>
      </c:layout>
      <c:barChart>
        <c:barDir val="col"/>
        <c:grouping val="clustered"/>
        <c:ser>
          <c:idx val="0"/>
          <c:order val="0"/>
          <c:tx>
            <c:strRef>
              <c:f>Indicadores!$C$32</c:f>
              <c:strCache>
                <c:ptCount val="1"/>
                <c:pt idx="0">
                  <c:v>Proporção de hipertensos faltosos às consultas com busca ativa </c:v>
                </c:pt>
              </c:strCache>
            </c:strRef>
          </c:tx>
          <c:spPr>
            <a:gradFill rotWithShape="0">
              <a:gsLst>
                <a:gs pos="0">
                  <a:srgbClr val="3A7CCB"/>
                </a:gs>
                <a:gs pos="20000">
                  <a:srgbClr val="3C7BC7"/>
                </a:gs>
                <a:gs pos="100000">
                  <a:srgbClr val="2C5D98"/>
                </a:gs>
              </a:gsLst>
              <a:lin ang="5400000"/>
            </a:gradFill>
            <a:ln w="25400">
              <a:noFill/>
            </a:ln>
            <a:effectLst>
              <a:outerShdw dist="35921" dir="2700000" algn="br">
                <a:srgbClr val="000000"/>
              </a:outerShdw>
            </a:effectLst>
          </c:spPr>
          <c:cat>
            <c:strRef>
              <c:f>Indicadores!$D$31:$G$31</c:f>
              <c:strCache>
                <c:ptCount val="4"/>
                <c:pt idx="0">
                  <c:v>Mês 1</c:v>
                </c:pt>
                <c:pt idx="1">
                  <c:v>Mês 2</c:v>
                </c:pt>
                <c:pt idx="2">
                  <c:v>Mês 3</c:v>
                </c:pt>
                <c:pt idx="3">
                  <c:v>Mês 4</c:v>
                </c:pt>
              </c:strCache>
            </c:strRef>
          </c:cat>
          <c:val>
            <c:numRef>
              <c:f>Indicadores!$D$32:$G$32</c:f>
              <c:numCache>
                <c:formatCode>0.0%</c:formatCode>
                <c:ptCount val="4"/>
                <c:pt idx="0">
                  <c:v>1</c:v>
                </c:pt>
                <c:pt idx="1">
                  <c:v>0.97368421052631615</c:v>
                </c:pt>
                <c:pt idx="2">
                  <c:v>0.96296296296296235</c:v>
                </c:pt>
                <c:pt idx="3">
                  <c:v>0</c:v>
                </c:pt>
              </c:numCache>
            </c:numRef>
          </c:val>
        </c:ser>
        <c:dLbls/>
        <c:axId val="71537024"/>
        <c:axId val="71538560"/>
      </c:barChart>
      <c:catAx>
        <c:axId val="71537024"/>
        <c:scaling>
          <c:orientation val="minMax"/>
        </c:scaling>
        <c:axPos val="b"/>
        <c:numFmt formatCode="General" sourceLinked="1"/>
        <c:tickLblPos val="nextTo"/>
        <c:txPr>
          <a:bodyPr rot="0" vert="horz"/>
          <a:lstStyle/>
          <a:p>
            <a:pPr>
              <a:defRPr/>
            </a:pPr>
            <a:endParaRPr lang="pt-BR"/>
          </a:p>
        </c:txPr>
        <c:crossAx val="71538560"/>
        <c:crosses val="autoZero"/>
        <c:auto val="1"/>
        <c:lblAlgn val="ctr"/>
        <c:lblOffset val="100"/>
      </c:catAx>
      <c:valAx>
        <c:axId val="71538560"/>
        <c:scaling>
          <c:orientation val="minMax"/>
        </c:scaling>
        <c:axPos val="l"/>
        <c:majorGridlines>
          <c:spPr>
            <a:ln w="3175">
              <a:solidFill>
                <a:srgbClr val="808080"/>
              </a:solidFill>
              <a:prstDash val="solid"/>
            </a:ln>
          </c:spPr>
        </c:majorGridlines>
        <c:numFmt formatCode="0.0%" sourceLinked="1"/>
        <c:tickLblPos val="nextTo"/>
        <c:spPr>
          <a:ln w="3175">
            <a:solidFill>
              <a:srgbClr val="808080"/>
            </a:solidFill>
            <a:prstDash val="solid"/>
          </a:ln>
        </c:spPr>
        <c:txPr>
          <a:bodyPr rot="0" vert="horz"/>
          <a:lstStyle/>
          <a:p>
            <a:pPr>
              <a:defRPr sz="1000" b="0" i="0" u="none" strike="noStrike" baseline="0">
                <a:solidFill>
                  <a:srgbClr val="000000"/>
                </a:solidFill>
                <a:latin typeface="Calibri"/>
                <a:ea typeface="Calibri"/>
                <a:cs typeface="Calibri"/>
              </a:defRPr>
            </a:pPr>
            <a:endParaRPr lang="pt-BR"/>
          </a:p>
        </c:txPr>
        <c:crossAx val="71537024"/>
        <c:crosses val="autoZero"/>
        <c:crossBetween val="between"/>
      </c:valAx>
      <c:spPr>
        <a:solidFill>
          <a:srgbClr val="FFFFFF"/>
        </a:solidFill>
        <a:ln w="25400">
          <a:noFill/>
        </a:ln>
      </c:spPr>
    </c:plotArea>
    <c:plotVisOnly val="1"/>
    <c:dispBlanksAs val="gap"/>
  </c:chart>
  <c:spPr>
    <a:solidFill>
      <a:srgbClr val="FFFFFF"/>
    </a:solidFill>
    <a:ln w="3175">
      <a:solidFill>
        <a:srgbClr val="808080"/>
      </a:solidFill>
      <a:prstDash val="solid"/>
    </a:ln>
  </c:spPr>
  <c:txPr>
    <a:bodyPr/>
    <a:lstStyle/>
    <a:p>
      <a:pPr>
        <a:defRPr sz="1000" b="0" i="0" u="none" strike="noStrike" baseline="0">
          <a:solidFill>
            <a:srgbClr val="000000"/>
          </a:solidFill>
          <a:latin typeface="Calibri"/>
          <a:ea typeface="Calibri"/>
          <a:cs typeface="Calibri"/>
        </a:defRPr>
      </a:pPr>
      <a:endParaRPr lang="pt-BR"/>
    </a:p>
  </c:txPr>
  <c:externalData r:id="rId1"/>
</c:chartSpace>
</file>

<file path=ppt/drawings/drawing1.xml><?xml version="1.0" encoding="utf-8"?>
<c:userShapes xmlns:c="http://schemas.openxmlformats.org/drawingml/2006/chart">
  <cdr:relSizeAnchor xmlns:cdr="http://schemas.openxmlformats.org/drawingml/2006/chartDrawing">
    <cdr:from>
      <cdr:x>0.20785</cdr:x>
      <cdr:y>0.09552</cdr:y>
    </cdr:from>
    <cdr:to>
      <cdr:x>0.35482</cdr:x>
      <cdr:y>0.36296</cdr:y>
    </cdr:to>
    <cdr:sp macro="" textlink="">
      <cdr:nvSpPr>
        <cdr:cNvPr id="2" name="CaixaDeTexto 1"/>
        <cdr:cNvSpPr txBox="1"/>
      </cdr:nvSpPr>
      <cdr:spPr>
        <a:xfrm xmlns:a="http://schemas.openxmlformats.org/drawingml/2006/main">
          <a:off x="1293221" y="326571"/>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0.15746</cdr:x>
      <cdr:y>0.03439</cdr:y>
    </cdr:from>
    <cdr:to>
      <cdr:x>0.93008</cdr:x>
      <cdr:y>0.19103</cdr:y>
    </cdr:to>
    <cdr:sp macro="" textlink="">
      <cdr:nvSpPr>
        <cdr:cNvPr id="3" name="CaixaDeTexto 2"/>
        <cdr:cNvSpPr txBox="1"/>
      </cdr:nvSpPr>
      <cdr:spPr>
        <a:xfrm xmlns:a="http://schemas.openxmlformats.org/drawingml/2006/main">
          <a:off x="979713" y="117565"/>
          <a:ext cx="4807131" cy="53557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pt-BR" sz="1100" dirty="0"/>
        </a:p>
      </cdr:txBody>
    </cdr:sp>
  </cdr:relSizeAnchor>
  <cdr:relSizeAnchor xmlns:cdr="http://schemas.openxmlformats.org/drawingml/2006/chartDrawing">
    <cdr:from>
      <cdr:x>0.08398</cdr:x>
      <cdr:y>0.06495</cdr:y>
    </cdr:from>
    <cdr:to>
      <cdr:x>0.95738</cdr:x>
      <cdr:y>0.19867</cdr:y>
    </cdr:to>
    <cdr:sp macro="" textlink="">
      <cdr:nvSpPr>
        <cdr:cNvPr id="4" name="CaixaDeTexto 3"/>
        <cdr:cNvSpPr txBox="1"/>
      </cdr:nvSpPr>
      <cdr:spPr>
        <a:xfrm xmlns:a="http://schemas.openxmlformats.org/drawingml/2006/main">
          <a:off x="522513" y="222069"/>
          <a:ext cx="5434148" cy="4572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pt-BR" sz="1100" b="1" dirty="0" smtClean="0">
              <a:solidFill>
                <a:schemeClr val="bg1"/>
              </a:solidFill>
              <a:latin typeface="Arial" pitchFamily="34" charset="0"/>
              <a:cs typeface="Arial" pitchFamily="34" charset="0"/>
            </a:rPr>
            <a:t>Proporção </a:t>
          </a:r>
          <a:r>
            <a:rPr lang="pt-BR" b="1" dirty="0" smtClean="0">
              <a:solidFill>
                <a:schemeClr val="bg1"/>
              </a:solidFill>
              <a:latin typeface="Arial" pitchFamily="34" charset="0"/>
              <a:cs typeface="Arial" pitchFamily="34" charset="0"/>
            </a:rPr>
            <a:t>de diabéticos  com os exames complementares em dia de acordo com </a:t>
          </a:r>
        </a:p>
        <a:p xmlns:a="http://schemas.openxmlformats.org/drawingml/2006/main">
          <a:r>
            <a:rPr lang="pt-BR" b="1" dirty="0" smtClean="0">
              <a:solidFill>
                <a:schemeClr val="bg1"/>
              </a:solidFill>
              <a:latin typeface="Arial" pitchFamily="34" charset="0"/>
              <a:cs typeface="Arial" pitchFamily="34" charset="0"/>
            </a:rPr>
            <a:t>  o protocolo </a:t>
          </a:r>
          <a:endParaRPr lang="pt-BR" sz="1100" b="1" dirty="0">
            <a:solidFill>
              <a:schemeClr val="bg1"/>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FDD737-1EA8-4AD2-B63F-29F46EDB83E8}" type="datetimeFigureOut">
              <a:rPr lang="pt-BR" smtClean="0"/>
              <a:pPr/>
              <a:t>14/08/2015</a:t>
            </a:fld>
            <a:endParaRPr lang="pt-BR"/>
          </a:p>
        </p:txBody>
      </p:sp>
      <p:sp>
        <p:nvSpPr>
          <p:cNvPr id="4" name="Espaço Reservado para Imagem de Sli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EE5FCB-5B7C-4469-9B1B-79646FC981D6}" type="slidenum">
              <a:rPr lang="pt-BR" smtClean="0"/>
              <a:pPr/>
              <a:t>‹nº›</a:t>
            </a:fld>
            <a:endParaRPr lang="pt-BR"/>
          </a:p>
        </p:txBody>
      </p:sp>
    </p:spTree>
    <p:extLst>
      <p:ext uri="{BB962C8B-B14F-4D97-AF65-F5344CB8AC3E}">
        <p14:creationId xmlns:p14="http://schemas.microsoft.com/office/powerpoint/2010/main" xmlns="" val="1316526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B6EE5FCB-5B7C-4469-9B1B-79646FC981D6}" type="slidenum">
              <a:rPr lang="pt-BR" smtClean="0"/>
              <a:pPr/>
              <a:t>68</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smtClean="0"/>
              <a:t>Clique no ícone para adicionar uma imagem</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Date Placeholder 2"/>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t-BR" smtClean="0"/>
              <a:t>Clique para editar o título mestre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smtClean="0"/>
              <a:t>Clique para editar o texto mestre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t-BR" smtClean="0"/>
              <a:t>Clique para editar o título mestre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t-BR" smtClean="0"/>
              <a:t>Clique para editar o texto mestre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t-BR" smtClean="0"/>
              <a:t>Clique para editar o título mestre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dirty="0" smtClean="0"/>
              <a:t>Clique no ícone para adicionar uma imagem</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61BEF0D-F0BB-DE4B-95CE-6DB70DBA9567}" type="datetimeFigureOut">
              <a:rPr lang="en-US" dirty="0"/>
              <a:pPr/>
              <a:t>8/14/2015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tx1"/>
            </a:gs>
            <a:gs pos="100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8/14/2015</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cos-redenutri.bvs.br/article_image.php?image_type=article&amp;id=9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9489" y="521149"/>
            <a:ext cx="2882900" cy="155556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6" descr="http://upload.wikimedia.org/wikipedia/commons/4/49/UFPEL-ESCUDO-2013.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29932" y="349767"/>
            <a:ext cx="2923600" cy="168158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tângulo de cantos arredondados 3"/>
          <p:cNvSpPr/>
          <p:nvPr/>
        </p:nvSpPr>
        <p:spPr>
          <a:xfrm>
            <a:off x="3441700" y="349768"/>
            <a:ext cx="5452056" cy="1841382"/>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b="1" dirty="0" smtClean="0">
              <a:solidFill>
                <a:schemeClr val="bg1"/>
              </a:solidFill>
              <a:latin typeface="Arial" panose="020B0604020202020204" pitchFamily="34" charset="0"/>
              <a:cs typeface="Arial" panose="020B0604020202020204" pitchFamily="34" charset="0"/>
            </a:endParaRPr>
          </a:p>
          <a:p>
            <a:pPr algn="ctr"/>
            <a:r>
              <a:rPr lang="es-ES" b="1" dirty="0" smtClean="0">
                <a:solidFill>
                  <a:schemeClr val="bg1"/>
                </a:solidFill>
                <a:latin typeface="Arial" panose="020B0604020202020204" pitchFamily="34" charset="0"/>
                <a:cs typeface="Arial" panose="020B0604020202020204" pitchFamily="34" charset="0"/>
              </a:rPr>
              <a:t>REPÚBLICA FEDERATIVA DO BRASIL</a:t>
            </a:r>
          </a:p>
          <a:p>
            <a:pPr algn="ctr"/>
            <a:r>
              <a:rPr lang="pt-BR" b="1" dirty="0">
                <a:solidFill>
                  <a:schemeClr val="bg1"/>
                </a:solidFill>
                <a:latin typeface="Arial" panose="020B0604020202020204" pitchFamily="34" charset="0"/>
                <a:cs typeface="Arial" panose="020B0604020202020204" pitchFamily="34" charset="0"/>
              </a:rPr>
              <a:t>UNIVERSIDADE ABERTA DO SUS</a:t>
            </a:r>
            <a:endParaRPr lang="es-ES" b="1" dirty="0">
              <a:solidFill>
                <a:schemeClr val="bg1"/>
              </a:solidFill>
              <a:latin typeface="Arial" panose="020B0604020202020204" pitchFamily="34" charset="0"/>
              <a:cs typeface="Arial" panose="020B0604020202020204" pitchFamily="34" charset="0"/>
            </a:endParaRPr>
          </a:p>
          <a:p>
            <a:pPr algn="ctr"/>
            <a:r>
              <a:rPr lang="pt-BR" b="1" dirty="0">
                <a:solidFill>
                  <a:schemeClr val="bg1"/>
                </a:solidFill>
                <a:latin typeface="Arial" panose="020B0604020202020204" pitchFamily="34" charset="0"/>
                <a:cs typeface="Arial" panose="020B0604020202020204" pitchFamily="34" charset="0"/>
              </a:rPr>
              <a:t>UNIVERSIDADE FEDERAL DE </a:t>
            </a:r>
            <a:r>
              <a:rPr lang="pt-BR" b="1" dirty="0" smtClean="0">
                <a:solidFill>
                  <a:schemeClr val="bg1"/>
                </a:solidFill>
                <a:latin typeface="Arial" panose="020B0604020202020204" pitchFamily="34" charset="0"/>
                <a:cs typeface="Arial" panose="020B0604020202020204" pitchFamily="34" charset="0"/>
              </a:rPr>
              <a:t>PELOTAS</a:t>
            </a:r>
          </a:p>
          <a:p>
            <a:pPr algn="ctr"/>
            <a:endParaRPr lang="es-ES" b="1" dirty="0">
              <a:solidFill>
                <a:schemeClr val="bg1"/>
              </a:solidFill>
              <a:latin typeface="Arial" panose="020B0604020202020204" pitchFamily="34" charset="0"/>
              <a:cs typeface="Arial" panose="020B0604020202020204" pitchFamily="34" charset="0"/>
            </a:endParaRPr>
          </a:p>
          <a:p>
            <a:pPr algn="ctr"/>
            <a:r>
              <a:rPr lang="pt-BR" b="1" dirty="0">
                <a:solidFill>
                  <a:schemeClr val="bg1"/>
                </a:solidFill>
                <a:latin typeface="Arial" panose="020B0604020202020204" pitchFamily="34" charset="0"/>
                <a:cs typeface="Arial" panose="020B0604020202020204" pitchFamily="34" charset="0"/>
              </a:rPr>
              <a:t>Especialização em Saúde da Família</a:t>
            </a:r>
            <a:endParaRPr lang="es-ES" b="1" dirty="0">
              <a:solidFill>
                <a:schemeClr val="bg1"/>
              </a:solidFill>
              <a:latin typeface="Arial" panose="020B0604020202020204" pitchFamily="34" charset="0"/>
              <a:cs typeface="Arial" panose="020B0604020202020204" pitchFamily="34" charset="0"/>
            </a:endParaRPr>
          </a:p>
          <a:p>
            <a:pPr algn="ctr"/>
            <a:r>
              <a:rPr lang="pt-BR" b="1" dirty="0">
                <a:solidFill>
                  <a:schemeClr val="bg1"/>
                </a:solidFill>
                <a:latin typeface="Arial" panose="020B0604020202020204" pitchFamily="34" charset="0"/>
                <a:cs typeface="Arial" panose="020B0604020202020204" pitchFamily="34" charset="0"/>
              </a:rPr>
              <a:t>Modalidade a Distância</a:t>
            </a:r>
            <a:endParaRPr lang="es-ES" b="1" dirty="0">
              <a:solidFill>
                <a:schemeClr val="bg1"/>
              </a:solidFill>
              <a:latin typeface="Arial" panose="020B0604020202020204" pitchFamily="34" charset="0"/>
              <a:cs typeface="Arial" panose="020B0604020202020204" pitchFamily="34" charset="0"/>
            </a:endParaRPr>
          </a:p>
          <a:p>
            <a:pPr algn="ctr"/>
            <a:endParaRPr lang="es-ES" dirty="0">
              <a:solidFill>
                <a:schemeClr val="bg1"/>
              </a:solidFill>
              <a:latin typeface="Comic Sans MS" panose="030F0702030302020204" pitchFamily="66" charset="0"/>
            </a:endParaRPr>
          </a:p>
        </p:txBody>
      </p:sp>
      <p:sp>
        <p:nvSpPr>
          <p:cNvPr id="5" name="Retângulo de cantos arredondados 4"/>
          <p:cNvSpPr/>
          <p:nvPr/>
        </p:nvSpPr>
        <p:spPr>
          <a:xfrm>
            <a:off x="3909711" y="5690545"/>
            <a:ext cx="4149878" cy="686873"/>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smtClean="0">
                <a:solidFill>
                  <a:schemeClr val="bg1"/>
                </a:solidFill>
                <a:latin typeface="Arial" panose="020B0604020202020204" pitchFamily="34" charset="0"/>
                <a:cs typeface="Arial" panose="020B0604020202020204" pitchFamily="34" charset="0"/>
              </a:rPr>
              <a:t>Dra. Yamilet Silveira Fuentes</a:t>
            </a:r>
            <a:endParaRPr lang="es-ES" sz="2000" dirty="0">
              <a:solidFill>
                <a:schemeClr val="bg1"/>
              </a:solidFill>
              <a:latin typeface="Arial" panose="020B0604020202020204" pitchFamily="34" charset="0"/>
              <a:cs typeface="Arial" panose="020B0604020202020204" pitchFamily="34" charset="0"/>
            </a:endParaRPr>
          </a:p>
        </p:txBody>
      </p:sp>
      <p:sp>
        <p:nvSpPr>
          <p:cNvPr id="6" name="Retângulo 5"/>
          <p:cNvSpPr/>
          <p:nvPr/>
        </p:nvSpPr>
        <p:spPr>
          <a:xfrm>
            <a:off x="859128" y="3420627"/>
            <a:ext cx="10617200" cy="954107"/>
          </a:xfrm>
          <a:prstGeom prst="rect">
            <a:avLst/>
          </a:prstGeom>
          <a:solidFill>
            <a:srgbClr val="CCECFF"/>
          </a:solidFill>
          <a:ln>
            <a:solidFill>
              <a:srgbClr val="CCECFF"/>
            </a:solidFill>
          </a:ln>
        </p:spPr>
        <p:txBody>
          <a:bodyPr wrap="square">
            <a:spAutoFit/>
          </a:bodyPr>
          <a:lstStyle/>
          <a:p>
            <a:pPr algn="ctr"/>
            <a:r>
              <a:rPr lang="pt-BR" sz="2800" b="1" dirty="0" smtClean="0">
                <a:solidFill>
                  <a:schemeClr val="bg1"/>
                </a:solidFill>
                <a:latin typeface="Arial" panose="020B0604020202020204" pitchFamily="34" charset="0"/>
                <a:cs typeface="Arial" panose="020B0604020202020204" pitchFamily="34" charset="0"/>
              </a:rPr>
              <a:t>Melhoria da atenção à pessoa com hipertensão e/ou diabetes na UBS Salgado Filho no município Caxias do Sul/RS</a:t>
            </a:r>
          </a:p>
        </p:txBody>
      </p:sp>
    </p:spTree>
    <p:extLst>
      <p:ext uri="{BB962C8B-B14F-4D97-AF65-F5344CB8AC3E}">
        <p14:creationId xmlns:p14="http://schemas.microsoft.com/office/powerpoint/2010/main" xmlns="" val="269703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824488" y="1784932"/>
            <a:ext cx="10096555" cy="395904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3200" dirty="0" smtClean="0">
              <a:solidFill>
                <a:schemeClr val="bg1"/>
              </a:solidFill>
              <a:latin typeface="Arial" pitchFamily="34" charset="0"/>
              <a:cs typeface="Arial" pitchFamily="34" charset="0"/>
            </a:endParaRPr>
          </a:p>
          <a:p>
            <a:pPr algn="just"/>
            <a:r>
              <a:rPr lang="pt-BR" sz="3200" dirty="0" smtClean="0">
                <a:solidFill>
                  <a:schemeClr val="bg1"/>
                </a:solidFill>
                <a:latin typeface="Arial" pitchFamily="34" charset="0"/>
                <a:cs typeface="Arial" pitchFamily="34" charset="0"/>
              </a:rPr>
              <a:t>Melhorar a atenção à pessoa com hipertensão e diabetes  na Unidade Básica de Saúde (UBS) Salgado Filho, município de Caxias do Sul/RS.</a:t>
            </a:r>
          </a:p>
          <a:p>
            <a:pPr algn="just"/>
            <a:r>
              <a:rPr lang="pt-BR" sz="3200" dirty="0" smtClean="0">
                <a:latin typeface="Arial" pitchFamily="34" charset="0"/>
                <a:cs typeface="Arial" pitchFamily="34" charset="0"/>
              </a:rPr>
              <a:t> </a:t>
            </a:r>
          </a:p>
          <a:p>
            <a:pPr algn="just"/>
            <a:r>
              <a:rPr lang="pt-BR" sz="3200" dirty="0" smtClean="0">
                <a:solidFill>
                  <a:schemeClr val="bg1"/>
                </a:solidFill>
                <a:latin typeface="Arial" pitchFamily="34" charset="0"/>
                <a:cs typeface="Arial" pitchFamily="34" charset="0"/>
              </a:rPr>
              <a:t> </a:t>
            </a:r>
          </a:p>
        </p:txBody>
      </p:sp>
      <p:sp>
        <p:nvSpPr>
          <p:cNvPr id="3" name="Retângulo de cantos arredondados 2"/>
          <p:cNvSpPr/>
          <p:nvPr/>
        </p:nvSpPr>
        <p:spPr>
          <a:xfrm>
            <a:off x="2730321" y="425004"/>
            <a:ext cx="6284890"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OBJETIVO GERAL</a:t>
            </a:r>
          </a:p>
        </p:txBody>
      </p:sp>
    </p:spTree>
    <p:extLst>
      <p:ext uri="{BB962C8B-B14F-4D97-AF65-F5344CB8AC3E}">
        <p14:creationId xmlns:p14="http://schemas.microsoft.com/office/powerpoint/2010/main" xmlns="" val="370657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de cantos arredondados 2"/>
          <p:cNvSpPr/>
          <p:nvPr/>
        </p:nvSpPr>
        <p:spPr>
          <a:xfrm>
            <a:off x="2730321" y="425004"/>
            <a:ext cx="6284890"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METODOLOGIA</a:t>
            </a:r>
          </a:p>
        </p:txBody>
      </p:sp>
      <p:sp>
        <p:nvSpPr>
          <p:cNvPr id="4" name="Retângulo de cantos arredondados 3"/>
          <p:cNvSpPr/>
          <p:nvPr/>
        </p:nvSpPr>
        <p:spPr>
          <a:xfrm>
            <a:off x="623853" y="1414463"/>
            <a:ext cx="10808712" cy="475773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itchFamily="34" charset="0"/>
                <a:cs typeface="Arial" pitchFamily="34" charset="0"/>
              </a:rPr>
              <a:t>Desenvolvido no período de 12 semanas na UBS Salgado Filho no Município de Caxias do Sul/RS. </a:t>
            </a:r>
          </a:p>
          <a:p>
            <a:pPr algn="just"/>
            <a:endParaRPr lang="pt-BR" sz="2400" dirty="0" smtClean="0">
              <a:solidFill>
                <a:schemeClr val="bg1"/>
              </a:solidFill>
              <a:latin typeface="Arial" pitchFamily="34" charset="0"/>
              <a:cs typeface="Arial" pitchFamily="34" charset="0"/>
            </a:endParaRPr>
          </a:p>
          <a:p>
            <a:pPr algn="just">
              <a:buFont typeface="Arial" pitchFamily="34" charset="0"/>
              <a:buChar char="•"/>
            </a:pPr>
            <a:r>
              <a:rPr lang="pt-BR" sz="2400" dirty="0" smtClean="0">
                <a:solidFill>
                  <a:schemeClr val="bg1"/>
                </a:solidFill>
                <a:latin typeface="Arial" pitchFamily="34" charset="0"/>
                <a:cs typeface="Arial" pitchFamily="34" charset="0"/>
              </a:rPr>
              <a:t> Participaram da intervenção 466 pessoas maiores de 20 anos.</a:t>
            </a:r>
          </a:p>
          <a:p>
            <a:pPr algn="just">
              <a:buFont typeface="Arial" pitchFamily="34" charset="0"/>
              <a:buChar char="•"/>
            </a:pPr>
            <a:r>
              <a:rPr lang="pt-BR" sz="2400" dirty="0" smtClean="0">
                <a:solidFill>
                  <a:schemeClr val="bg1"/>
                </a:solidFill>
                <a:latin typeface="Arial" pitchFamily="34" charset="0"/>
                <a:cs typeface="Arial" pitchFamily="34" charset="0"/>
              </a:rPr>
              <a:t> 435 com hipertensão</a:t>
            </a:r>
          </a:p>
          <a:p>
            <a:pPr algn="just">
              <a:buFont typeface="Arial" pitchFamily="34" charset="0"/>
              <a:buChar char="•"/>
            </a:pPr>
            <a:r>
              <a:rPr lang="pt-BR" sz="2400" dirty="0" smtClean="0">
                <a:solidFill>
                  <a:schemeClr val="bg1"/>
                </a:solidFill>
                <a:latin typeface="Arial" pitchFamily="34" charset="0"/>
                <a:cs typeface="Arial" pitchFamily="34" charset="0"/>
              </a:rPr>
              <a:t> 203 com diabetes da área  abrangência da UBS.</a:t>
            </a:r>
            <a:endParaRPr lang="pt-BR" sz="3200" dirty="0">
              <a:latin typeface="Arial" pitchFamily="34" charset="0"/>
              <a:cs typeface="Arial" pitchFamily="34" charset="0"/>
            </a:endParaRPr>
          </a:p>
        </p:txBody>
      </p:sp>
    </p:spTree>
    <p:extLst>
      <p:ext uri="{BB962C8B-B14F-4D97-AF65-F5344CB8AC3E}">
        <p14:creationId xmlns:p14="http://schemas.microsoft.com/office/powerpoint/2010/main" xmlns="" val="273615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764146" y="1428752"/>
            <a:ext cx="3503053" cy="1214436"/>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Monitoramento e Avaliação</a:t>
            </a:r>
            <a:r>
              <a:rPr lang="pt-BR" sz="2800" dirty="0" smtClean="0">
                <a:solidFill>
                  <a:schemeClr val="bg1"/>
                </a:solidFill>
                <a:latin typeface="Arial" pitchFamily="34" charset="0"/>
                <a:cs typeface="Arial" pitchFamily="34" charset="0"/>
              </a:rPr>
              <a:t>.</a:t>
            </a:r>
            <a:endParaRPr lang="es-ES" sz="2800" dirty="0">
              <a:solidFill>
                <a:schemeClr val="bg1"/>
              </a:solidFill>
              <a:latin typeface="Arial" pitchFamily="34" charset="0"/>
              <a:cs typeface="Arial" pitchFamily="34" charset="0"/>
            </a:endParaRPr>
          </a:p>
        </p:txBody>
      </p:sp>
      <p:sp>
        <p:nvSpPr>
          <p:cNvPr id="6" name="Retângulo de cantos arredondados 5"/>
          <p:cNvSpPr/>
          <p:nvPr/>
        </p:nvSpPr>
        <p:spPr>
          <a:xfrm>
            <a:off x="6903077" y="3414713"/>
            <a:ext cx="3503053" cy="117157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Qualificação da prática clínica</a:t>
            </a:r>
            <a:r>
              <a:rPr lang="pt-BR" sz="2800" b="1" dirty="0" smtClean="0">
                <a:solidFill>
                  <a:schemeClr val="bg1"/>
                </a:solidFill>
                <a:latin typeface="Comic Sans MS" panose="030F0702030302020204" pitchFamily="66" charset="0"/>
              </a:rPr>
              <a:t>.</a:t>
            </a:r>
            <a:endParaRPr lang="es-ES" sz="2800" b="1" dirty="0">
              <a:solidFill>
                <a:schemeClr val="bg1"/>
              </a:solidFill>
              <a:latin typeface="Comic Sans MS" panose="030F0702030302020204" pitchFamily="66" charset="0"/>
            </a:endParaRPr>
          </a:p>
        </p:txBody>
      </p:sp>
      <p:sp>
        <p:nvSpPr>
          <p:cNvPr id="7" name="Retângulo de cantos arredondados 6"/>
          <p:cNvSpPr/>
          <p:nvPr/>
        </p:nvSpPr>
        <p:spPr>
          <a:xfrm>
            <a:off x="698831" y="3328988"/>
            <a:ext cx="3503053" cy="120015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Engajamento Público.</a:t>
            </a:r>
            <a:endParaRPr lang="es-ES" sz="2800" b="1" dirty="0">
              <a:solidFill>
                <a:schemeClr val="bg1"/>
              </a:solidFill>
              <a:latin typeface="Arial" pitchFamily="34" charset="0"/>
              <a:cs typeface="Arial" pitchFamily="34" charset="0"/>
            </a:endParaRPr>
          </a:p>
        </p:txBody>
      </p:sp>
      <p:sp>
        <p:nvSpPr>
          <p:cNvPr id="8" name="Retângulo de cantos arredondados 7"/>
          <p:cNvSpPr/>
          <p:nvPr/>
        </p:nvSpPr>
        <p:spPr>
          <a:xfrm>
            <a:off x="6903077" y="1428751"/>
            <a:ext cx="3503053" cy="1171574"/>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smtClean="0">
                <a:solidFill>
                  <a:schemeClr val="bg1"/>
                </a:solidFill>
                <a:latin typeface="Arial" pitchFamily="34" charset="0"/>
                <a:cs typeface="Arial" pitchFamily="34" charset="0"/>
              </a:rPr>
              <a:t>Organização e gestão do serviço</a:t>
            </a:r>
            <a:r>
              <a:rPr lang="pt-BR" sz="2800" dirty="0" smtClean="0">
                <a:solidFill>
                  <a:schemeClr val="bg1"/>
                </a:solidFill>
                <a:latin typeface="Arial" pitchFamily="34" charset="0"/>
                <a:cs typeface="Arial" pitchFamily="34" charset="0"/>
              </a:rPr>
              <a:t>.</a:t>
            </a:r>
            <a:endParaRPr lang="es-ES" sz="2800" dirty="0">
              <a:solidFill>
                <a:schemeClr val="bg1"/>
              </a:solidFill>
              <a:latin typeface="Arial" pitchFamily="34" charset="0"/>
              <a:cs typeface="Arial" pitchFamily="34" charset="0"/>
            </a:endParaRPr>
          </a:p>
        </p:txBody>
      </p:sp>
      <p:sp>
        <p:nvSpPr>
          <p:cNvPr id="9" name="Retângulo de cantos arredondados 8"/>
          <p:cNvSpPr/>
          <p:nvPr/>
        </p:nvSpPr>
        <p:spPr>
          <a:xfrm>
            <a:off x="2730321" y="425004"/>
            <a:ext cx="6284890"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itchFamily="34" charset="0"/>
                <a:cs typeface="Arial" pitchFamily="34" charset="0"/>
              </a:rPr>
              <a:t>METODOLOGIA</a:t>
            </a:r>
          </a:p>
        </p:txBody>
      </p:sp>
      <p:sp>
        <p:nvSpPr>
          <p:cNvPr id="10" name="CaixaDeTexto 9"/>
          <p:cNvSpPr txBox="1"/>
          <p:nvPr/>
        </p:nvSpPr>
        <p:spPr>
          <a:xfrm>
            <a:off x="6343650" y="4957763"/>
            <a:ext cx="1915909" cy="369332"/>
          </a:xfrm>
          <a:prstGeom prst="rect">
            <a:avLst/>
          </a:prstGeom>
          <a:noFill/>
        </p:spPr>
        <p:txBody>
          <a:bodyPr wrap="none" rtlCol="0">
            <a:spAutoFit/>
          </a:bodyPr>
          <a:lstStyle/>
          <a:p>
            <a:r>
              <a:rPr lang="pt-BR" dirty="0" smtClean="0"/>
              <a:t>                           </a:t>
            </a:r>
            <a:endParaRPr lang="pt-BR" dirty="0"/>
          </a:p>
        </p:txBody>
      </p:sp>
      <p:sp>
        <p:nvSpPr>
          <p:cNvPr id="11" name="CaixaDeTexto 10"/>
          <p:cNvSpPr txBox="1"/>
          <p:nvPr/>
        </p:nvSpPr>
        <p:spPr>
          <a:xfrm>
            <a:off x="928688" y="5110163"/>
            <a:ext cx="7483271" cy="369332"/>
          </a:xfrm>
          <a:prstGeom prst="rect">
            <a:avLst/>
          </a:prstGeom>
          <a:noFill/>
        </p:spPr>
        <p:txBody>
          <a:bodyPr wrap="square" rtlCol="0">
            <a:spAutoFit/>
          </a:bodyPr>
          <a:lstStyle/>
          <a:p>
            <a:r>
              <a:rPr lang="pt-BR" dirty="0" smtClean="0"/>
              <a:t>                           </a:t>
            </a:r>
            <a:endParaRPr lang="pt-BR" dirty="0"/>
          </a:p>
        </p:txBody>
      </p:sp>
    </p:spTree>
    <p:extLst>
      <p:ext uri="{BB962C8B-B14F-4D97-AF65-F5344CB8AC3E}">
        <p14:creationId xmlns:p14="http://schemas.microsoft.com/office/powerpoint/2010/main" xmlns="" val="226748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ppt_w</p:attrName>
                                        </p:attrNameLst>
                                      </p:cBhvr>
                                      <p:tavLst>
                                        <p:tav tm="0">
                                          <p:val>
                                            <p:fltVal val="0"/>
                                          </p:val>
                                        </p:tav>
                                        <p:tav tm="100000">
                                          <p:val>
                                            <p:strVal val="#ppt_w"/>
                                          </p:val>
                                        </p:tav>
                                      </p:tavLst>
                                    </p:anim>
                                    <p:anim calcmode="lin" valueType="num">
                                      <p:cBhvr>
                                        <p:cTn id="32" dur="1000" fill="hold"/>
                                        <p:tgtEl>
                                          <p:spTgt spid="6"/>
                                        </p:tgtEl>
                                        <p:attrNameLst>
                                          <p:attrName>ppt_h</p:attrName>
                                        </p:attrNameLst>
                                      </p:cBhvr>
                                      <p:tavLst>
                                        <p:tav tm="0">
                                          <p:val>
                                            <p:fltVal val="0"/>
                                          </p:val>
                                        </p:tav>
                                        <p:tav tm="100000">
                                          <p:val>
                                            <p:strVal val="#ppt_h"/>
                                          </p:val>
                                        </p:tav>
                                      </p:tavLst>
                                    </p:anim>
                                    <p:anim calcmode="lin" valueType="num">
                                      <p:cBhvr>
                                        <p:cTn id="33" dur="1000" fill="hold"/>
                                        <p:tgtEl>
                                          <p:spTgt spid="6"/>
                                        </p:tgtEl>
                                        <p:attrNameLst>
                                          <p:attrName>style.rotation</p:attrName>
                                        </p:attrNameLst>
                                      </p:cBhvr>
                                      <p:tavLst>
                                        <p:tav tm="0">
                                          <p:val>
                                            <p:fltVal val="90"/>
                                          </p:val>
                                        </p:tav>
                                        <p:tav tm="100000">
                                          <p:val>
                                            <p:fltVal val="0"/>
                                          </p:val>
                                        </p:tav>
                                      </p:tavLst>
                                    </p:anim>
                                    <p:animEffect transition="in" filter="fade">
                                      <p:cBhvr>
                                        <p:cTn id="3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00335" y="2640716"/>
            <a:ext cx="10096555" cy="366629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dirty="0" smtClean="0">
              <a:solidFill>
                <a:schemeClr val="bg1"/>
              </a:solidFill>
              <a:latin typeface="Arial" panose="020B0604020202020204" pitchFamily="34" charset="0"/>
              <a:cs typeface="Arial" panose="020B0604020202020204" pitchFamily="34" charset="0"/>
            </a:endParaRPr>
          </a:p>
          <a:p>
            <a:pPr algn="just"/>
            <a:endParaRPr lang="pt-BR" sz="2400" dirty="0">
              <a:solidFill>
                <a:schemeClr val="bg1"/>
              </a:solidFill>
              <a:latin typeface="Arial" panose="020B0604020202020204" pitchFamily="34" charset="0"/>
              <a:cs typeface="Arial" panose="020B0604020202020204" pitchFamily="34" charset="0"/>
            </a:endParaRPr>
          </a:p>
          <a:p>
            <a:pPr algn="just"/>
            <a:r>
              <a:rPr lang="pt-BR" sz="2400" dirty="0" smtClean="0">
                <a:solidFill>
                  <a:schemeClr val="bg1"/>
                </a:solidFill>
                <a:latin typeface="Arial" panose="020B0604020202020204" pitchFamily="34" charset="0"/>
                <a:cs typeface="Arial" panose="020B0604020202020204" pitchFamily="34" charset="0"/>
              </a:rPr>
              <a:t>Objetivo específico 1 </a:t>
            </a:r>
            <a:r>
              <a:rPr lang="pt-BR" sz="2400" dirty="0">
                <a:solidFill>
                  <a:schemeClr val="bg1"/>
                </a:solidFill>
                <a:latin typeface="Arial" panose="020B0604020202020204" pitchFamily="34" charset="0"/>
                <a:cs typeface="Arial" panose="020B0604020202020204" pitchFamily="34" charset="0"/>
              </a:rPr>
              <a:t>- Ampliar a cobertura a Hipertensos e/ou </a:t>
            </a:r>
            <a:r>
              <a:rPr lang="pt-BR" sz="2400" dirty="0" smtClean="0">
                <a:solidFill>
                  <a:schemeClr val="bg1"/>
                </a:solidFill>
                <a:latin typeface="Arial" panose="020B0604020202020204" pitchFamily="34" charset="0"/>
                <a:cs typeface="Arial" panose="020B0604020202020204" pitchFamily="34" charset="0"/>
              </a:rPr>
              <a:t>Diabéticos</a:t>
            </a:r>
          </a:p>
          <a:p>
            <a:pPr algn="just"/>
            <a:r>
              <a:rPr lang="pt-BR" sz="2400" dirty="0" smtClean="0">
                <a:solidFill>
                  <a:schemeClr val="bg1"/>
                </a:solidFill>
                <a:latin typeface="Arial" panose="020B0604020202020204" pitchFamily="34" charset="0"/>
                <a:cs typeface="Arial" panose="020B0604020202020204" pitchFamily="34" charset="0"/>
              </a:rPr>
              <a:t> </a:t>
            </a:r>
            <a:endParaRPr lang="pt-BR" sz="2400" dirty="0">
              <a:solidFill>
                <a:schemeClr val="bg1"/>
              </a:solidFill>
              <a:latin typeface="Arial" panose="020B0604020202020204" pitchFamily="34" charset="0"/>
              <a:cs typeface="Arial" panose="020B0604020202020204" pitchFamily="34" charset="0"/>
            </a:endParaRPr>
          </a:p>
          <a:p>
            <a:pPr algn="just"/>
            <a:endParaRPr lang="pt-BR" sz="2400" dirty="0" smtClean="0">
              <a:solidFill>
                <a:schemeClr val="bg1"/>
              </a:solidFill>
              <a:latin typeface="Arial" panose="020B0604020202020204" pitchFamily="34" charset="0"/>
              <a:cs typeface="Arial" panose="020B0604020202020204" pitchFamily="34" charset="0"/>
            </a:endParaRPr>
          </a:p>
          <a:p>
            <a:pPr algn="just"/>
            <a:r>
              <a:rPr lang="pt-BR" sz="2400" dirty="0" smtClean="0">
                <a:solidFill>
                  <a:schemeClr val="bg1"/>
                </a:solidFill>
                <a:latin typeface="Arial" panose="020B0604020202020204" pitchFamily="34" charset="0"/>
                <a:cs typeface="Arial" panose="020B0604020202020204" pitchFamily="34" charset="0"/>
              </a:rPr>
              <a:t> </a:t>
            </a:r>
            <a:endParaRPr lang="es-ES" sz="2400" strike="sngStrike" dirty="0">
              <a:solidFill>
                <a:schemeClr val="bg1"/>
              </a:solidFill>
              <a:latin typeface="Arial" panose="020B0604020202020204" pitchFamily="34" charset="0"/>
              <a:cs typeface="Arial" panose="020B0604020202020204" pitchFamily="34" charset="0"/>
            </a:endParaRPr>
          </a:p>
        </p:txBody>
      </p:sp>
      <p:sp>
        <p:nvSpPr>
          <p:cNvPr id="3" name="Retângulo de cantos arredondados 2"/>
          <p:cNvSpPr/>
          <p:nvPr/>
        </p:nvSpPr>
        <p:spPr>
          <a:xfrm>
            <a:off x="2132525" y="463104"/>
            <a:ext cx="80020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anose="020B0604020202020204" pitchFamily="34" charset="0"/>
                <a:cs typeface="Arial" panose="020B0604020202020204" pitchFamily="34" charset="0"/>
              </a:rPr>
              <a:t>OBJETIVOS, METAS E RESULTADOS</a:t>
            </a:r>
          </a:p>
        </p:txBody>
      </p:sp>
    </p:spTree>
    <p:extLst>
      <p:ext uri="{BB962C8B-B14F-4D97-AF65-F5344CB8AC3E}">
        <p14:creationId xmlns:p14="http://schemas.microsoft.com/office/powerpoint/2010/main" xmlns="" val="10508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de cantos arredondados 7"/>
          <p:cNvSpPr/>
          <p:nvPr/>
        </p:nvSpPr>
        <p:spPr>
          <a:xfrm>
            <a:off x="2132524" y="252089"/>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6" name="Retângulo de cantos arredondados 5"/>
          <p:cNvSpPr/>
          <p:nvPr/>
        </p:nvSpPr>
        <p:spPr>
          <a:xfrm>
            <a:off x="486884" y="2759923"/>
            <a:ext cx="10590728" cy="117903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anose="020B0604020202020204" pitchFamily="34" charset="0"/>
                <a:cs typeface="Arial" panose="020B0604020202020204" pitchFamily="34" charset="0"/>
              </a:rPr>
              <a:t>Meta 1.1 Cadastrar </a:t>
            </a:r>
            <a:r>
              <a:rPr lang="pt-BR" sz="2400" dirty="0">
                <a:solidFill>
                  <a:schemeClr val="bg1"/>
                </a:solidFill>
                <a:latin typeface="Arial" panose="020B0604020202020204" pitchFamily="34" charset="0"/>
                <a:cs typeface="Arial" panose="020B0604020202020204" pitchFamily="34" charset="0"/>
              </a:rPr>
              <a:t>86% dos hipertensos da área de abrangência no Programa de  Atenção à Hipertensão Arterial e à Diabetes Mellitus da unidade de saúde.</a:t>
            </a:r>
          </a:p>
        </p:txBody>
      </p:sp>
      <p:sp>
        <p:nvSpPr>
          <p:cNvPr id="10" name="Retângulo de cantos arredondados 9"/>
          <p:cNvSpPr/>
          <p:nvPr/>
        </p:nvSpPr>
        <p:spPr>
          <a:xfrm>
            <a:off x="513435" y="4459769"/>
            <a:ext cx="10590728" cy="117903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dirty="0">
              <a:solidFill>
                <a:schemeClr val="bg1"/>
              </a:solidFill>
              <a:latin typeface="Arial" panose="020B0604020202020204" pitchFamily="34" charset="0"/>
              <a:cs typeface="Arial" panose="020B0604020202020204" pitchFamily="34" charset="0"/>
            </a:endParaRPr>
          </a:p>
        </p:txBody>
      </p:sp>
      <p:sp>
        <p:nvSpPr>
          <p:cNvPr id="12" name="Retângulo 11"/>
          <p:cNvSpPr/>
          <p:nvPr/>
        </p:nvSpPr>
        <p:spPr>
          <a:xfrm>
            <a:off x="838974" y="4633785"/>
            <a:ext cx="10191347" cy="830997"/>
          </a:xfrm>
          <a:prstGeom prst="rect">
            <a:avLst/>
          </a:prstGeom>
        </p:spPr>
        <p:txBody>
          <a:bodyPr wrap="square">
            <a:spAutoFit/>
          </a:bodyPr>
          <a:lstStyle/>
          <a:p>
            <a:pPr algn="just"/>
            <a:r>
              <a:rPr lang="pt-BR" sz="2400" dirty="0">
                <a:solidFill>
                  <a:schemeClr val="bg1"/>
                </a:solidFill>
                <a:latin typeface="Arial" panose="020B0604020202020204" pitchFamily="34" charset="0"/>
                <a:cs typeface="Arial" panose="020B0604020202020204" pitchFamily="34" charset="0"/>
              </a:rPr>
              <a:t>Indicador </a:t>
            </a:r>
            <a:r>
              <a:rPr lang="pt-BR" sz="2400" dirty="0" smtClean="0">
                <a:solidFill>
                  <a:schemeClr val="bg1"/>
                </a:solidFill>
                <a:latin typeface="Arial" panose="020B0604020202020204" pitchFamily="34" charset="0"/>
                <a:cs typeface="Arial" panose="020B0604020202020204" pitchFamily="34" charset="0"/>
              </a:rPr>
              <a:t>1.1 </a:t>
            </a:r>
            <a:r>
              <a:rPr lang="pt-BR" sz="2400" dirty="0">
                <a:solidFill>
                  <a:schemeClr val="bg1"/>
                </a:solidFill>
                <a:latin typeface="Arial" panose="020B0604020202020204" pitchFamily="34" charset="0"/>
                <a:cs typeface="Arial" panose="020B0604020202020204" pitchFamily="34" charset="0"/>
              </a:rPr>
              <a:t>Proporção de hipertensos cadastradas no Programa de Hipertensão na unidade de saúde. </a:t>
            </a:r>
          </a:p>
        </p:txBody>
      </p:sp>
    </p:spTree>
    <p:extLst>
      <p:ext uri="{BB962C8B-B14F-4D97-AF65-F5344CB8AC3E}">
        <p14:creationId xmlns:p14="http://schemas.microsoft.com/office/powerpoint/2010/main" xmlns="" val="2129580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xmlns="" val="793815325"/>
              </p:ext>
            </p:extLst>
          </p:nvPr>
        </p:nvGraphicFramePr>
        <p:xfrm>
          <a:off x="2414955" y="2531226"/>
          <a:ext cx="6511170" cy="3252651"/>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374276" y="5171083"/>
            <a:ext cx="10303098" cy="1546577"/>
          </a:xfrm>
          <a:prstGeom prst="rect">
            <a:avLst/>
          </a:prstGeom>
        </p:spPr>
        <p:txBody>
          <a:bodyPr wrap="square">
            <a:spAutoFit/>
          </a:bodyPr>
          <a:lstStyle/>
          <a:p>
            <a:pPr indent="540385" algn="just">
              <a:lnSpc>
                <a:spcPct val="150000"/>
              </a:lnSpc>
            </a:pPr>
            <a:endParaRPr lang="pt-BR" sz="1500" dirty="0" smtClean="0">
              <a:solidFill>
                <a:schemeClr val="bg1"/>
              </a:solidFill>
              <a:latin typeface="Arial" panose="020B0604020202020204" pitchFamily="34" charset="0"/>
              <a:cs typeface="Arial" panose="020B0604020202020204" pitchFamily="34" charset="0"/>
            </a:endParaRPr>
          </a:p>
          <a:p>
            <a:pPr indent="540385" algn="just">
              <a:lnSpc>
                <a:spcPct val="150000"/>
              </a:lnSpc>
            </a:pPr>
            <a:endParaRPr lang="pt-BR" sz="1500" dirty="0">
              <a:solidFill>
                <a:schemeClr val="bg1"/>
              </a:solidFill>
              <a:latin typeface="Arial" panose="020B0604020202020204" pitchFamily="34" charset="0"/>
              <a:cs typeface="Arial" panose="020B0604020202020204" pitchFamily="34" charset="0"/>
            </a:endParaRPr>
          </a:p>
          <a:p>
            <a:pPr indent="540385" algn="just">
              <a:lnSpc>
                <a:spcPct val="150000"/>
              </a:lnSpc>
            </a:pPr>
            <a:r>
              <a:rPr lang="pt-BR" sz="1500" dirty="0" smtClean="0">
                <a:solidFill>
                  <a:schemeClr val="bg1"/>
                </a:solidFill>
                <a:latin typeface="Arial" panose="020B0604020202020204" pitchFamily="34" charset="0"/>
                <a:cs typeface="Arial" panose="020B0604020202020204" pitchFamily="34" charset="0"/>
              </a:rPr>
              <a:t>Figura 1 - Cobertura do programa de atenção ao hipertenso na UBS Salgado Filho/RS, 2015. </a:t>
            </a:r>
          </a:p>
          <a:p>
            <a:pPr indent="540385" algn="just">
              <a:lnSpc>
                <a:spcPct val="150000"/>
              </a:lnSpc>
              <a:spcAft>
                <a:spcPts val="0"/>
              </a:spcAft>
            </a:pPr>
            <a:endParaRPr lang="es-ES"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7" name="Retângulo de cantos arredondados 6"/>
          <p:cNvSpPr/>
          <p:nvPr/>
        </p:nvSpPr>
        <p:spPr>
          <a:xfrm>
            <a:off x="695156" y="332591"/>
            <a:ext cx="10590728" cy="1622817"/>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dirty="0">
              <a:solidFill>
                <a:schemeClr val="bg1"/>
              </a:solidFill>
              <a:latin typeface="Arial" panose="020B0604020202020204" pitchFamily="34" charset="0"/>
              <a:cs typeface="Arial" panose="020B0604020202020204" pitchFamily="34" charset="0"/>
            </a:endParaRPr>
          </a:p>
        </p:txBody>
      </p:sp>
      <p:sp>
        <p:nvSpPr>
          <p:cNvPr id="9" name="Retângulo 8"/>
          <p:cNvSpPr/>
          <p:nvPr/>
        </p:nvSpPr>
        <p:spPr>
          <a:xfrm>
            <a:off x="801857" y="368603"/>
            <a:ext cx="10325687" cy="1846659"/>
          </a:xfrm>
          <a:prstGeom prst="rect">
            <a:avLst/>
          </a:prstGeom>
        </p:spPr>
        <p:txBody>
          <a:bodyPr wrap="square">
            <a:spAutoFit/>
          </a:bodyPr>
          <a:lstStyle/>
          <a:p>
            <a:pPr algn="just"/>
            <a:r>
              <a:rPr lang="pt-BR" sz="2400" b="1" dirty="0">
                <a:solidFill>
                  <a:schemeClr val="bg1"/>
                </a:solidFill>
                <a:latin typeface="Arial" panose="020B0604020202020204" pitchFamily="34" charset="0"/>
                <a:cs typeface="Arial" panose="020B0604020202020204" pitchFamily="34" charset="0"/>
              </a:rPr>
              <a:t>Final</a:t>
            </a:r>
            <a:r>
              <a:rPr lang="es-ES" sz="2400" b="1" dirty="0">
                <a:solidFill>
                  <a:schemeClr val="bg1"/>
                </a:solidFill>
                <a:latin typeface="Arial" panose="020B0604020202020204" pitchFamily="34" charset="0"/>
                <a:cs typeface="Arial" panose="020B0604020202020204" pitchFamily="34" charset="0"/>
              </a:rPr>
              <a:t> da </a:t>
            </a:r>
            <a:r>
              <a:rPr lang="pt-BR" sz="2400" b="1" dirty="0">
                <a:solidFill>
                  <a:schemeClr val="bg1"/>
                </a:solidFill>
                <a:latin typeface="Arial" panose="020B0604020202020204" pitchFamily="34" charset="0"/>
                <a:cs typeface="Arial" panose="020B0604020202020204" pitchFamily="34" charset="0"/>
              </a:rPr>
              <a:t>intervenção</a:t>
            </a:r>
            <a:r>
              <a:rPr lang="es-ES" sz="2400" b="1" dirty="0" smtClean="0">
                <a:solidFill>
                  <a:schemeClr val="bg1"/>
                </a:solidFill>
                <a:latin typeface="Arial" panose="020B0604020202020204" pitchFamily="34" charset="0"/>
                <a:cs typeface="Arial" panose="020B0604020202020204" pitchFamily="34" charset="0"/>
              </a:rPr>
              <a:t>:</a:t>
            </a:r>
          </a:p>
          <a:p>
            <a:pPr algn="just"/>
            <a:endParaRPr lang="es-ES" sz="2400" b="1" dirty="0" smtClean="0">
              <a:solidFill>
                <a:schemeClr val="bg1"/>
              </a:solidFill>
              <a:latin typeface="Arial" panose="020B0604020202020204" pitchFamily="34" charset="0"/>
              <a:cs typeface="Arial" panose="020B0604020202020204" pitchFamily="34" charset="0"/>
            </a:endParaRPr>
          </a:p>
          <a:p>
            <a:pPr algn="just"/>
            <a:r>
              <a:rPr lang="pt-BR" sz="2400" dirty="0">
                <a:solidFill>
                  <a:schemeClr val="bg1"/>
                </a:solidFill>
                <a:latin typeface="Arial" panose="020B0604020202020204" pitchFamily="34" charset="0"/>
                <a:cs typeface="Arial" panose="020B0604020202020204" pitchFamily="34" charset="0"/>
              </a:rPr>
              <a:t>Proporção de hipertensos cadastradas no Programa de Hipertensão na unidade de </a:t>
            </a:r>
            <a:r>
              <a:rPr lang="pt-BR" sz="2400" dirty="0" smtClean="0">
                <a:solidFill>
                  <a:schemeClr val="bg1"/>
                </a:solidFill>
                <a:latin typeface="Arial" panose="020B0604020202020204" pitchFamily="34" charset="0"/>
                <a:cs typeface="Arial" panose="020B0604020202020204" pitchFamily="34" charset="0"/>
              </a:rPr>
              <a:t>saúde: </a:t>
            </a:r>
            <a:r>
              <a:rPr lang="es-ES" sz="2400" b="1" dirty="0" smtClean="0">
                <a:solidFill>
                  <a:schemeClr val="bg1"/>
                </a:solidFill>
                <a:latin typeface="Arial" panose="020B0604020202020204" pitchFamily="34" charset="0"/>
                <a:cs typeface="Arial" panose="020B0604020202020204" pitchFamily="34" charset="0"/>
              </a:rPr>
              <a:t>32.1</a:t>
            </a:r>
            <a:r>
              <a:rPr lang="es-ES" sz="2400" b="1" dirty="0">
                <a:solidFill>
                  <a:schemeClr val="bg1"/>
                </a:solidFill>
                <a:latin typeface="Arial" panose="020B0604020202020204" pitchFamily="34" charset="0"/>
                <a:cs typeface="Arial" panose="020B0604020202020204" pitchFamily="34" charset="0"/>
              </a:rPr>
              <a:t>%.</a:t>
            </a:r>
          </a:p>
          <a:p>
            <a:endParaRPr lang="pt-BR" dirty="0"/>
          </a:p>
        </p:txBody>
      </p:sp>
    </p:spTree>
    <p:extLst>
      <p:ext uri="{BB962C8B-B14F-4D97-AF65-F5344CB8AC3E}">
        <p14:creationId xmlns:p14="http://schemas.microsoft.com/office/powerpoint/2010/main" xmlns="" val="75473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82616" y="2688256"/>
            <a:ext cx="10590728" cy="106648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a:solidFill>
                  <a:schemeClr val="bg1"/>
                </a:solidFill>
                <a:latin typeface="Arial" panose="020B0604020202020204" pitchFamily="34" charset="0"/>
                <a:cs typeface="Arial" panose="020B0604020202020204" pitchFamily="34" charset="0"/>
              </a:rPr>
              <a:t> </a:t>
            </a:r>
            <a:r>
              <a:rPr lang="pt-BR" sz="2400" dirty="0" smtClean="0">
                <a:solidFill>
                  <a:schemeClr val="bg1"/>
                </a:solidFill>
                <a:latin typeface="Arial" panose="020B0604020202020204" pitchFamily="34" charset="0"/>
                <a:cs typeface="Arial" panose="020B0604020202020204" pitchFamily="34" charset="0"/>
              </a:rPr>
              <a:t>Meta 1.2 </a:t>
            </a:r>
            <a:r>
              <a:rPr lang="pt-BR" sz="2400" dirty="0">
                <a:solidFill>
                  <a:schemeClr val="bg1"/>
                </a:solidFill>
                <a:latin typeface="Arial" panose="020B0604020202020204" pitchFamily="34" charset="0"/>
                <a:cs typeface="Arial" panose="020B0604020202020204" pitchFamily="34" charset="0"/>
              </a:rPr>
              <a:t>Cadastrar 82% dos diabéticos da área de abrangência no Programa de Atenção à Hipertensão Arterial e à Diabetes Mellitus da unidade de saúde</a:t>
            </a:r>
            <a:r>
              <a:rPr lang="pt-BR" sz="2400" b="1" dirty="0">
                <a:solidFill>
                  <a:schemeClr val="bg1"/>
                </a:solidFill>
                <a:latin typeface="Arial" panose="020B0604020202020204" pitchFamily="34" charset="0"/>
                <a:cs typeface="Arial" panose="020B0604020202020204" pitchFamily="34" charset="0"/>
              </a:rPr>
              <a:t>. </a:t>
            </a:r>
            <a:endParaRPr lang="es-ES" sz="2400" dirty="0">
              <a:solidFill>
                <a:schemeClr val="bg1"/>
              </a:solidFill>
              <a:latin typeface="Arial" panose="020B0604020202020204" pitchFamily="34" charset="0"/>
              <a:cs typeface="Arial" panose="020B0604020202020204" pitchFamily="34" charset="0"/>
            </a:endParaRPr>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582616" y="4459769"/>
            <a:ext cx="10590728" cy="117903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a:solidFill>
                  <a:schemeClr val="bg1"/>
                </a:solidFill>
                <a:latin typeface="Arial" panose="020B0604020202020204" pitchFamily="34" charset="0"/>
                <a:cs typeface="Arial" panose="020B0604020202020204" pitchFamily="34" charset="0"/>
              </a:rPr>
              <a:t>Indicador </a:t>
            </a:r>
            <a:r>
              <a:rPr lang="pt-BR" sz="2400" dirty="0" smtClean="0">
                <a:solidFill>
                  <a:schemeClr val="bg1"/>
                </a:solidFill>
                <a:latin typeface="Arial" panose="020B0604020202020204" pitchFamily="34" charset="0"/>
                <a:cs typeface="Arial" panose="020B0604020202020204" pitchFamily="34" charset="0"/>
              </a:rPr>
              <a:t>1.2 </a:t>
            </a:r>
            <a:r>
              <a:rPr lang="pt-BR" sz="2400" dirty="0">
                <a:solidFill>
                  <a:schemeClr val="bg1"/>
                </a:solidFill>
                <a:latin typeface="Arial" panose="020B0604020202020204" pitchFamily="34" charset="0"/>
                <a:cs typeface="Arial" panose="020B0604020202020204" pitchFamily="34" charset="0"/>
              </a:rPr>
              <a:t>Proporção de </a:t>
            </a:r>
            <a:r>
              <a:rPr lang="pt-BR" sz="2400" dirty="0" smtClean="0">
                <a:solidFill>
                  <a:schemeClr val="bg1"/>
                </a:solidFill>
                <a:latin typeface="Arial" panose="020B0604020202020204" pitchFamily="34" charset="0"/>
                <a:cs typeface="Arial" panose="020B0604020202020204" pitchFamily="34" charset="0"/>
              </a:rPr>
              <a:t>diabéticos </a:t>
            </a:r>
            <a:r>
              <a:rPr lang="pt-BR" sz="2400" dirty="0">
                <a:solidFill>
                  <a:schemeClr val="bg1"/>
                </a:solidFill>
                <a:latin typeface="Arial" panose="020B0604020202020204" pitchFamily="34" charset="0"/>
                <a:cs typeface="Arial" panose="020B0604020202020204" pitchFamily="34" charset="0"/>
              </a:rPr>
              <a:t>cadastradas no Programa de Hipertensão na unidade de saúde. </a:t>
            </a: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xmlns="" val="3875548032"/>
              </p:ext>
            </p:extLst>
          </p:nvPr>
        </p:nvGraphicFramePr>
        <p:xfrm>
          <a:off x="2512353" y="2718362"/>
          <a:ext cx="6221866" cy="3419019"/>
        </p:xfrm>
        <a:graphic>
          <a:graphicData uri="http://schemas.openxmlformats.org/drawingml/2006/chart">
            <c:chart xmlns:c="http://schemas.openxmlformats.org/drawingml/2006/chart" xmlns:r="http://schemas.openxmlformats.org/officeDocument/2006/relationships" r:id="rId2"/>
          </a:graphicData>
        </a:graphic>
      </p:graphicFrame>
      <p:sp>
        <p:nvSpPr>
          <p:cNvPr id="5" name="Retângulo 4"/>
          <p:cNvSpPr/>
          <p:nvPr/>
        </p:nvSpPr>
        <p:spPr>
          <a:xfrm>
            <a:off x="1049331" y="5939474"/>
            <a:ext cx="10421156" cy="784830"/>
          </a:xfrm>
          <a:prstGeom prst="rect">
            <a:avLst/>
          </a:prstGeom>
        </p:spPr>
        <p:txBody>
          <a:bodyPr wrap="square">
            <a:spAutoFit/>
          </a:bodyPr>
          <a:lstStyle/>
          <a:p>
            <a:pPr indent="540385" algn="just">
              <a:lnSpc>
                <a:spcPct val="150000"/>
              </a:lnSpc>
            </a:pPr>
            <a:endParaRPr lang="pt-BR" sz="1500" dirty="0" smtClean="0">
              <a:solidFill>
                <a:schemeClr val="bg1"/>
              </a:solidFill>
              <a:latin typeface="Arial" panose="020B0604020202020204" pitchFamily="34" charset="0"/>
              <a:ea typeface="Calibri" panose="020F0502020204030204" pitchFamily="34" charset="0"/>
              <a:cs typeface="Arial" panose="020B0604020202020204" pitchFamily="34" charset="0"/>
            </a:endParaRPr>
          </a:p>
          <a:p>
            <a:pPr indent="540385" algn="just">
              <a:lnSpc>
                <a:spcPct val="150000"/>
              </a:lnSpc>
            </a:pPr>
            <a:r>
              <a:rPr lang="pt-BR" sz="1500" dirty="0" smtClean="0">
                <a:solidFill>
                  <a:schemeClr val="bg1"/>
                </a:solidFill>
                <a:latin typeface="Arial" panose="020B0604020202020204" pitchFamily="34" charset="0"/>
                <a:ea typeface="Calibri" panose="020F0502020204030204" pitchFamily="34" charset="0"/>
                <a:cs typeface="Arial" panose="020B0604020202020204" pitchFamily="34" charset="0"/>
              </a:rPr>
              <a:t>Figura 2 - </a:t>
            </a:r>
            <a:r>
              <a:rPr lang="pt-BR" sz="1500" dirty="0" smtClean="0">
                <a:solidFill>
                  <a:schemeClr val="bg1"/>
                </a:solidFill>
                <a:latin typeface="Arial" panose="020B0604020202020204" pitchFamily="34" charset="0"/>
                <a:cs typeface="Arial" panose="020B0604020202020204" pitchFamily="34" charset="0"/>
              </a:rPr>
              <a:t>Cobertura do programa de atenção ao diabético na UBS Salgado Filho/RS, 2015.</a:t>
            </a:r>
          </a:p>
        </p:txBody>
      </p:sp>
      <p:sp>
        <p:nvSpPr>
          <p:cNvPr id="8" name="Retângulo de cantos arredondados 7"/>
          <p:cNvSpPr/>
          <p:nvPr/>
        </p:nvSpPr>
        <p:spPr>
          <a:xfrm>
            <a:off x="879759" y="431065"/>
            <a:ext cx="10590728" cy="1622817"/>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b="1" dirty="0" smtClean="0">
              <a:solidFill>
                <a:schemeClr val="bg1"/>
              </a:solidFill>
              <a:latin typeface="Arial" panose="020B0604020202020204" pitchFamily="34" charset="0"/>
              <a:cs typeface="Arial" panose="020B0604020202020204" pitchFamily="34" charset="0"/>
            </a:endParaRPr>
          </a:p>
          <a:p>
            <a:pPr algn="just"/>
            <a:r>
              <a:rPr lang="pt-BR" sz="2400" b="1" dirty="0" smtClean="0">
                <a:solidFill>
                  <a:schemeClr val="bg1"/>
                </a:solidFill>
                <a:latin typeface="Arial" panose="020B0604020202020204" pitchFamily="34" charset="0"/>
                <a:cs typeface="Arial" panose="020B0604020202020204" pitchFamily="34" charset="0"/>
              </a:rPr>
              <a:t>Final</a:t>
            </a:r>
            <a:r>
              <a:rPr lang="es-ES" sz="2400" b="1" dirty="0" smtClean="0">
                <a:solidFill>
                  <a:schemeClr val="bg1"/>
                </a:solidFill>
                <a:latin typeface="Arial" panose="020B0604020202020204" pitchFamily="34" charset="0"/>
                <a:cs typeface="Arial" panose="020B0604020202020204" pitchFamily="34" charset="0"/>
              </a:rPr>
              <a:t> </a:t>
            </a:r>
            <a:r>
              <a:rPr lang="es-ES" sz="2400" b="1" dirty="0">
                <a:solidFill>
                  <a:schemeClr val="bg1"/>
                </a:solidFill>
                <a:latin typeface="Arial" panose="020B0604020202020204" pitchFamily="34" charset="0"/>
                <a:cs typeface="Arial" panose="020B0604020202020204" pitchFamily="34" charset="0"/>
              </a:rPr>
              <a:t>da </a:t>
            </a:r>
            <a:r>
              <a:rPr lang="pt-BR" sz="2400" b="1" dirty="0">
                <a:solidFill>
                  <a:schemeClr val="bg1"/>
                </a:solidFill>
                <a:latin typeface="Arial" panose="020B0604020202020204" pitchFamily="34" charset="0"/>
                <a:cs typeface="Arial" panose="020B0604020202020204" pitchFamily="34" charset="0"/>
              </a:rPr>
              <a:t>intervenção</a:t>
            </a:r>
            <a:r>
              <a:rPr lang="es-ES" sz="2400" b="1" dirty="0">
                <a:solidFill>
                  <a:schemeClr val="bg1"/>
                </a:solidFill>
                <a:latin typeface="Arial" panose="020B0604020202020204" pitchFamily="34" charset="0"/>
                <a:cs typeface="Arial" panose="020B0604020202020204" pitchFamily="34" charset="0"/>
              </a:rPr>
              <a:t>:</a:t>
            </a:r>
          </a:p>
          <a:p>
            <a:pPr algn="just"/>
            <a:endParaRPr lang="es-ES" sz="2400" b="1" dirty="0">
              <a:solidFill>
                <a:schemeClr val="bg1"/>
              </a:solidFill>
              <a:latin typeface="Arial" panose="020B0604020202020204" pitchFamily="34" charset="0"/>
              <a:cs typeface="Arial" panose="020B0604020202020204" pitchFamily="34" charset="0"/>
            </a:endParaRPr>
          </a:p>
          <a:p>
            <a:pPr algn="just"/>
            <a:r>
              <a:rPr lang="pt-BR" sz="2400" dirty="0">
                <a:solidFill>
                  <a:schemeClr val="bg1"/>
                </a:solidFill>
                <a:latin typeface="Arial" panose="020B0604020202020204" pitchFamily="34" charset="0"/>
                <a:cs typeface="Arial" panose="020B0604020202020204" pitchFamily="34" charset="0"/>
              </a:rPr>
              <a:t>Proporção de </a:t>
            </a:r>
            <a:r>
              <a:rPr lang="pt-BR" sz="2400" dirty="0" smtClean="0">
                <a:solidFill>
                  <a:schemeClr val="bg1"/>
                </a:solidFill>
                <a:latin typeface="Arial" panose="020B0604020202020204" pitchFamily="34" charset="0"/>
                <a:cs typeface="Arial" panose="020B0604020202020204" pitchFamily="34" charset="0"/>
              </a:rPr>
              <a:t>diabéticos </a:t>
            </a:r>
            <a:r>
              <a:rPr lang="pt-BR" sz="2400" dirty="0">
                <a:solidFill>
                  <a:schemeClr val="bg1"/>
                </a:solidFill>
                <a:latin typeface="Arial" panose="020B0604020202020204" pitchFamily="34" charset="0"/>
                <a:cs typeface="Arial" panose="020B0604020202020204" pitchFamily="34" charset="0"/>
              </a:rPr>
              <a:t>cadastradas no Programa de Hipertensão na unidade de saúde: </a:t>
            </a:r>
            <a:r>
              <a:rPr lang="es-ES" sz="2400" b="1" dirty="0" smtClean="0">
                <a:solidFill>
                  <a:schemeClr val="bg1"/>
                </a:solidFill>
                <a:latin typeface="Arial" panose="020B0604020202020204" pitchFamily="34" charset="0"/>
                <a:cs typeface="Arial" panose="020B0604020202020204" pitchFamily="34" charset="0"/>
              </a:rPr>
              <a:t>55.8%.</a:t>
            </a:r>
            <a:endParaRPr lang="es-ES" sz="2400" b="1" dirty="0">
              <a:solidFill>
                <a:schemeClr val="bg1"/>
              </a:solidFill>
              <a:latin typeface="Arial" panose="020B0604020202020204" pitchFamily="34" charset="0"/>
              <a:cs typeface="Arial" panose="020B0604020202020204" pitchFamily="34" charset="0"/>
            </a:endParaRPr>
          </a:p>
          <a:p>
            <a:endParaRPr lang="pt-BR" sz="2400" dirty="0"/>
          </a:p>
        </p:txBody>
      </p:sp>
    </p:spTree>
    <p:extLst>
      <p:ext uri="{BB962C8B-B14F-4D97-AF65-F5344CB8AC3E}">
        <p14:creationId xmlns:p14="http://schemas.microsoft.com/office/powerpoint/2010/main" xmlns="" val="37780976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000335" y="2286000"/>
            <a:ext cx="10096555" cy="402101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dirty="0" smtClean="0">
              <a:solidFill>
                <a:schemeClr val="bg1"/>
              </a:solidFill>
              <a:latin typeface="Arial" panose="020B0604020202020204" pitchFamily="34" charset="0"/>
              <a:cs typeface="Arial" panose="020B0604020202020204" pitchFamily="34" charset="0"/>
            </a:endParaRPr>
          </a:p>
          <a:p>
            <a:pPr algn="just"/>
            <a:endParaRPr lang="pt-BR" sz="2400" dirty="0">
              <a:solidFill>
                <a:schemeClr val="bg1"/>
              </a:solidFill>
              <a:latin typeface="Arial" panose="020B0604020202020204" pitchFamily="34" charset="0"/>
              <a:cs typeface="Arial" panose="020B0604020202020204" pitchFamily="34" charset="0"/>
            </a:endParaRPr>
          </a:p>
          <a:p>
            <a:pPr algn="just"/>
            <a:endParaRPr lang="pt-BR" sz="2400" dirty="0">
              <a:solidFill>
                <a:schemeClr val="bg1"/>
              </a:solidFill>
              <a:latin typeface="Arial" panose="020B0604020202020204" pitchFamily="34" charset="0"/>
              <a:cs typeface="Arial" panose="020B0604020202020204" pitchFamily="34" charset="0"/>
            </a:endParaRPr>
          </a:p>
          <a:p>
            <a:pPr algn="just"/>
            <a:endParaRPr lang="pt-BR" sz="2400" dirty="0" smtClean="0">
              <a:solidFill>
                <a:schemeClr val="bg1"/>
              </a:solidFill>
              <a:latin typeface="Arial" panose="020B0604020202020204" pitchFamily="34" charset="0"/>
              <a:cs typeface="Arial" panose="020B0604020202020204" pitchFamily="34" charset="0"/>
            </a:endParaRPr>
          </a:p>
          <a:p>
            <a:pPr algn="just"/>
            <a:r>
              <a:rPr lang="pt-BR" sz="2400" dirty="0" smtClean="0">
                <a:solidFill>
                  <a:schemeClr val="bg1"/>
                </a:solidFill>
                <a:latin typeface="Arial" panose="020B0604020202020204" pitchFamily="34" charset="0"/>
                <a:cs typeface="Arial" panose="020B0604020202020204" pitchFamily="34" charset="0"/>
              </a:rPr>
              <a:t> </a:t>
            </a:r>
            <a:endParaRPr lang="es-ES" sz="2400" strike="sngStrike" dirty="0">
              <a:solidFill>
                <a:schemeClr val="bg1"/>
              </a:solidFill>
              <a:latin typeface="Arial" panose="020B0604020202020204" pitchFamily="34" charset="0"/>
              <a:cs typeface="Arial" panose="020B0604020202020204" pitchFamily="34" charset="0"/>
            </a:endParaRPr>
          </a:p>
        </p:txBody>
      </p:sp>
      <p:sp>
        <p:nvSpPr>
          <p:cNvPr id="3" name="Retângulo de cantos arredondados 2"/>
          <p:cNvSpPr/>
          <p:nvPr/>
        </p:nvSpPr>
        <p:spPr>
          <a:xfrm>
            <a:off x="2132525" y="463104"/>
            <a:ext cx="80020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anose="020B0604020202020204" pitchFamily="34" charset="0"/>
                <a:cs typeface="Arial" panose="020B0604020202020204" pitchFamily="34" charset="0"/>
              </a:rPr>
              <a:t>OBJETIVOS, METAS E RESULTADOS</a:t>
            </a:r>
          </a:p>
        </p:txBody>
      </p:sp>
      <p:sp>
        <p:nvSpPr>
          <p:cNvPr id="4" name="Retângulo 3"/>
          <p:cNvSpPr/>
          <p:nvPr/>
        </p:nvSpPr>
        <p:spPr>
          <a:xfrm>
            <a:off x="1614487" y="3271838"/>
            <a:ext cx="8543925" cy="830997"/>
          </a:xfrm>
          <a:prstGeom prst="rect">
            <a:avLst/>
          </a:prstGeom>
        </p:spPr>
        <p:txBody>
          <a:bodyPr wrap="square">
            <a:spAutoFit/>
          </a:bodyPr>
          <a:lstStyle/>
          <a:p>
            <a:pPr algn="just"/>
            <a:r>
              <a:rPr lang="pt-BR" sz="2400" dirty="0" smtClean="0">
                <a:solidFill>
                  <a:schemeClr val="bg1"/>
                </a:solidFill>
                <a:latin typeface="Arial" pitchFamily="34" charset="0"/>
                <a:cs typeface="Arial" pitchFamily="34" charset="0"/>
              </a:rPr>
              <a:t>Objetivo específico 2: Melhorar a qualidade da atenção a hipertensos e/ou diabéticos</a:t>
            </a:r>
          </a:p>
        </p:txBody>
      </p:sp>
    </p:spTree>
    <p:extLst>
      <p:ext uri="{BB962C8B-B14F-4D97-AF65-F5344CB8AC3E}">
        <p14:creationId xmlns:p14="http://schemas.microsoft.com/office/powerpoint/2010/main" xmlns="" val="105086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82616" y="1928814"/>
            <a:ext cx="10590728" cy="80009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a:solidFill>
                  <a:schemeClr val="bg1"/>
                </a:solidFill>
                <a:latin typeface="Arial" panose="020B0604020202020204" pitchFamily="34" charset="0"/>
                <a:cs typeface="Arial" panose="020B0604020202020204" pitchFamily="34" charset="0"/>
              </a:rPr>
              <a:t> </a:t>
            </a:r>
            <a:r>
              <a:rPr lang="pt-BR" sz="2400" dirty="0" smtClean="0">
                <a:solidFill>
                  <a:schemeClr val="bg1"/>
                </a:solidFill>
                <a:latin typeface="Arial" pitchFamily="34" charset="0"/>
                <a:cs typeface="Arial" pitchFamily="34" charset="0"/>
              </a:rPr>
              <a:t>Meta  2.1. Realizar exame clínico apropriado em 100% dos hipertensos</a:t>
            </a:r>
            <a:r>
              <a:rPr lang="pt-BR" sz="2400" dirty="0" smtClean="0">
                <a:solidFill>
                  <a:schemeClr val="bg1"/>
                </a:solidFill>
                <a:latin typeface="Century Gothic" pitchFamily="34" charset="0"/>
              </a:rPr>
              <a:t>.</a:t>
            </a:r>
            <a:r>
              <a:rPr lang="pt-BR" sz="2400" dirty="0" smtClean="0">
                <a:solidFill>
                  <a:schemeClr val="bg1"/>
                </a:solidFill>
                <a:latin typeface="Arial" panose="020B0604020202020204" pitchFamily="34" charset="0"/>
                <a:cs typeface="Arial" panose="020B0604020202020204" pitchFamily="34" charset="0"/>
              </a:rPr>
              <a:t> </a:t>
            </a:r>
            <a:endParaRPr lang="es-ES" sz="2400" dirty="0">
              <a:solidFill>
                <a:schemeClr val="bg1"/>
              </a:solidFill>
              <a:latin typeface="Arial" panose="020B0604020202020204" pitchFamily="34" charset="0"/>
              <a:cs typeface="Arial" panose="020B0604020202020204" pitchFamily="34" charset="0"/>
            </a:endParaRPr>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582616" y="3314700"/>
            <a:ext cx="10590728" cy="842963"/>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itchFamily="34" charset="0"/>
                <a:cs typeface="Arial" pitchFamily="34" charset="0"/>
              </a:rPr>
              <a:t>Indicador 2.1</a:t>
            </a:r>
            <a:r>
              <a:rPr lang="pt-BR" sz="2400" b="1" dirty="0" smtClean="0">
                <a:solidFill>
                  <a:schemeClr val="bg1"/>
                </a:solidFill>
                <a:latin typeface="Arial" pitchFamily="34" charset="0"/>
                <a:cs typeface="Arial" pitchFamily="34" charset="0"/>
              </a:rPr>
              <a:t>: </a:t>
            </a:r>
            <a:r>
              <a:rPr lang="pt-BR" sz="2400" dirty="0" smtClean="0">
                <a:solidFill>
                  <a:schemeClr val="bg1"/>
                </a:solidFill>
                <a:latin typeface="Arial" pitchFamily="34" charset="0"/>
                <a:cs typeface="Arial" pitchFamily="34" charset="0"/>
              </a:rPr>
              <a:t>Proporção de hipertensos com o exame clínico em dia de acordo com o protocolo.</a:t>
            </a:r>
          </a:p>
        </p:txBody>
      </p:sp>
      <p:sp>
        <p:nvSpPr>
          <p:cNvPr id="6" name="Retângulo de cantos arredondados 5"/>
          <p:cNvSpPr/>
          <p:nvPr/>
        </p:nvSpPr>
        <p:spPr>
          <a:xfrm>
            <a:off x="735016" y="4543424"/>
            <a:ext cx="10590728" cy="82867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itchFamily="34" charset="0"/>
                <a:cs typeface="Arial" pitchFamily="34" charset="0"/>
              </a:rPr>
              <a:t>Final da intervenção: 100%  dos pacientes com exame clínico em dia. </a:t>
            </a: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de cantos arredondados 2"/>
          <p:cNvSpPr/>
          <p:nvPr/>
        </p:nvSpPr>
        <p:spPr>
          <a:xfrm>
            <a:off x="2730321" y="425004"/>
            <a:ext cx="6284890" cy="695459"/>
          </a:xfrm>
          <a:prstGeom prst="round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anose="020B0604020202020204" pitchFamily="34" charset="0"/>
                <a:cs typeface="Arial" panose="020B0604020202020204" pitchFamily="34" charset="0"/>
              </a:rPr>
              <a:t>INTRODUÇÃO</a:t>
            </a:r>
          </a:p>
        </p:txBody>
      </p:sp>
      <p:sp>
        <p:nvSpPr>
          <p:cNvPr id="4" name="Retângulo de cantos arredondados 3"/>
          <p:cNvSpPr/>
          <p:nvPr/>
        </p:nvSpPr>
        <p:spPr>
          <a:xfrm>
            <a:off x="140678" y="1619794"/>
            <a:ext cx="11875476" cy="3580856"/>
          </a:xfrm>
          <a:prstGeom prst="round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anose="020B0604020202020204" pitchFamily="34" charset="0"/>
                <a:cs typeface="Arial" panose="020B0604020202020204" pitchFamily="34" charset="0"/>
              </a:rPr>
              <a:t>A Hipertensão Arterial Sistêmica (HAS) é a mais frequente das doenças </a:t>
            </a:r>
            <a:r>
              <a:rPr lang="pt-BR" sz="2400" dirty="0">
                <a:solidFill>
                  <a:schemeClr val="bg1"/>
                </a:solidFill>
                <a:latin typeface="Arial" panose="020B0604020202020204" pitchFamily="34" charset="0"/>
                <a:cs typeface="Arial" panose="020B0604020202020204" pitchFamily="34" charset="0"/>
              </a:rPr>
              <a:t>cardiovasculares, </a:t>
            </a:r>
            <a:r>
              <a:rPr lang="pt-BR" sz="2400" dirty="0" smtClean="0">
                <a:solidFill>
                  <a:schemeClr val="bg1"/>
                </a:solidFill>
                <a:latin typeface="Arial" panose="020B0604020202020204" pitchFamily="34" charset="0"/>
                <a:cs typeface="Arial" panose="020B0604020202020204" pitchFamily="34" charset="0"/>
              </a:rPr>
              <a:t>sendo </a:t>
            </a:r>
            <a:r>
              <a:rPr lang="pt-BR" sz="2400" dirty="0">
                <a:solidFill>
                  <a:schemeClr val="bg1"/>
                </a:solidFill>
                <a:latin typeface="Arial" panose="020B0604020202020204" pitchFamily="34" charset="0"/>
                <a:cs typeface="Arial" panose="020B0604020202020204" pitchFamily="34" charset="0"/>
              </a:rPr>
              <a:t>um problema grave de saúde pública no Brasil e no mundo. </a:t>
            </a:r>
            <a:endParaRPr lang="pt-BR" sz="2400" dirty="0" smtClean="0">
              <a:solidFill>
                <a:schemeClr val="bg1"/>
              </a:solidFill>
              <a:latin typeface="Arial" panose="020B0604020202020204" pitchFamily="34" charset="0"/>
              <a:cs typeface="Arial" panose="020B0604020202020204" pitchFamily="34" charset="0"/>
            </a:endParaRPr>
          </a:p>
          <a:p>
            <a:pPr algn="just"/>
            <a:endParaRPr lang="pt-BR" sz="2400" dirty="0">
              <a:solidFill>
                <a:schemeClr val="bg1"/>
              </a:solidFill>
              <a:latin typeface="Arial" panose="020B0604020202020204" pitchFamily="34" charset="0"/>
              <a:cs typeface="Arial" panose="020B0604020202020204" pitchFamily="34" charset="0"/>
            </a:endParaRPr>
          </a:p>
          <a:p>
            <a:pPr algn="just"/>
            <a:r>
              <a:rPr lang="pt-BR" sz="2400" dirty="0" smtClean="0">
                <a:solidFill>
                  <a:schemeClr val="bg1"/>
                </a:solidFill>
                <a:latin typeface="Arial" panose="020B0604020202020204" pitchFamily="34" charset="0"/>
                <a:cs typeface="Arial" panose="020B0604020202020204" pitchFamily="34" charset="0"/>
              </a:rPr>
              <a:t>No Brasil são cerca de 17 milhões de portadores de HAS, representando 35% da população com mais de 40 anos</a:t>
            </a:r>
            <a:r>
              <a:rPr lang="pt-BR" sz="2400" dirty="0">
                <a:solidFill>
                  <a:schemeClr val="bg1"/>
                </a:solidFill>
                <a:latin typeface="Arial" panose="020B0604020202020204" pitchFamily="34" charset="0"/>
                <a:cs typeface="Arial" panose="020B0604020202020204" pitchFamily="34" charset="0"/>
              </a:rPr>
              <a:t>.</a:t>
            </a:r>
            <a:r>
              <a:rPr lang="pt-BR" sz="2400" dirty="0" smtClean="0">
                <a:solidFill>
                  <a:schemeClr val="bg1"/>
                </a:solidFill>
                <a:latin typeface="Arial" panose="020B0604020202020204" pitchFamily="34" charset="0"/>
                <a:cs typeface="Arial" panose="020B0604020202020204" pitchFamily="34" charset="0"/>
              </a:rPr>
              <a:t> E esse número é crescente, o aparecimento da HAS está cada vez mais precoce e estima-se que cerca de 4% das crianças e adolescentes também sejam portadoras. </a:t>
            </a:r>
            <a:endParaRPr lang="es-ES" sz="2400" dirty="0">
              <a:solidFill>
                <a:schemeClr val="bg1"/>
              </a:solidFill>
              <a:latin typeface="Arial" panose="020B0604020202020204" pitchFamily="34" charset="0"/>
              <a:cs typeface="Arial" panose="020B0604020202020204" pitchFamily="34" charset="0"/>
            </a:endParaRPr>
          </a:p>
        </p:txBody>
      </p:sp>
      <p:sp>
        <p:nvSpPr>
          <p:cNvPr id="5" name="CaixaDeTexto 4"/>
          <p:cNvSpPr txBox="1"/>
          <p:nvPr/>
        </p:nvSpPr>
        <p:spPr>
          <a:xfrm>
            <a:off x="1571371" y="5218113"/>
            <a:ext cx="10444783" cy="369332"/>
          </a:xfrm>
          <a:prstGeom prst="rect">
            <a:avLst/>
          </a:prstGeom>
          <a:noFill/>
        </p:spPr>
        <p:txBody>
          <a:bodyPr wrap="square" rtlCol="0">
            <a:spAutoFit/>
          </a:bodyPr>
          <a:lstStyle/>
          <a:p>
            <a:pPr algn="r"/>
            <a:r>
              <a:rPr lang="pt-BR" dirty="0" smtClean="0">
                <a:solidFill>
                  <a:schemeClr val="bg1"/>
                </a:solidFill>
                <a:latin typeface="Arial" pitchFamily="34" charset="0"/>
                <a:cs typeface="Arial" pitchFamily="34" charset="0"/>
              </a:rPr>
              <a:t>(BRASIL, 2013)</a:t>
            </a:r>
            <a:endParaRPr lang="pt-BR" dirty="0">
              <a:solidFill>
                <a:schemeClr val="bg1"/>
              </a:solidFill>
            </a:endParaRPr>
          </a:p>
        </p:txBody>
      </p:sp>
    </p:spTree>
    <p:extLst>
      <p:ext uri="{BB962C8B-B14F-4D97-AF65-F5344CB8AC3E}">
        <p14:creationId xmlns:p14="http://schemas.microsoft.com/office/powerpoint/2010/main" xmlns="" val="166824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82616" y="1614489"/>
            <a:ext cx="10590728" cy="1243012"/>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a:solidFill>
                  <a:schemeClr val="bg1"/>
                </a:solidFill>
                <a:latin typeface="Arial" panose="020B0604020202020204" pitchFamily="34" charset="0"/>
                <a:cs typeface="Arial" panose="020B0604020202020204" pitchFamily="34" charset="0"/>
              </a:rPr>
              <a:t> </a:t>
            </a:r>
            <a:r>
              <a:rPr lang="pt-BR" sz="2400" dirty="0" smtClean="0">
                <a:solidFill>
                  <a:schemeClr val="bg1"/>
                </a:solidFill>
                <a:latin typeface="Arial" pitchFamily="34" charset="0"/>
                <a:cs typeface="Arial" pitchFamily="34" charset="0"/>
              </a:rPr>
              <a:t>Meta  2.2. Realizar exame clínico apropriado em 100% dos diabéticos. </a:t>
            </a:r>
            <a:endParaRPr lang="es-ES" sz="2400" dirty="0">
              <a:solidFill>
                <a:schemeClr val="bg1"/>
              </a:solidFill>
              <a:latin typeface="Arial" panose="020B0604020202020204" pitchFamily="34" charset="0"/>
              <a:cs typeface="Arial" panose="020B0604020202020204" pitchFamily="34" charset="0"/>
            </a:endParaRPr>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582616" y="3586163"/>
            <a:ext cx="10590728" cy="957262"/>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itchFamily="34" charset="0"/>
                <a:cs typeface="Arial" pitchFamily="34" charset="0"/>
              </a:rPr>
              <a:t>Indicador 2.2 Proporção de diabéticos com o exame clínico em dia de acordo com o protocolo.</a:t>
            </a:r>
          </a:p>
        </p:txBody>
      </p:sp>
      <p:sp>
        <p:nvSpPr>
          <p:cNvPr id="6" name="Retângulo de cantos arredondados 5"/>
          <p:cNvSpPr/>
          <p:nvPr/>
        </p:nvSpPr>
        <p:spPr>
          <a:xfrm>
            <a:off x="582616" y="5086350"/>
            <a:ext cx="10590728" cy="120015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itchFamily="34" charset="0"/>
                <a:cs typeface="Arial" pitchFamily="34" charset="0"/>
              </a:rPr>
              <a:t>Final da intervenção:  100 % dos diabéticos com exame clínico em dia.</a:t>
            </a: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82616" y="2688256"/>
            <a:ext cx="10590728" cy="106648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anose="020B0604020202020204" pitchFamily="34" charset="0"/>
                <a:cs typeface="Arial" panose="020B0604020202020204" pitchFamily="34" charset="0"/>
              </a:rPr>
              <a:t>Meta  2.3. Garantir a 100% dos hipertensos a realização de exames complementares em dia de acordo com o protocolo. </a:t>
            </a:r>
            <a:endParaRPr lang="es-ES" sz="2400" dirty="0" smtClean="0">
              <a:solidFill>
                <a:schemeClr val="bg1"/>
              </a:solidFill>
              <a:latin typeface="Arial" pitchFamily="34" charset="0"/>
              <a:cs typeface="Arial" pitchFamily="34" charset="0"/>
            </a:endParaRPr>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582616" y="4459769"/>
            <a:ext cx="10590728" cy="117903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itchFamily="34" charset="0"/>
                <a:cs typeface="Arial" pitchFamily="34" charset="0"/>
              </a:rPr>
              <a:t>Indicador  2.3 Proporção de hipertensos com os exames complementares em dia de acordo com o protocolo </a:t>
            </a: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486884" y="1367221"/>
            <a:ext cx="11146316" cy="106165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anose="020B0604020202020204" pitchFamily="34" charset="0"/>
                <a:cs typeface="Arial" panose="020B0604020202020204" pitchFamily="34" charset="0"/>
              </a:rPr>
              <a:t>Antes da intervenção: 52% </a:t>
            </a:r>
          </a:p>
          <a:p>
            <a:pPr algn="just"/>
            <a:r>
              <a:rPr lang="pt-BR" sz="2400" b="1" dirty="0" smtClean="0">
                <a:solidFill>
                  <a:schemeClr val="bg1"/>
                </a:solidFill>
                <a:latin typeface="Arial" panose="020B0604020202020204" pitchFamily="34" charset="0"/>
                <a:cs typeface="Arial" panose="020B0604020202020204" pitchFamily="34" charset="0"/>
              </a:rPr>
              <a:t>Final da intervenção: </a:t>
            </a:r>
            <a:r>
              <a:rPr lang="pt-BR" sz="2400" dirty="0" smtClean="0">
                <a:solidFill>
                  <a:schemeClr val="bg1"/>
                </a:solidFill>
                <a:latin typeface="Arial" pitchFamily="34" charset="0"/>
                <a:cs typeface="Arial" pitchFamily="34" charset="0"/>
              </a:rPr>
              <a:t>proporção de hipertensos com exames complementares em dia</a:t>
            </a:r>
            <a:r>
              <a:rPr lang="pt-BR" sz="2400" b="1" dirty="0" smtClean="0">
                <a:solidFill>
                  <a:schemeClr val="bg1"/>
                </a:solidFill>
                <a:latin typeface="Arial" panose="020B0604020202020204" pitchFamily="34" charset="0"/>
                <a:cs typeface="Arial" panose="020B0604020202020204" pitchFamily="34" charset="0"/>
              </a:rPr>
              <a:t>  79,8% </a:t>
            </a:r>
            <a:endParaRPr lang="es-ES" sz="2400" dirty="0">
              <a:solidFill>
                <a:schemeClr val="bg1"/>
              </a:solidFill>
              <a:latin typeface="Arial" pitchFamily="34" charset="0"/>
              <a:cs typeface="Arial" pitchFamily="34" charset="0"/>
            </a:endParaRPr>
          </a:p>
        </p:txBody>
      </p:sp>
      <p:sp>
        <p:nvSpPr>
          <p:cNvPr id="9" name="Retângulo 8"/>
          <p:cNvSpPr/>
          <p:nvPr/>
        </p:nvSpPr>
        <p:spPr>
          <a:xfrm>
            <a:off x="824248" y="5939474"/>
            <a:ext cx="10421156" cy="1405834"/>
          </a:xfrm>
          <a:prstGeom prst="rect">
            <a:avLst/>
          </a:prstGeom>
        </p:spPr>
        <p:txBody>
          <a:bodyPr wrap="square">
            <a:spAutoFit/>
          </a:bodyPr>
          <a:lstStyle/>
          <a:p>
            <a:pPr indent="540385" algn="just">
              <a:lnSpc>
                <a:spcPct val="150000"/>
              </a:lnSpc>
            </a:pPr>
            <a:r>
              <a:rPr lang="pt-BR" b="1" dirty="0" smtClean="0">
                <a:solidFill>
                  <a:schemeClr val="bg1"/>
                </a:solidFill>
                <a:latin typeface="Comic Sans MS" pitchFamily="66" charset="0"/>
                <a:ea typeface="Calibri" panose="020F0502020204030204" pitchFamily="34" charset="0"/>
                <a:cs typeface="Arial" panose="020B0604020202020204" pitchFamily="34" charset="0"/>
              </a:rPr>
              <a:t> </a:t>
            </a:r>
            <a:r>
              <a:rPr lang="pt-BR" sz="1400" dirty="0" smtClean="0">
                <a:solidFill>
                  <a:schemeClr val="bg1"/>
                </a:solidFill>
                <a:latin typeface="Arial" pitchFamily="34" charset="0"/>
                <a:cs typeface="Arial" pitchFamily="34" charset="0"/>
              </a:rPr>
              <a:t>Figura 3 - Proporção de hipertensos com os exames complementares em dia de acordo com o protocolo na UBS Salgado Filho/RS, 2015. </a:t>
            </a:r>
          </a:p>
          <a:p>
            <a:pPr indent="540385" algn="just">
              <a:lnSpc>
                <a:spcPct val="150000"/>
              </a:lnSpc>
              <a:spcAft>
                <a:spcPts val="0"/>
              </a:spcAft>
            </a:pPr>
            <a:endParaRPr lang="es-ES" sz="2800" dirty="0">
              <a:solidFill>
                <a:schemeClr val="bg1"/>
              </a:solidFill>
              <a:effectLst/>
              <a:latin typeface="Comic Sans MS" pitchFamily="66" charset="0"/>
              <a:ea typeface="Calibri" panose="020F0502020204030204" pitchFamily="34" charset="0"/>
              <a:cs typeface="Times New Roman" panose="02020603050405020304" pitchFamily="18" charset="0"/>
            </a:endParaRPr>
          </a:p>
        </p:txBody>
      </p:sp>
      <p:sp>
        <p:nvSpPr>
          <p:cNvPr id="10" name="Retângulo de cantos arredondados 9"/>
          <p:cNvSpPr/>
          <p:nvPr/>
        </p:nvSpPr>
        <p:spPr>
          <a:xfrm>
            <a:off x="2132525" y="463104"/>
            <a:ext cx="80274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OBJETIVOS, METAS E RESULTADOS</a:t>
            </a:r>
          </a:p>
        </p:txBody>
      </p:sp>
      <p:graphicFrame>
        <p:nvGraphicFramePr>
          <p:cNvPr id="8" name="Gráfico 7"/>
          <p:cNvGraphicFramePr>
            <a:graphicFrameLocks/>
          </p:cNvGraphicFramePr>
          <p:nvPr/>
        </p:nvGraphicFramePr>
        <p:xfrm>
          <a:off x="2628901" y="2543175"/>
          <a:ext cx="6372224" cy="33718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82616" y="2688256"/>
            <a:ext cx="10590728" cy="106648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anose="020B0604020202020204" pitchFamily="34" charset="0"/>
                <a:cs typeface="Arial" panose="020B0604020202020204" pitchFamily="34" charset="0"/>
              </a:rPr>
              <a:t>Meta  2.4. Garantir a 100% dos diabéticos a realização de exames complementares em dia de acordo com o protocolo. </a:t>
            </a:r>
            <a:endParaRPr lang="es-ES" sz="2400" dirty="0" smtClean="0">
              <a:solidFill>
                <a:schemeClr val="bg1"/>
              </a:solidFill>
              <a:latin typeface="Arial" pitchFamily="34" charset="0"/>
              <a:cs typeface="Arial" pitchFamily="34" charset="0"/>
            </a:endParaRPr>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582616" y="4459769"/>
            <a:ext cx="10590728" cy="117903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itchFamily="34" charset="0"/>
                <a:cs typeface="Arial" pitchFamily="34" charset="0"/>
              </a:rPr>
              <a:t>Indicador 2.4 Proporção de diabéticos com os exames complementares em dia de acordo com o protocolo.                                                                    </a:t>
            </a:r>
          </a:p>
          <a:p>
            <a:pPr algn="just"/>
            <a:endParaRPr lang="pt-BR" sz="2400" dirty="0" smtClean="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486884" y="1285875"/>
            <a:ext cx="10590728" cy="105727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Antes da intervenção: 82.0%</a:t>
            </a:r>
          </a:p>
          <a:p>
            <a:r>
              <a:rPr lang="pt-BR" sz="2400" b="1" dirty="0" smtClean="0">
                <a:solidFill>
                  <a:schemeClr val="bg1"/>
                </a:solidFill>
                <a:latin typeface="Arial" pitchFamily="34" charset="0"/>
                <a:cs typeface="Arial" pitchFamily="34" charset="0"/>
              </a:rPr>
              <a:t>Final da intervenção: </a:t>
            </a:r>
            <a:r>
              <a:rPr lang="pt-BR" sz="2400" dirty="0" smtClean="0">
                <a:solidFill>
                  <a:schemeClr val="bg1"/>
                </a:solidFill>
                <a:latin typeface="Arial" pitchFamily="34" charset="0"/>
                <a:cs typeface="Arial" pitchFamily="34" charset="0"/>
              </a:rPr>
              <a:t>proporção de diabéticos com os exames complementares de acordo com o protocolo  </a:t>
            </a:r>
            <a:r>
              <a:rPr lang="pt-BR" sz="2400" b="1" dirty="0" smtClean="0">
                <a:solidFill>
                  <a:schemeClr val="bg1"/>
                </a:solidFill>
                <a:latin typeface="Arial" pitchFamily="34" charset="0"/>
                <a:cs typeface="Arial" pitchFamily="34" charset="0"/>
              </a:rPr>
              <a:t>82,8%.</a:t>
            </a:r>
            <a:endParaRPr lang="es-ES" sz="2400" dirty="0">
              <a:solidFill>
                <a:schemeClr val="bg1"/>
              </a:solidFill>
              <a:latin typeface="Arial" pitchFamily="34" charset="0"/>
              <a:cs typeface="Arial" pitchFamily="34" charset="0"/>
            </a:endParaRPr>
          </a:p>
        </p:txBody>
      </p:sp>
      <p:sp>
        <p:nvSpPr>
          <p:cNvPr id="9" name="Retângulo 8"/>
          <p:cNvSpPr/>
          <p:nvPr/>
        </p:nvSpPr>
        <p:spPr>
          <a:xfrm>
            <a:off x="824248" y="5939474"/>
            <a:ext cx="10421156" cy="1703030"/>
          </a:xfrm>
          <a:prstGeom prst="rect">
            <a:avLst/>
          </a:prstGeom>
        </p:spPr>
        <p:txBody>
          <a:bodyPr wrap="square">
            <a:spAutoFit/>
          </a:bodyPr>
          <a:lstStyle/>
          <a:p>
            <a:pPr indent="540385" algn="just">
              <a:lnSpc>
                <a:spcPct val="150000"/>
              </a:lnSpc>
            </a:pPr>
            <a:r>
              <a:rPr lang="pt-BR" dirty="0" smtClean="0">
                <a:solidFill>
                  <a:schemeClr val="bg1"/>
                </a:solidFill>
                <a:latin typeface="Arial" panose="020B0604020202020204" pitchFamily="34" charset="0"/>
                <a:cs typeface="Arial" panose="020B0604020202020204" pitchFamily="34" charset="0"/>
              </a:rPr>
              <a:t>Figura 4 - Proporção de diabéticos  com os exames complementares em dia de acordo com   o protocolo na UBS Salgado Filho/RS, 2015</a:t>
            </a:r>
            <a:r>
              <a:rPr lang="pt-BR" b="1" dirty="0" smtClean="0">
                <a:solidFill>
                  <a:schemeClr val="bg1"/>
                </a:solidFill>
                <a:latin typeface="Arial" panose="020B0604020202020204" pitchFamily="34" charset="0"/>
                <a:ea typeface="Calibri" panose="020F0502020204030204" pitchFamily="34" charset="0"/>
                <a:cs typeface="Arial" panose="020B0604020202020204" pitchFamily="34" charset="0"/>
              </a:rPr>
              <a:t> </a:t>
            </a:r>
            <a:endParaRPr lang="pt-BR" b="1" dirty="0" smtClean="0">
              <a:solidFill>
                <a:schemeClr val="bg1"/>
              </a:solidFill>
              <a:latin typeface="Arial" panose="020B0604020202020204" pitchFamily="34" charset="0"/>
              <a:cs typeface="Arial" panose="020B0604020202020204" pitchFamily="34" charset="0"/>
            </a:endParaRPr>
          </a:p>
          <a:p>
            <a:pPr indent="540385" algn="just">
              <a:lnSpc>
                <a:spcPct val="150000"/>
              </a:lnSpc>
              <a:spcAft>
                <a:spcPts val="0"/>
              </a:spcAft>
            </a:pPr>
            <a:r>
              <a:rPr lang="pt-BR"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ES"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indent="540385" algn="just">
              <a:lnSpc>
                <a:spcPct val="150000"/>
              </a:lnSpc>
              <a:spcAft>
                <a:spcPts val="0"/>
              </a:spcAft>
            </a:pPr>
            <a:r>
              <a:rPr lang="pt-BR"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ES"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0" name="Retângulo de cantos arredondados 9"/>
          <p:cNvSpPr/>
          <p:nvPr/>
        </p:nvSpPr>
        <p:spPr>
          <a:xfrm>
            <a:off x="2132525" y="463104"/>
            <a:ext cx="80274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OBJETIVOS, METAS E RESULTADOS</a:t>
            </a:r>
          </a:p>
        </p:txBody>
      </p:sp>
      <p:graphicFrame>
        <p:nvGraphicFramePr>
          <p:cNvPr id="6" name="Gráfico 5"/>
          <p:cNvGraphicFramePr/>
          <p:nvPr/>
        </p:nvGraphicFramePr>
        <p:xfrm>
          <a:off x="2155373" y="2571750"/>
          <a:ext cx="6221866" cy="32638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39753" y="2559668"/>
            <a:ext cx="10590728" cy="106648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dirty="0" smtClean="0">
              <a:solidFill>
                <a:schemeClr val="bg1"/>
              </a:solidFill>
              <a:latin typeface="Arial" pitchFamily="34" charset="0"/>
              <a:cs typeface="Arial" pitchFamily="34" charset="0"/>
            </a:endParaRPr>
          </a:p>
          <a:p>
            <a:pPr algn="just"/>
            <a:r>
              <a:rPr lang="pt-BR" sz="2400" dirty="0" smtClean="0">
                <a:solidFill>
                  <a:schemeClr val="bg1"/>
                </a:solidFill>
                <a:latin typeface="Arial" pitchFamily="34" charset="0"/>
                <a:cs typeface="Arial" pitchFamily="34" charset="0"/>
              </a:rPr>
              <a:t>Meta 2.5 Priorizar a prescrição de medicamentos da farmácia popular para 100% das pessoas hipertensas cadastradas na unidade de saúde. </a:t>
            </a:r>
          </a:p>
          <a:p>
            <a:pPr algn="just"/>
            <a:endParaRPr lang="es-ES" sz="2400" dirty="0" smtClean="0">
              <a:solidFill>
                <a:schemeClr val="bg1"/>
              </a:solidFill>
              <a:latin typeface="Arial" pitchFamily="34" charset="0"/>
              <a:cs typeface="Arial" pitchFamily="34" charset="0"/>
            </a:endParaRPr>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582616" y="4459769"/>
            <a:ext cx="10590728" cy="117903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Indicador 2.5 Proporção de hipertensos com prescrição de medicamentos da Farmácia Popular/</a:t>
            </a:r>
            <a:r>
              <a:rPr lang="pt-BR" sz="2400" dirty="0" err="1" smtClean="0">
                <a:solidFill>
                  <a:schemeClr val="bg1"/>
                </a:solidFill>
                <a:latin typeface="Arial" pitchFamily="34" charset="0"/>
                <a:cs typeface="Arial" pitchFamily="34" charset="0"/>
              </a:rPr>
              <a:t>Hiperdia</a:t>
            </a:r>
            <a:r>
              <a:rPr lang="pt-BR" sz="2400" dirty="0" smtClean="0">
                <a:solidFill>
                  <a:schemeClr val="bg1"/>
                </a:solidFill>
                <a:latin typeface="Arial" pitchFamily="34" charset="0"/>
                <a:cs typeface="Arial" pitchFamily="34" charset="0"/>
              </a:rPr>
              <a:t> priorizada. </a:t>
            </a:r>
            <a:endParaRPr lang="pt-B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486884" y="1367221"/>
            <a:ext cx="10590728" cy="106165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dirty="0" smtClean="0">
                <a:solidFill>
                  <a:schemeClr val="bg1"/>
                </a:solidFill>
                <a:latin typeface="Arial" pitchFamily="34" charset="0"/>
                <a:cs typeface="Arial" pitchFamily="34" charset="0"/>
              </a:rPr>
              <a:t>Antes da </a:t>
            </a:r>
            <a:r>
              <a:rPr lang="es-ES" sz="2400" dirty="0" err="1" smtClean="0">
                <a:solidFill>
                  <a:schemeClr val="bg1"/>
                </a:solidFill>
                <a:latin typeface="Arial" pitchFamily="34" charset="0"/>
                <a:cs typeface="Arial" pitchFamily="34" charset="0"/>
              </a:rPr>
              <a:t>intervenção</a:t>
            </a:r>
            <a:r>
              <a:rPr lang="es-ES" sz="2400" dirty="0" smtClean="0">
                <a:solidFill>
                  <a:schemeClr val="bg1"/>
                </a:solidFill>
                <a:latin typeface="Arial" pitchFamily="34" charset="0"/>
                <a:cs typeface="Arial" pitchFamily="34" charset="0"/>
              </a:rPr>
              <a:t> : </a:t>
            </a:r>
            <a:r>
              <a:rPr lang="es-ES" sz="2400" dirty="0" err="1" smtClean="0">
                <a:solidFill>
                  <a:schemeClr val="bg1"/>
                </a:solidFill>
                <a:latin typeface="Arial" pitchFamily="34" charset="0"/>
                <a:cs typeface="Arial" pitchFamily="34" charset="0"/>
              </a:rPr>
              <a:t>sem</a:t>
            </a:r>
            <a:r>
              <a:rPr lang="es-ES" sz="2400" dirty="0" smtClean="0">
                <a:solidFill>
                  <a:schemeClr val="bg1"/>
                </a:solidFill>
                <a:latin typeface="Arial" pitchFamily="34" charset="0"/>
                <a:cs typeface="Arial" pitchFamily="34" charset="0"/>
              </a:rPr>
              <a:t> dado </a:t>
            </a:r>
            <a:r>
              <a:rPr lang="es-ES" sz="2400" dirty="0" err="1" smtClean="0">
                <a:solidFill>
                  <a:schemeClr val="bg1"/>
                </a:solidFill>
                <a:latin typeface="Arial" pitchFamily="34" charset="0"/>
                <a:cs typeface="Arial" pitchFamily="34" charset="0"/>
              </a:rPr>
              <a:t>certo</a:t>
            </a:r>
            <a:r>
              <a:rPr lang="es-ES" sz="2400" dirty="0" smtClean="0">
                <a:solidFill>
                  <a:schemeClr val="bg1"/>
                </a:solidFill>
                <a:latin typeface="Arial" pitchFamily="34" charset="0"/>
                <a:cs typeface="Arial" pitchFamily="34" charset="0"/>
              </a:rPr>
              <a:t>.</a:t>
            </a:r>
          </a:p>
          <a:p>
            <a:r>
              <a:rPr lang="es-ES" sz="2400" b="1" dirty="0" smtClean="0">
                <a:solidFill>
                  <a:schemeClr val="bg1"/>
                </a:solidFill>
                <a:latin typeface="Arial" pitchFamily="34" charset="0"/>
                <a:cs typeface="Arial" pitchFamily="34" charset="0"/>
              </a:rPr>
              <a:t>Final da </a:t>
            </a:r>
            <a:r>
              <a:rPr lang="es-ES" sz="2400" b="1" dirty="0" err="1" smtClean="0">
                <a:solidFill>
                  <a:schemeClr val="bg1"/>
                </a:solidFill>
                <a:latin typeface="Arial" pitchFamily="34" charset="0"/>
                <a:cs typeface="Arial" pitchFamily="34" charset="0"/>
              </a:rPr>
              <a:t>intervenção</a:t>
            </a:r>
            <a:r>
              <a:rPr lang="es-ES" sz="2400" b="1" dirty="0" smtClean="0">
                <a:solidFill>
                  <a:schemeClr val="bg1"/>
                </a:solidFill>
                <a:latin typeface="Arial" pitchFamily="34" charset="0"/>
                <a:cs typeface="Arial" pitchFamily="34" charset="0"/>
              </a:rPr>
              <a:t>:  </a:t>
            </a:r>
            <a:r>
              <a:rPr lang="es-ES" sz="2400" dirty="0" err="1" smtClean="0">
                <a:solidFill>
                  <a:schemeClr val="bg1"/>
                </a:solidFill>
                <a:latin typeface="Arial" pitchFamily="34" charset="0"/>
                <a:cs typeface="Arial" pitchFamily="34" charset="0"/>
              </a:rPr>
              <a:t>proporção</a:t>
            </a:r>
            <a:r>
              <a:rPr lang="es-ES" sz="2400" dirty="0" smtClean="0">
                <a:solidFill>
                  <a:schemeClr val="bg1"/>
                </a:solidFill>
                <a:latin typeface="Arial" pitchFamily="34" charset="0"/>
                <a:cs typeface="Arial" pitchFamily="34" charset="0"/>
              </a:rPr>
              <a:t> de  hipertensos </a:t>
            </a:r>
            <a:r>
              <a:rPr lang="es-ES" sz="2400" dirty="0" err="1" smtClean="0">
                <a:solidFill>
                  <a:schemeClr val="bg1"/>
                </a:solidFill>
                <a:latin typeface="Arial" pitchFamily="34" charset="0"/>
                <a:cs typeface="Arial" pitchFamily="34" charset="0"/>
              </a:rPr>
              <a:t>com</a:t>
            </a:r>
            <a:r>
              <a:rPr lang="es-ES" sz="2400" dirty="0" smtClean="0">
                <a:solidFill>
                  <a:schemeClr val="bg1"/>
                </a:solidFill>
                <a:latin typeface="Arial" pitchFamily="34" charset="0"/>
                <a:cs typeface="Arial" pitchFamily="34" charset="0"/>
              </a:rPr>
              <a:t> </a:t>
            </a:r>
            <a:r>
              <a:rPr lang="es-ES" sz="2400" dirty="0" err="1" smtClean="0">
                <a:solidFill>
                  <a:schemeClr val="bg1"/>
                </a:solidFill>
                <a:latin typeface="Arial" pitchFamily="34" charset="0"/>
                <a:cs typeface="Arial" pitchFamily="34" charset="0"/>
              </a:rPr>
              <a:t>prescrição</a:t>
            </a:r>
            <a:r>
              <a:rPr lang="es-ES" sz="2400" dirty="0" smtClean="0">
                <a:solidFill>
                  <a:schemeClr val="bg1"/>
                </a:solidFill>
                <a:latin typeface="Arial" pitchFamily="34" charset="0"/>
                <a:cs typeface="Arial" pitchFamily="34" charset="0"/>
              </a:rPr>
              <a:t> de medicamentos da lista de </a:t>
            </a:r>
            <a:r>
              <a:rPr lang="es-ES" sz="2400" dirty="0" err="1" smtClean="0">
                <a:solidFill>
                  <a:schemeClr val="bg1"/>
                </a:solidFill>
                <a:latin typeface="Arial" pitchFamily="34" charset="0"/>
                <a:cs typeface="Arial" pitchFamily="34" charset="0"/>
              </a:rPr>
              <a:t>Hiperdia</a:t>
            </a:r>
            <a:r>
              <a:rPr lang="es-ES" sz="2400" dirty="0" smtClean="0">
                <a:solidFill>
                  <a:schemeClr val="bg1"/>
                </a:solidFill>
                <a:latin typeface="Arial" pitchFamily="34" charset="0"/>
                <a:cs typeface="Arial" pitchFamily="34" charset="0"/>
              </a:rPr>
              <a:t> </a:t>
            </a:r>
            <a:r>
              <a:rPr lang="es-ES" sz="2400" dirty="0" err="1" smtClean="0">
                <a:solidFill>
                  <a:schemeClr val="bg1"/>
                </a:solidFill>
                <a:latin typeface="Arial" pitchFamily="34" charset="0"/>
                <a:cs typeface="Arial" pitchFamily="34" charset="0"/>
              </a:rPr>
              <a:t>ou</a:t>
            </a:r>
            <a:r>
              <a:rPr lang="es-ES" sz="2400" dirty="0" smtClean="0">
                <a:solidFill>
                  <a:schemeClr val="bg1"/>
                </a:solidFill>
                <a:latin typeface="Arial" pitchFamily="34" charset="0"/>
                <a:cs typeface="Arial" pitchFamily="34" charset="0"/>
              </a:rPr>
              <a:t> da </a:t>
            </a:r>
            <a:r>
              <a:rPr lang="es-ES" sz="2400" dirty="0" err="1" smtClean="0">
                <a:solidFill>
                  <a:schemeClr val="bg1"/>
                </a:solidFill>
                <a:latin typeface="Arial" pitchFamily="34" charset="0"/>
                <a:cs typeface="Arial" pitchFamily="34" charset="0"/>
              </a:rPr>
              <a:t>Farmácia</a:t>
            </a:r>
            <a:r>
              <a:rPr lang="es-ES" sz="2400" dirty="0" smtClean="0">
                <a:solidFill>
                  <a:schemeClr val="bg1"/>
                </a:solidFill>
                <a:latin typeface="Arial" pitchFamily="34" charset="0"/>
                <a:cs typeface="Arial" pitchFamily="34" charset="0"/>
              </a:rPr>
              <a:t> popular  </a:t>
            </a:r>
            <a:r>
              <a:rPr lang="es-ES" sz="2400" b="1" dirty="0" smtClean="0">
                <a:solidFill>
                  <a:schemeClr val="bg1"/>
                </a:solidFill>
                <a:latin typeface="Arial" pitchFamily="34" charset="0"/>
                <a:cs typeface="Arial" pitchFamily="34" charset="0"/>
              </a:rPr>
              <a:t>97%</a:t>
            </a:r>
          </a:p>
        </p:txBody>
      </p:sp>
      <p:sp>
        <p:nvSpPr>
          <p:cNvPr id="9" name="Retângulo 8"/>
          <p:cNvSpPr/>
          <p:nvPr/>
        </p:nvSpPr>
        <p:spPr>
          <a:xfrm>
            <a:off x="824248" y="5939474"/>
            <a:ext cx="10421156" cy="2400657"/>
          </a:xfrm>
          <a:prstGeom prst="rect">
            <a:avLst/>
          </a:prstGeom>
        </p:spPr>
        <p:txBody>
          <a:bodyPr wrap="square">
            <a:spAutoFit/>
          </a:bodyPr>
          <a:lstStyle/>
          <a:p>
            <a:pPr algn="just"/>
            <a:r>
              <a:rPr lang="pt-BR" dirty="0" smtClean="0">
                <a:solidFill>
                  <a:schemeClr val="bg1"/>
                </a:solidFill>
                <a:latin typeface="Arial" panose="020B0604020202020204" pitchFamily="34" charset="0"/>
                <a:cs typeface="Arial" panose="020B0604020202020204" pitchFamily="34" charset="0"/>
              </a:rPr>
              <a:t>Figura 5 - Proporção de hipertensos com prescrição de medicamentos da lista </a:t>
            </a:r>
            <a:r>
              <a:rPr lang="pt-BR" dirty="0" err="1" smtClean="0">
                <a:solidFill>
                  <a:schemeClr val="bg1"/>
                </a:solidFill>
                <a:latin typeface="Arial" panose="020B0604020202020204" pitchFamily="34" charset="0"/>
                <a:cs typeface="Arial" panose="020B0604020202020204" pitchFamily="34" charset="0"/>
              </a:rPr>
              <a:t>Hiperdia</a:t>
            </a:r>
            <a:r>
              <a:rPr lang="pt-BR" dirty="0" smtClean="0">
                <a:solidFill>
                  <a:schemeClr val="bg1"/>
                </a:solidFill>
                <a:latin typeface="Arial" panose="020B0604020202020204" pitchFamily="34" charset="0"/>
                <a:cs typeface="Arial" panose="020B0604020202020204" pitchFamily="34" charset="0"/>
              </a:rPr>
              <a:t> ou da Farmácia Popular na UBS Salgado Filho/RS, 2015.</a:t>
            </a:r>
          </a:p>
          <a:p>
            <a:pPr algn="just"/>
            <a:r>
              <a:rPr lang="pt-BR" dirty="0" smtClean="0">
                <a:solidFill>
                  <a:schemeClr val="bg1"/>
                </a:solidFill>
                <a:latin typeface="Arial" panose="020B0604020202020204" pitchFamily="34" charset="0"/>
                <a:cs typeface="Arial" panose="020B0604020202020204" pitchFamily="34" charset="0"/>
              </a:rPr>
              <a:t> </a:t>
            </a:r>
          </a:p>
          <a:p>
            <a:pPr indent="540385" algn="just">
              <a:lnSpc>
                <a:spcPct val="150000"/>
              </a:lnSpc>
            </a:pPr>
            <a:r>
              <a:rPr lang="pt-BR" b="1" dirty="0" smtClean="0">
                <a:solidFill>
                  <a:schemeClr val="bg1"/>
                </a:solidFill>
                <a:latin typeface="Comic Sans MS" pitchFamily="66" charset="0"/>
                <a:ea typeface="Calibri" panose="020F0502020204030204" pitchFamily="34" charset="0"/>
                <a:cs typeface="Arial" panose="020B0604020202020204" pitchFamily="34" charset="0"/>
              </a:rPr>
              <a:t> </a:t>
            </a:r>
            <a:endParaRPr lang="pt-BR" b="1" dirty="0" smtClean="0">
              <a:solidFill>
                <a:schemeClr val="bg1"/>
              </a:solidFill>
              <a:latin typeface="Comic Sans MS" pitchFamily="66" charset="0"/>
            </a:endParaRPr>
          </a:p>
          <a:p>
            <a:pPr indent="540385" algn="just">
              <a:lnSpc>
                <a:spcPct val="150000"/>
              </a:lnSpc>
              <a:spcAft>
                <a:spcPts val="0"/>
              </a:spcAft>
            </a:pPr>
            <a:r>
              <a:rPr lang="pt-BR" dirty="0" smtClean="0">
                <a:solidFill>
                  <a:schemeClr val="bg1"/>
                </a:solidFill>
                <a:latin typeface="Comic Sans MS" pitchFamily="66" charset="0"/>
                <a:ea typeface="Calibri" panose="020F0502020204030204" pitchFamily="34" charset="0"/>
                <a:cs typeface="Arial" panose="020B0604020202020204" pitchFamily="34" charset="0"/>
              </a:rPr>
              <a:t> </a:t>
            </a:r>
            <a:endParaRPr lang="es-ES" sz="2800" dirty="0">
              <a:solidFill>
                <a:schemeClr val="bg1"/>
              </a:solidFill>
              <a:latin typeface="Comic Sans MS" pitchFamily="66"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2800" dirty="0">
                <a:solidFill>
                  <a:schemeClr val="bg1"/>
                </a:solidFill>
                <a:latin typeface="Comic Sans MS" pitchFamily="66" charset="0"/>
                <a:ea typeface="Calibri" panose="020F0502020204030204" pitchFamily="34" charset="0"/>
                <a:cs typeface="Arial" panose="020B0604020202020204" pitchFamily="34" charset="0"/>
              </a:rPr>
              <a:t> </a:t>
            </a:r>
            <a:endParaRPr lang="es-ES" sz="2800" dirty="0">
              <a:solidFill>
                <a:schemeClr val="bg1"/>
              </a:solidFill>
              <a:effectLst/>
              <a:latin typeface="Comic Sans MS" pitchFamily="66" charset="0"/>
              <a:ea typeface="Calibri" panose="020F0502020204030204" pitchFamily="34" charset="0"/>
              <a:cs typeface="Times New Roman" panose="02020603050405020304" pitchFamily="18" charset="0"/>
            </a:endParaRPr>
          </a:p>
        </p:txBody>
      </p:sp>
      <p:sp>
        <p:nvSpPr>
          <p:cNvPr id="10" name="Retângulo de cantos arredondados 9"/>
          <p:cNvSpPr/>
          <p:nvPr/>
        </p:nvSpPr>
        <p:spPr>
          <a:xfrm>
            <a:off x="2132525" y="463104"/>
            <a:ext cx="80274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OBJETIVOS, METAS E RESULTADOS</a:t>
            </a:r>
          </a:p>
        </p:txBody>
      </p:sp>
      <p:graphicFrame>
        <p:nvGraphicFramePr>
          <p:cNvPr id="8" name="Chart 1"/>
          <p:cNvGraphicFramePr>
            <a:graphicFrameLocks/>
          </p:cNvGraphicFramePr>
          <p:nvPr/>
        </p:nvGraphicFramePr>
        <p:xfrm>
          <a:off x="3143250" y="2586038"/>
          <a:ext cx="5800725" cy="31575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39753" y="2559668"/>
            <a:ext cx="10590728" cy="106648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dirty="0" smtClean="0">
              <a:solidFill>
                <a:schemeClr val="bg1"/>
              </a:solidFill>
              <a:latin typeface="Arial" pitchFamily="34" charset="0"/>
              <a:cs typeface="Arial" pitchFamily="34" charset="0"/>
            </a:endParaRPr>
          </a:p>
          <a:p>
            <a:pPr algn="just"/>
            <a:r>
              <a:rPr lang="pt-BR" sz="2400" dirty="0" smtClean="0">
                <a:solidFill>
                  <a:schemeClr val="bg1"/>
                </a:solidFill>
                <a:latin typeface="Arial" pitchFamily="34" charset="0"/>
                <a:cs typeface="Arial" pitchFamily="34" charset="0"/>
              </a:rPr>
              <a:t>Meta 2.6 Priorizar a prescrição de medicamentos da farmácia popular para 100% das pessoas diabéticas cadastradas na unidade de saúde. </a:t>
            </a:r>
          </a:p>
          <a:p>
            <a:pPr algn="just"/>
            <a:endParaRPr lang="es-ES" sz="2400" dirty="0" smtClean="0">
              <a:solidFill>
                <a:schemeClr val="bg1"/>
              </a:solidFill>
              <a:latin typeface="Arial" pitchFamily="34" charset="0"/>
              <a:cs typeface="Arial" pitchFamily="34" charset="0"/>
            </a:endParaRPr>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582616" y="4459769"/>
            <a:ext cx="10590728" cy="117903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Indicador 2.6 Proporção de diabéticos  com prescrição de medicamentos da Farmácia Popular/</a:t>
            </a:r>
            <a:r>
              <a:rPr lang="pt-BR" sz="2400" dirty="0" err="1" smtClean="0">
                <a:solidFill>
                  <a:schemeClr val="bg1"/>
                </a:solidFill>
                <a:latin typeface="Arial" pitchFamily="34" charset="0"/>
                <a:cs typeface="Arial" pitchFamily="34" charset="0"/>
              </a:rPr>
              <a:t>Hiperdia</a:t>
            </a:r>
            <a:r>
              <a:rPr lang="pt-BR" sz="2400" dirty="0" smtClean="0">
                <a:solidFill>
                  <a:schemeClr val="bg1"/>
                </a:solidFill>
                <a:latin typeface="Arial" pitchFamily="34" charset="0"/>
                <a:cs typeface="Arial" pitchFamily="34" charset="0"/>
              </a:rPr>
              <a:t> priorizada. </a:t>
            </a:r>
            <a:endParaRPr lang="pt-B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486884" y="1367221"/>
            <a:ext cx="10590728" cy="106165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smtClean="0">
                <a:solidFill>
                  <a:schemeClr val="bg1"/>
                </a:solidFill>
                <a:latin typeface="Arial" pitchFamily="34" charset="0"/>
                <a:cs typeface="Arial" pitchFamily="34" charset="0"/>
              </a:rPr>
              <a:t>Antes da intervenção : </a:t>
            </a:r>
            <a:r>
              <a:rPr lang="pt-BR" sz="2400" dirty="0" smtClean="0">
                <a:solidFill>
                  <a:schemeClr val="bg1"/>
                </a:solidFill>
                <a:latin typeface="Arial" pitchFamily="34" charset="0"/>
                <a:cs typeface="Arial" pitchFamily="34" charset="0"/>
              </a:rPr>
              <a:t>sem dado certo.</a:t>
            </a:r>
          </a:p>
          <a:p>
            <a:r>
              <a:rPr lang="pt-BR" sz="2400" b="1" dirty="0" smtClean="0">
                <a:solidFill>
                  <a:schemeClr val="bg1"/>
                </a:solidFill>
                <a:latin typeface="Arial" pitchFamily="34" charset="0"/>
                <a:cs typeface="Arial" pitchFamily="34" charset="0"/>
              </a:rPr>
              <a:t>Final da intervenção: </a:t>
            </a:r>
            <a:r>
              <a:rPr lang="pt-BR" sz="2400" dirty="0" smtClean="0">
                <a:solidFill>
                  <a:schemeClr val="bg1"/>
                </a:solidFill>
                <a:latin typeface="Arial" pitchFamily="34" charset="0"/>
                <a:cs typeface="Arial" pitchFamily="34" charset="0"/>
              </a:rPr>
              <a:t>Proporção de diabéticos com prescrição de medicamentos da lista </a:t>
            </a:r>
            <a:r>
              <a:rPr lang="pt-BR" sz="2400" dirty="0" err="1" smtClean="0">
                <a:solidFill>
                  <a:schemeClr val="bg1"/>
                </a:solidFill>
                <a:latin typeface="Arial" pitchFamily="34" charset="0"/>
                <a:cs typeface="Arial" pitchFamily="34" charset="0"/>
              </a:rPr>
              <a:t>Hiperdia</a:t>
            </a:r>
            <a:r>
              <a:rPr lang="pt-BR" sz="2400" dirty="0" smtClean="0">
                <a:solidFill>
                  <a:schemeClr val="bg1"/>
                </a:solidFill>
                <a:latin typeface="Arial" pitchFamily="34" charset="0"/>
                <a:cs typeface="Arial" pitchFamily="34" charset="0"/>
              </a:rPr>
              <a:t> ou da Farmácia Popular   </a:t>
            </a:r>
            <a:r>
              <a:rPr lang="pt-BR" sz="2400" b="1" dirty="0" smtClean="0">
                <a:solidFill>
                  <a:schemeClr val="bg1"/>
                </a:solidFill>
                <a:latin typeface="Arial" panose="020B0604020202020204" pitchFamily="34" charset="0"/>
                <a:cs typeface="Arial" panose="020B0604020202020204" pitchFamily="34" charset="0"/>
              </a:rPr>
              <a:t>98%.</a:t>
            </a:r>
            <a:endParaRPr lang="es-ES" sz="2400" dirty="0" smtClean="0">
              <a:solidFill>
                <a:schemeClr val="bg1"/>
              </a:solidFill>
              <a:latin typeface="Arial" panose="020B0604020202020204" pitchFamily="34" charset="0"/>
              <a:cs typeface="Arial" panose="020B0604020202020204" pitchFamily="34" charset="0"/>
            </a:endParaRPr>
          </a:p>
        </p:txBody>
      </p:sp>
      <p:sp>
        <p:nvSpPr>
          <p:cNvPr id="9" name="Retângulo 8"/>
          <p:cNvSpPr/>
          <p:nvPr/>
        </p:nvSpPr>
        <p:spPr>
          <a:xfrm>
            <a:off x="824248" y="5939474"/>
            <a:ext cx="10421156" cy="1905330"/>
          </a:xfrm>
          <a:prstGeom prst="rect">
            <a:avLst/>
          </a:prstGeom>
        </p:spPr>
        <p:txBody>
          <a:bodyPr wrap="square">
            <a:spAutoFit/>
          </a:bodyPr>
          <a:lstStyle/>
          <a:p>
            <a:r>
              <a:rPr lang="pt-BR" dirty="0" smtClean="0">
                <a:solidFill>
                  <a:schemeClr val="bg1"/>
                </a:solidFill>
                <a:latin typeface="Comic Sans MS" pitchFamily="66" charset="0"/>
              </a:rPr>
              <a:t> </a:t>
            </a:r>
            <a:r>
              <a:rPr lang="pt-BR" dirty="0" smtClean="0">
                <a:solidFill>
                  <a:schemeClr val="bg1"/>
                </a:solidFill>
                <a:latin typeface="Arial" panose="020B0604020202020204" pitchFamily="34" charset="0"/>
                <a:cs typeface="Arial" panose="020B0604020202020204" pitchFamily="34" charset="0"/>
              </a:rPr>
              <a:t>Figura 6 - Proporção de diabéticos com prescrição de medicamentos da lista </a:t>
            </a:r>
            <a:r>
              <a:rPr lang="pt-BR" dirty="0" err="1" smtClean="0">
                <a:solidFill>
                  <a:schemeClr val="bg1"/>
                </a:solidFill>
                <a:latin typeface="Arial" panose="020B0604020202020204" pitchFamily="34" charset="0"/>
                <a:cs typeface="Arial" panose="020B0604020202020204" pitchFamily="34" charset="0"/>
              </a:rPr>
              <a:t>Hiperdia</a:t>
            </a:r>
            <a:r>
              <a:rPr lang="pt-BR" dirty="0" smtClean="0">
                <a:solidFill>
                  <a:schemeClr val="bg1"/>
                </a:solidFill>
                <a:latin typeface="Arial" panose="020B0604020202020204" pitchFamily="34" charset="0"/>
                <a:cs typeface="Arial" panose="020B0604020202020204" pitchFamily="34" charset="0"/>
              </a:rPr>
              <a:t> ou da Farmácia Popular na UBS Salgado Filho/RS, 2015.</a:t>
            </a:r>
          </a:p>
          <a:p>
            <a:r>
              <a:rPr lang="pt-BR" dirty="0" smtClean="0">
                <a:solidFill>
                  <a:schemeClr val="bg1"/>
                </a:solidFill>
                <a:latin typeface="Arial" panose="020B0604020202020204" pitchFamily="34" charset="0"/>
                <a:cs typeface="Arial" panose="020B0604020202020204" pitchFamily="34" charset="0"/>
              </a:rPr>
              <a:t> </a:t>
            </a:r>
          </a:p>
          <a:p>
            <a:pPr indent="540385" algn="just">
              <a:lnSpc>
                <a:spcPct val="150000"/>
              </a:lnSpc>
              <a:spcAft>
                <a:spcPts val="0"/>
              </a:spcAft>
            </a:pPr>
            <a:r>
              <a:rPr lang="pt-BR"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ES" sz="2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E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tângulo de cantos arredondados 9"/>
          <p:cNvSpPr/>
          <p:nvPr/>
        </p:nvSpPr>
        <p:spPr>
          <a:xfrm>
            <a:off x="2132525" y="463104"/>
            <a:ext cx="80274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OBJETIVOS, METAS E RESULTADOS</a:t>
            </a:r>
          </a:p>
        </p:txBody>
      </p:sp>
      <p:graphicFrame>
        <p:nvGraphicFramePr>
          <p:cNvPr id="6" name="Gráfico 5"/>
          <p:cNvGraphicFramePr>
            <a:graphicFrameLocks/>
          </p:cNvGraphicFramePr>
          <p:nvPr/>
        </p:nvGraphicFramePr>
        <p:xfrm>
          <a:off x="3314701" y="2586038"/>
          <a:ext cx="5737860" cy="329224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82616" y="2688256"/>
            <a:ext cx="10590728" cy="106648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Meta 2.7 Realizar avaliação da necessidade de atendimento odontológico em 100% das pessoas hipertensas.</a:t>
            </a:r>
            <a:endParaRPr lang="pt-BR" sz="2400" dirty="0">
              <a:solidFill>
                <a:schemeClr val="bg1"/>
              </a:solidFill>
              <a:latin typeface="Arial" pitchFamily="34" charset="0"/>
              <a:cs typeface="Arial" pitchFamily="34" charset="0"/>
            </a:endParaRPr>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582616" y="4459769"/>
            <a:ext cx="10590728" cy="117903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400" dirty="0" smtClean="0">
              <a:solidFill>
                <a:schemeClr val="bg1"/>
              </a:solidFill>
              <a:latin typeface="Arial" pitchFamily="34" charset="0"/>
              <a:cs typeface="Arial" pitchFamily="34" charset="0"/>
            </a:endParaRPr>
          </a:p>
          <a:p>
            <a:endParaRPr lang="pt-BR" sz="2400" dirty="0" smtClean="0">
              <a:solidFill>
                <a:schemeClr val="bg1"/>
              </a:solidFill>
              <a:latin typeface="Arial" pitchFamily="34" charset="0"/>
              <a:cs typeface="Arial" pitchFamily="34" charset="0"/>
            </a:endParaRPr>
          </a:p>
          <a:p>
            <a:r>
              <a:rPr lang="pt-BR" sz="2400" dirty="0" smtClean="0">
                <a:solidFill>
                  <a:schemeClr val="bg1"/>
                </a:solidFill>
                <a:latin typeface="Arial" pitchFamily="34" charset="0"/>
                <a:cs typeface="Arial" pitchFamily="34" charset="0"/>
              </a:rPr>
              <a:t>Indicador 2.7.</a:t>
            </a:r>
            <a:r>
              <a:rPr lang="pt-BR" sz="2400" dirty="0" smtClean="0"/>
              <a:t> </a:t>
            </a:r>
            <a:r>
              <a:rPr lang="pt-BR" sz="2400" dirty="0" smtClean="0">
                <a:solidFill>
                  <a:schemeClr val="bg1"/>
                </a:solidFill>
                <a:latin typeface="Arial" pitchFamily="34" charset="0"/>
                <a:cs typeface="Arial" pitchFamily="34" charset="0"/>
              </a:rPr>
              <a:t>Proporção de hipertensos com avaliação da necessidade de atendimento odontológico.                                      </a:t>
            </a:r>
          </a:p>
          <a:p>
            <a:r>
              <a:rPr lang="pt-BR" sz="2400" dirty="0" smtClean="0"/>
              <a:t> </a:t>
            </a:r>
          </a:p>
          <a:p>
            <a:pPr algn="just"/>
            <a:r>
              <a:rPr lang="pt-BR" sz="2400" dirty="0" smtClean="0">
                <a:solidFill>
                  <a:schemeClr val="bg1"/>
                </a:solidFill>
                <a:latin typeface="Arial" pitchFamily="34" charset="0"/>
                <a:cs typeface="Arial" pitchFamily="34" charset="0"/>
              </a:rPr>
              <a:t> </a:t>
            </a: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689444" y="1449978"/>
            <a:ext cx="10392770" cy="320774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itchFamily="34" charset="0"/>
                <a:cs typeface="Arial" pitchFamily="34" charset="0"/>
              </a:rPr>
              <a:t>A diabetes </a:t>
            </a:r>
            <a:r>
              <a:rPr lang="pt-BR" sz="2400" dirty="0" err="1" smtClean="0">
                <a:solidFill>
                  <a:schemeClr val="bg1"/>
                </a:solidFill>
                <a:latin typeface="Arial" pitchFamily="34" charset="0"/>
                <a:cs typeface="Arial" pitchFamily="34" charset="0"/>
              </a:rPr>
              <a:t>mellitus</a:t>
            </a:r>
            <a:r>
              <a:rPr lang="pt-BR" sz="2400" dirty="0" smtClean="0">
                <a:solidFill>
                  <a:schemeClr val="bg1"/>
                </a:solidFill>
                <a:latin typeface="Arial" pitchFamily="34" charset="0"/>
                <a:cs typeface="Arial" pitchFamily="34" charset="0"/>
              </a:rPr>
              <a:t> (DM) é uma epidemia mundial. No Brasil, estima-se que 11% da população igual ou superior a 40 anos seja portador do DM, o que representa cerca de 5,5 milhões de portadores. </a:t>
            </a:r>
          </a:p>
          <a:p>
            <a:pPr algn="just"/>
            <a:endParaRPr lang="pt-BR" sz="2400" dirty="0">
              <a:solidFill>
                <a:schemeClr val="bg1"/>
              </a:solidFill>
              <a:latin typeface="Arial" pitchFamily="34" charset="0"/>
              <a:cs typeface="Arial" pitchFamily="34" charset="0"/>
            </a:endParaRPr>
          </a:p>
          <a:p>
            <a:pPr algn="just">
              <a:buFont typeface="Arial" pitchFamily="34" charset="0"/>
              <a:buChar char="•"/>
            </a:pPr>
            <a:r>
              <a:rPr lang="pt-BR" sz="2400" dirty="0" smtClean="0">
                <a:solidFill>
                  <a:schemeClr val="bg1"/>
                </a:solidFill>
                <a:latin typeface="Arial" pitchFamily="34" charset="0"/>
                <a:cs typeface="Arial" pitchFamily="34" charset="0"/>
              </a:rPr>
              <a:t> Alta morbidade,  perda importante na qualidade de vida, insuficiência renal, amputação de membros inferiores, retinopatia,   doença cardiovascular e mortalidade. </a:t>
            </a:r>
            <a:endParaRPr lang="es-ES" sz="2400" dirty="0">
              <a:solidFill>
                <a:schemeClr val="bg1"/>
              </a:solidFill>
              <a:latin typeface="Arial" pitchFamily="34" charset="0"/>
              <a:cs typeface="Arial" pitchFamily="34" charset="0"/>
            </a:endParaRPr>
          </a:p>
        </p:txBody>
      </p:sp>
      <p:sp>
        <p:nvSpPr>
          <p:cNvPr id="3" name="Retângulo de cantos arredondados 2"/>
          <p:cNvSpPr/>
          <p:nvPr/>
        </p:nvSpPr>
        <p:spPr>
          <a:xfrm>
            <a:off x="2730321" y="437704"/>
            <a:ext cx="6284890"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INTRODUÇÃO</a:t>
            </a:r>
          </a:p>
        </p:txBody>
      </p:sp>
      <p:sp>
        <p:nvSpPr>
          <p:cNvPr id="5" name="Retângulo 4"/>
          <p:cNvSpPr/>
          <p:nvPr/>
        </p:nvSpPr>
        <p:spPr>
          <a:xfrm>
            <a:off x="9115505" y="4793734"/>
            <a:ext cx="1928733" cy="369332"/>
          </a:xfrm>
          <a:prstGeom prst="rect">
            <a:avLst/>
          </a:prstGeom>
        </p:spPr>
        <p:txBody>
          <a:bodyPr wrap="none">
            <a:spAutoFit/>
          </a:bodyPr>
          <a:lstStyle/>
          <a:p>
            <a:r>
              <a:rPr lang="pt-BR" dirty="0">
                <a:solidFill>
                  <a:schemeClr val="bg1"/>
                </a:solidFill>
                <a:latin typeface="Arial" pitchFamily="34" charset="0"/>
                <a:cs typeface="Arial" pitchFamily="34" charset="0"/>
              </a:rPr>
              <a:t>(BRASIL, 2013</a:t>
            </a:r>
            <a:r>
              <a:rPr lang="pt-BR" dirty="0" smtClean="0">
                <a:solidFill>
                  <a:schemeClr val="bg1"/>
                </a:solidFill>
                <a:latin typeface="Arial" pitchFamily="34" charset="0"/>
                <a:cs typeface="Arial" pitchFamily="34" charset="0"/>
              </a:rPr>
              <a:t>) </a:t>
            </a:r>
            <a:endParaRPr lang="pt-BR" dirty="0"/>
          </a:p>
        </p:txBody>
      </p:sp>
    </p:spTree>
    <p:extLst>
      <p:ext uri="{BB962C8B-B14F-4D97-AF65-F5344CB8AC3E}">
        <p14:creationId xmlns:p14="http://schemas.microsoft.com/office/powerpoint/2010/main" xmlns="" val="59368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486884" y="1367222"/>
            <a:ext cx="10590728" cy="103307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smtClean="0">
                <a:solidFill>
                  <a:schemeClr val="bg1"/>
                </a:solidFill>
                <a:latin typeface="Arial" pitchFamily="34" charset="0"/>
                <a:cs typeface="Arial" pitchFamily="34" charset="0"/>
              </a:rPr>
              <a:t>Antes da </a:t>
            </a:r>
            <a:r>
              <a:rPr lang="es-ES" sz="2400" b="1" dirty="0" err="1" smtClean="0">
                <a:solidFill>
                  <a:schemeClr val="bg1"/>
                </a:solidFill>
                <a:latin typeface="Arial" pitchFamily="34" charset="0"/>
                <a:cs typeface="Arial" pitchFamily="34" charset="0"/>
              </a:rPr>
              <a:t>intervenção</a:t>
            </a:r>
            <a:r>
              <a:rPr lang="es-ES" sz="2400" b="1" dirty="0" smtClean="0">
                <a:solidFill>
                  <a:schemeClr val="bg1"/>
                </a:solidFill>
                <a:latin typeface="Arial" pitchFamily="34" charset="0"/>
                <a:cs typeface="Arial" pitchFamily="34" charset="0"/>
              </a:rPr>
              <a:t> : </a:t>
            </a:r>
            <a:r>
              <a:rPr lang="es-ES" sz="2400" dirty="0" err="1" smtClean="0">
                <a:solidFill>
                  <a:schemeClr val="bg1"/>
                </a:solidFill>
                <a:latin typeface="Arial" pitchFamily="34" charset="0"/>
                <a:cs typeface="Arial" pitchFamily="34" charset="0"/>
              </a:rPr>
              <a:t>sem</a:t>
            </a:r>
            <a:r>
              <a:rPr lang="es-ES" sz="2400" dirty="0" smtClean="0">
                <a:solidFill>
                  <a:schemeClr val="bg1"/>
                </a:solidFill>
                <a:latin typeface="Arial" pitchFamily="34" charset="0"/>
                <a:cs typeface="Arial" pitchFamily="34" charset="0"/>
              </a:rPr>
              <a:t> dados </a:t>
            </a:r>
            <a:r>
              <a:rPr lang="es-ES" sz="2400" dirty="0" err="1" smtClean="0">
                <a:solidFill>
                  <a:schemeClr val="bg1"/>
                </a:solidFill>
                <a:latin typeface="Arial" pitchFamily="34" charset="0"/>
                <a:cs typeface="Arial" pitchFamily="34" charset="0"/>
              </a:rPr>
              <a:t>certos</a:t>
            </a:r>
            <a:r>
              <a:rPr lang="es-ES" sz="2400" dirty="0" smtClean="0">
                <a:solidFill>
                  <a:schemeClr val="bg1"/>
                </a:solidFill>
                <a:latin typeface="Arial" pitchFamily="34" charset="0"/>
                <a:cs typeface="Arial" pitchFamily="34" charset="0"/>
              </a:rPr>
              <a:t>.</a:t>
            </a:r>
          </a:p>
          <a:p>
            <a:r>
              <a:rPr lang="es-ES" sz="2400" b="1" dirty="0" smtClean="0">
                <a:solidFill>
                  <a:schemeClr val="bg1"/>
                </a:solidFill>
                <a:latin typeface="Arial" pitchFamily="34" charset="0"/>
                <a:cs typeface="Arial" pitchFamily="34" charset="0"/>
              </a:rPr>
              <a:t>Final da </a:t>
            </a:r>
            <a:r>
              <a:rPr lang="es-ES" sz="2400" b="1" dirty="0" err="1" smtClean="0">
                <a:solidFill>
                  <a:schemeClr val="bg1"/>
                </a:solidFill>
                <a:latin typeface="Arial" pitchFamily="34" charset="0"/>
                <a:cs typeface="Arial" pitchFamily="34" charset="0"/>
              </a:rPr>
              <a:t>intervenção</a:t>
            </a:r>
            <a:r>
              <a:rPr lang="es-ES" sz="2400" b="1" dirty="0" smtClean="0">
                <a:solidFill>
                  <a:schemeClr val="bg1"/>
                </a:solidFill>
                <a:latin typeface="Arial" pitchFamily="34" charset="0"/>
                <a:cs typeface="Arial" pitchFamily="34" charset="0"/>
              </a:rPr>
              <a:t>: </a:t>
            </a:r>
            <a:r>
              <a:rPr lang="pt-BR" sz="2400" dirty="0" smtClean="0">
                <a:solidFill>
                  <a:schemeClr val="bg1"/>
                </a:solidFill>
                <a:latin typeface="Arial" pitchFamily="34" charset="0"/>
                <a:cs typeface="Arial" pitchFamily="34" charset="0"/>
              </a:rPr>
              <a:t>Proporção de hipertensos com avaliação odontológica </a:t>
            </a:r>
            <a:r>
              <a:rPr lang="es-ES" sz="2400" b="1" dirty="0" smtClean="0">
                <a:solidFill>
                  <a:schemeClr val="bg1"/>
                </a:solidFill>
                <a:latin typeface="Arial" pitchFamily="34" charset="0"/>
                <a:cs typeface="Arial" pitchFamily="34" charset="0"/>
              </a:rPr>
              <a:t>97.7%</a:t>
            </a:r>
          </a:p>
        </p:txBody>
      </p:sp>
      <p:sp>
        <p:nvSpPr>
          <p:cNvPr id="9" name="Retângulo 8"/>
          <p:cNvSpPr/>
          <p:nvPr/>
        </p:nvSpPr>
        <p:spPr>
          <a:xfrm>
            <a:off x="824248" y="5939474"/>
            <a:ext cx="10421156" cy="1985159"/>
          </a:xfrm>
          <a:prstGeom prst="rect">
            <a:avLst/>
          </a:prstGeom>
        </p:spPr>
        <p:txBody>
          <a:bodyPr wrap="square">
            <a:spAutoFit/>
          </a:bodyPr>
          <a:lstStyle/>
          <a:p>
            <a:pPr indent="540385" algn="just">
              <a:lnSpc>
                <a:spcPct val="150000"/>
              </a:lnSpc>
            </a:pPr>
            <a:r>
              <a:rPr lang="pt-BR" dirty="0" smtClean="0">
                <a:solidFill>
                  <a:schemeClr val="bg1"/>
                </a:solidFill>
                <a:latin typeface="Comic Sans MS" pitchFamily="66" charset="0"/>
              </a:rPr>
              <a:t> </a:t>
            </a:r>
            <a:r>
              <a:rPr lang="pt-BR" dirty="0" smtClean="0">
                <a:solidFill>
                  <a:schemeClr val="bg1"/>
                </a:solidFill>
                <a:latin typeface="Arial" panose="020B0604020202020204" pitchFamily="34" charset="0"/>
                <a:cs typeface="Arial" panose="020B0604020202020204" pitchFamily="34" charset="0"/>
              </a:rPr>
              <a:t>Figura 7 - Proporção de hipertensos com avaliação odontológica na UBS Salgado Filho/RS, 2015.</a:t>
            </a:r>
          </a:p>
          <a:p>
            <a:pPr indent="540385" algn="just">
              <a:lnSpc>
                <a:spcPct val="150000"/>
              </a:lnSpc>
              <a:spcAft>
                <a:spcPts val="0"/>
              </a:spcAft>
            </a:pPr>
            <a:r>
              <a:rPr lang="pt-BR" dirty="0" smtClean="0">
                <a:solidFill>
                  <a:schemeClr val="bg1"/>
                </a:solidFill>
                <a:latin typeface="Comic Sans MS" pitchFamily="66" charset="0"/>
                <a:ea typeface="Calibri" panose="020F0502020204030204" pitchFamily="34" charset="0"/>
                <a:cs typeface="Arial" panose="020B0604020202020204" pitchFamily="34" charset="0"/>
              </a:rPr>
              <a:t> </a:t>
            </a:r>
            <a:endParaRPr lang="es-ES" sz="2800" dirty="0">
              <a:solidFill>
                <a:schemeClr val="bg1"/>
              </a:solidFill>
              <a:latin typeface="Comic Sans MS" pitchFamily="66"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2800" dirty="0">
                <a:solidFill>
                  <a:schemeClr val="bg1"/>
                </a:solidFill>
                <a:latin typeface="Comic Sans MS" pitchFamily="66" charset="0"/>
                <a:ea typeface="Calibri" panose="020F0502020204030204" pitchFamily="34" charset="0"/>
                <a:cs typeface="Arial" panose="020B0604020202020204" pitchFamily="34" charset="0"/>
              </a:rPr>
              <a:t> </a:t>
            </a:r>
            <a:endParaRPr lang="es-ES" sz="2800" dirty="0">
              <a:solidFill>
                <a:schemeClr val="bg1"/>
              </a:solidFill>
              <a:effectLst/>
              <a:latin typeface="Comic Sans MS" pitchFamily="66" charset="0"/>
              <a:ea typeface="Calibri" panose="020F0502020204030204" pitchFamily="34" charset="0"/>
              <a:cs typeface="Times New Roman" panose="02020603050405020304" pitchFamily="18" charset="0"/>
            </a:endParaRPr>
          </a:p>
        </p:txBody>
      </p:sp>
      <p:sp>
        <p:nvSpPr>
          <p:cNvPr id="10" name="Retângulo de cantos arredondados 9"/>
          <p:cNvSpPr/>
          <p:nvPr/>
        </p:nvSpPr>
        <p:spPr>
          <a:xfrm>
            <a:off x="2132525" y="463104"/>
            <a:ext cx="80274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Comic Sans MS" panose="030F0702030302020204" pitchFamily="66" charset="0"/>
              </a:rPr>
              <a:t>OBJETIVOS, METAS E RESULTADOS</a:t>
            </a:r>
          </a:p>
        </p:txBody>
      </p:sp>
      <p:graphicFrame>
        <p:nvGraphicFramePr>
          <p:cNvPr id="7" name="Chart 1"/>
          <p:cNvGraphicFramePr>
            <a:graphicFrameLocks/>
          </p:cNvGraphicFramePr>
          <p:nvPr/>
        </p:nvGraphicFramePr>
        <p:xfrm>
          <a:off x="2914650" y="2800350"/>
          <a:ext cx="6586537" cy="30718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11178" y="2659681"/>
            <a:ext cx="10590728" cy="106648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Meta 2.8 Realizar avaliação da necessidade de atendimento odontológico em 100% das pessoas diabéticas.</a:t>
            </a:r>
            <a:endParaRPr lang="pt-BR" sz="2400" dirty="0">
              <a:solidFill>
                <a:schemeClr val="bg1"/>
              </a:solidFill>
              <a:latin typeface="Arial" pitchFamily="34" charset="0"/>
              <a:cs typeface="Arial" pitchFamily="34" charset="0"/>
            </a:endParaRPr>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582616" y="4459769"/>
            <a:ext cx="10590728" cy="117903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400" dirty="0" err="1" smtClean="0">
              <a:solidFill>
                <a:schemeClr val="bg1"/>
              </a:solidFill>
              <a:latin typeface="Arial" pitchFamily="34" charset="0"/>
              <a:cs typeface="Arial" pitchFamily="34" charset="0"/>
            </a:endParaRPr>
          </a:p>
          <a:p>
            <a:endParaRPr lang="pt-BR" sz="2400" dirty="0" err="1" smtClean="0">
              <a:solidFill>
                <a:schemeClr val="bg1"/>
              </a:solidFill>
              <a:latin typeface="Arial" pitchFamily="34" charset="0"/>
              <a:cs typeface="Arial" pitchFamily="34" charset="0"/>
            </a:endParaRPr>
          </a:p>
          <a:p>
            <a:r>
              <a:rPr lang="pt-BR" sz="2400" dirty="0" smtClean="0">
                <a:solidFill>
                  <a:schemeClr val="bg1"/>
                </a:solidFill>
                <a:latin typeface="Arial" pitchFamily="34" charset="0"/>
                <a:cs typeface="Arial" pitchFamily="34" charset="0"/>
              </a:rPr>
              <a:t>Indicador 2.8 Proporção de diabéticos com avaliação da necessidade de atendimento odontológico.                                      </a:t>
            </a:r>
          </a:p>
          <a:p>
            <a:r>
              <a:rPr lang="pt-BR" sz="2400" dirty="0" smtClean="0">
                <a:solidFill>
                  <a:schemeClr val="bg1"/>
                </a:solidFill>
                <a:latin typeface="Arial" pitchFamily="34" charset="0"/>
                <a:cs typeface="Arial" pitchFamily="34" charset="0"/>
              </a:rPr>
              <a:t> </a:t>
            </a:r>
          </a:p>
          <a:p>
            <a:r>
              <a:rPr lang="pt-BR" sz="2400" dirty="0" smtClean="0">
                <a:solidFill>
                  <a:schemeClr val="bg1"/>
                </a:solidFill>
                <a:latin typeface="Arial" pitchFamily="34" charset="0"/>
                <a:cs typeface="Arial" pitchFamily="34" charset="0"/>
              </a:rPr>
              <a:t>                                                                       </a:t>
            </a:r>
            <a:endParaRPr lang="pt-B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486884" y="1300163"/>
            <a:ext cx="10590728" cy="105727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smtClean="0">
                <a:solidFill>
                  <a:schemeClr val="bg1"/>
                </a:solidFill>
                <a:latin typeface="Arial" pitchFamily="34" charset="0"/>
                <a:cs typeface="Arial" pitchFamily="34" charset="0"/>
              </a:rPr>
              <a:t>Antes da </a:t>
            </a:r>
            <a:r>
              <a:rPr lang="es-ES" sz="2400" b="1" dirty="0" err="1" smtClean="0">
                <a:solidFill>
                  <a:schemeClr val="bg1"/>
                </a:solidFill>
                <a:latin typeface="Arial" pitchFamily="34" charset="0"/>
                <a:cs typeface="Arial" pitchFamily="34" charset="0"/>
              </a:rPr>
              <a:t>intervenção</a:t>
            </a:r>
            <a:r>
              <a:rPr lang="es-ES" sz="2400" b="1" dirty="0" smtClean="0">
                <a:solidFill>
                  <a:schemeClr val="bg1"/>
                </a:solidFill>
                <a:latin typeface="Arial" pitchFamily="34" charset="0"/>
                <a:cs typeface="Arial" pitchFamily="34" charset="0"/>
              </a:rPr>
              <a:t>: </a:t>
            </a:r>
            <a:r>
              <a:rPr lang="es-ES" sz="2400" dirty="0" err="1" smtClean="0">
                <a:solidFill>
                  <a:schemeClr val="bg1"/>
                </a:solidFill>
                <a:latin typeface="Arial" pitchFamily="34" charset="0"/>
                <a:cs typeface="Arial" pitchFamily="34" charset="0"/>
              </a:rPr>
              <a:t>sem</a:t>
            </a:r>
            <a:r>
              <a:rPr lang="es-ES" sz="2400" dirty="0" smtClean="0">
                <a:solidFill>
                  <a:schemeClr val="bg1"/>
                </a:solidFill>
                <a:latin typeface="Arial" pitchFamily="34" charset="0"/>
                <a:cs typeface="Arial" pitchFamily="34" charset="0"/>
              </a:rPr>
              <a:t> dado </a:t>
            </a:r>
            <a:r>
              <a:rPr lang="es-ES" sz="2400" dirty="0" err="1" smtClean="0">
                <a:solidFill>
                  <a:schemeClr val="bg1"/>
                </a:solidFill>
                <a:latin typeface="Arial" pitchFamily="34" charset="0"/>
                <a:cs typeface="Arial" pitchFamily="34" charset="0"/>
              </a:rPr>
              <a:t>certo</a:t>
            </a:r>
            <a:r>
              <a:rPr lang="es-ES" sz="2400" dirty="0" smtClean="0">
                <a:solidFill>
                  <a:schemeClr val="bg1"/>
                </a:solidFill>
                <a:latin typeface="Arial" pitchFamily="34" charset="0"/>
                <a:cs typeface="Arial" pitchFamily="34" charset="0"/>
              </a:rPr>
              <a:t>.</a:t>
            </a:r>
          </a:p>
          <a:p>
            <a:r>
              <a:rPr lang="es-ES" sz="2400" b="1" dirty="0" smtClean="0">
                <a:solidFill>
                  <a:schemeClr val="bg1"/>
                </a:solidFill>
                <a:latin typeface="Arial" pitchFamily="34" charset="0"/>
                <a:cs typeface="Arial" pitchFamily="34" charset="0"/>
              </a:rPr>
              <a:t>Final da </a:t>
            </a:r>
            <a:r>
              <a:rPr lang="es-ES" sz="2400" b="1" dirty="0" err="1" smtClean="0">
                <a:solidFill>
                  <a:schemeClr val="bg1"/>
                </a:solidFill>
                <a:latin typeface="Arial" pitchFamily="34" charset="0"/>
                <a:cs typeface="Arial" pitchFamily="34" charset="0"/>
              </a:rPr>
              <a:t>intervenção</a:t>
            </a:r>
            <a:r>
              <a:rPr lang="es-ES" sz="2400" b="1" dirty="0" smtClean="0">
                <a:solidFill>
                  <a:schemeClr val="bg1"/>
                </a:solidFill>
                <a:latin typeface="Arial" pitchFamily="34" charset="0"/>
                <a:cs typeface="Arial" pitchFamily="34" charset="0"/>
              </a:rPr>
              <a:t>:</a:t>
            </a:r>
            <a:r>
              <a:rPr lang="pt-BR" sz="2400" b="1" dirty="0" smtClean="0">
                <a:solidFill>
                  <a:schemeClr val="bg1"/>
                </a:solidFill>
                <a:latin typeface="Arial" pitchFamily="34" charset="0"/>
                <a:cs typeface="Arial" pitchFamily="34" charset="0"/>
              </a:rPr>
              <a:t> </a:t>
            </a:r>
            <a:r>
              <a:rPr lang="pt-BR" sz="2400" dirty="0" smtClean="0">
                <a:solidFill>
                  <a:schemeClr val="bg1"/>
                </a:solidFill>
                <a:latin typeface="Arial" pitchFamily="34" charset="0"/>
                <a:cs typeface="Arial" pitchFamily="34" charset="0"/>
              </a:rPr>
              <a:t>Proporção de  diabéticos com avaliação odontológica</a:t>
            </a:r>
            <a:r>
              <a:rPr lang="es-ES" sz="2400" dirty="0" smtClean="0">
                <a:solidFill>
                  <a:schemeClr val="bg1"/>
                </a:solidFill>
                <a:latin typeface="Arial" pitchFamily="34" charset="0"/>
                <a:cs typeface="Arial" pitchFamily="34" charset="0"/>
              </a:rPr>
              <a:t>  99.0 % </a:t>
            </a:r>
          </a:p>
        </p:txBody>
      </p:sp>
      <p:sp>
        <p:nvSpPr>
          <p:cNvPr id="9" name="Retângulo 8"/>
          <p:cNvSpPr/>
          <p:nvPr/>
        </p:nvSpPr>
        <p:spPr>
          <a:xfrm>
            <a:off x="824248" y="5939474"/>
            <a:ext cx="10421156" cy="1985159"/>
          </a:xfrm>
          <a:prstGeom prst="rect">
            <a:avLst/>
          </a:prstGeom>
        </p:spPr>
        <p:txBody>
          <a:bodyPr wrap="square">
            <a:spAutoFit/>
          </a:bodyPr>
          <a:lstStyle/>
          <a:p>
            <a:pPr indent="540385" algn="just">
              <a:lnSpc>
                <a:spcPct val="150000"/>
              </a:lnSpc>
            </a:pPr>
            <a:r>
              <a:rPr lang="pt-BR" dirty="0" smtClean="0">
                <a:solidFill>
                  <a:schemeClr val="bg1"/>
                </a:solidFill>
                <a:latin typeface="Comic Sans MS" pitchFamily="66" charset="0"/>
              </a:rPr>
              <a:t>Figura 8 - Proporção de  diabéticos com avaliação odontológica na UBS Salgado Filho/RS, 2015.</a:t>
            </a:r>
          </a:p>
          <a:p>
            <a:pPr indent="540385" algn="just">
              <a:lnSpc>
                <a:spcPct val="150000"/>
              </a:lnSpc>
              <a:spcAft>
                <a:spcPts val="0"/>
              </a:spcAft>
            </a:pPr>
            <a:r>
              <a:rPr lang="pt-BR"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ES" sz="28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s-E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tângulo de cantos arredondados 9"/>
          <p:cNvSpPr/>
          <p:nvPr/>
        </p:nvSpPr>
        <p:spPr>
          <a:xfrm>
            <a:off x="2132525" y="463104"/>
            <a:ext cx="80274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Comic Sans MS" panose="030F0702030302020204" pitchFamily="66" charset="0"/>
              </a:rPr>
              <a:t>OBJETIVOS, METAS E RESULTADOS</a:t>
            </a:r>
          </a:p>
        </p:txBody>
      </p:sp>
      <p:graphicFrame>
        <p:nvGraphicFramePr>
          <p:cNvPr id="6" name="Chart 2"/>
          <p:cNvGraphicFramePr>
            <a:graphicFrameLocks/>
          </p:cNvGraphicFramePr>
          <p:nvPr/>
        </p:nvGraphicFramePr>
        <p:xfrm>
          <a:off x="2991394" y="2486024"/>
          <a:ext cx="6048103" cy="31832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839728" y="2700338"/>
            <a:ext cx="10986512" cy="272891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800" dirty="0" smtClean="0">
                <a:solidFill>
                  <a:schemeClr val="bg1"/>
                </a:solidFill>
                <a:latin typeface="Arial" pitchFamily="34" charset="0"/>
                <a:cs typeface="Arial" pitchFamily="34" charset="0"/>
              </a:rPr>
              <a:t>Objetivo específico 3: Melhorar a adesão de hipertensos e/ou diabéticos ao programa.</a:t>
            </a:r>
          </a:p>
          <a:p>
            <a:pPr algn="just"/>
            <a:endParaRPr lang="es-ES" sz="2800" dirty="0">
              <a:solidFill>
                <a:schemeClr val="bg1"/>
              </a:solidFill>
              <a:latin typeface="Arial" pitchFamily="34" charset="0"/>
              <a:cs typeface="Arial" pitchFamily="34" charset="0"/>
            </a:endParaRPr>
          </a:p>
        </p:txBody>
      </p:sp>
      <p:sp>
        <p:nvSpPr>
          <p:cNvPr id="3" name="Retângulo de cantos arredondados 2"/>
          <p:cNvSpPr/>
          <p:nvPr/>
        </p:nvSpPr>
        <p:spPr>
          <a:xfrm>
            <a:off x="2132525" y="463104"/>
            <a:ext cx="80401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OBJETIVOS, METAS E RESULTADOS</a:t>
            </a:r>
          </a:p>
        </p:txBody>
      </p:sp>
    </p:spTree>
    <p:extLst>
      <p:ext uri="{BB962C8B-B14F-4D97-AF65-F5344CB8AC3E}">
        <p14:creationId xmlns:p14="http://schemas.microsoft.com/office/powerpoint/2010/main" xmlns="" val="8684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11178" y="2659681"/>
            <a:ext cx="10590728" cy="106648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Meta 3.1 Buscar 100% das pessoas hipertensas faltosas às consultas na unidade de saúde conforme a periodicidade recomendada. </a:t>
            </a:r>
            <a:endParaRPr lang="pt-BR" sz="2400" dirty="0"/>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625478" y="4359757"/>
            <a:ext cx="10590728" cy="117903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Indicador 3.1 Proporção de hipertensos faltosos às consultas médicas com busca ativa</a:t>
            </a:r>
            <a:r>
              <a:rPr lang="pt-BR" sz="2400" dirty="0" smtClean="0">
                <a:solidFill>
                  <a:schemeClr val="bg1"/>
                </a:solidFill>
              </a:rPr>
              <a:t>. </a:t>
            </a:r>
            <a:endParaRPr lang="pt-B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486884" y="1367221"/>
            <a:ext cx="10590728" cy="107594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smtClean="0">
                <a:solidFill>
                  <a:schemeClr val="bg1"/>
                </a:solidFill>
                <a:latin typeface="Arial" pitchFamily="34" charset="0"/>
                <a:cs typeface="Arial" pitchFamily="34" charset="0"/>
              </a:rPr>
              <a:t>Antes da </a:t>
            </a:r>
            <a:r>
              <a:rPr lang="es-ES" sz="2400" b="1" dirty="0" err="1" smtClean="0">
                <a:solidFill>
                  <a:schemeClr val="bg1"/>
                </a:solidFill>
                <a:latin typeface="Arial" pitchFamily="34" charset="0"/>
                <a:cs typeface="Arial" pitchFamily="34" charset="0"/>
              </a:rPr>
              <a:t>intervenção</a:t>
            </a:r>
            <a:r>
              <a:rPr lang="es-ES" sz="2400" b="1" dirty="0" smtClean="0">
                <a:solidFill>
                  <a:schemeClr val="bg1"/>
                </a:solidFill>
                <a:latin typeface="Arial" pitchFamily="34" charset="0"/>
                <a:cs typeface="Arial" pitchFamily="34" charset="0"/>
              </a:rPr>
              <a:t>: </a:t>
            </a:r>
            <a:r>
              <a:rPr lang="es-ES" sz="2400" dirty="0" err="1" smtClean="0">
                <a:solidFill>
                  <a:schemeClr val="bg1"/>
                </a:solidFill>
                <a:latin typeface="Arial" pitchFamily="34" charset="0"/>
                <a:cs typeface="Arial" pitchFamily="34" charset="0"/>
              </a:rPr>
              <a:t>sem</a:t>
            </a:r>
            <a:r>
              <a:rPr lang="es-ES" sz="2400" dirty="0" smtClean="0">
                <a:solidFill>
                  <a:schemeClr val="bg1"/>
                </a:solidFill>
                <a:latin typeface="Arial" pitchFamily="34" charset="0"/>
                <a:cs typeface="Arial" pitchFamily="34" charset="0"/>
              </a:rPr>
              <a:t> dado </a:t>
            </a:r>
            <a:r>
              <a:rPr lang="es-ES" sz="2400" dirty="0" err="1" smtClean="0">
                <a:solidFill>
                  <a:schemeClr val="bg1"/>
                </a:solidFill>
                <a:latin typeface="Arial" pitchFamily="34" charset="0"/>
                <a:cs typeface="Arial" pitchFamily="34" charset="0"/>
              </a:rPr>
              <a:t>certo</a:t>
            </a:r>
            <a:r>
              <a:rPr lang="es-ES" sz="2400" dirty="0" smtClean="0">
                <a:solidFill>
                  <a:schemeClr val="bg1"/>
                </a:solidFill>
                <a:latin typeface="Arial" pitchFamily="34" charset="0"/>
                <a:cs typeface="Arial" pitchFamily="34" charset="0"/>
              </a:rPr>
              <a:t>.</a:t>
            </a:r>
          </a:p>
          <a:p>
            <a:r>
              <a:rPr lang="es-ES" sz="2400" b="1" dirty="0" smtClean="0">
                <a:solidFill>
                  <a:schemeClr val="bg1"/>
                </a:solidFill>
                <a:latin typeface="Arial" pitchFamily="34" charset="0"/>
                <a:cs typeface="Arial" pitchFamily="34" charset="0"/>
              </a:rPr>
              <a:t>Final da </a:t>
            </a:r>
            <a:r>
              <a:rPr lang="es-ES" sz="2400" b="1" dirty="0" err="1" smtClean="0">
                <a:solidFill>
                  <a:schemeClr val="bg1"/>
                </a:solidFill>
                <a:latin typeface="Arial" pitchFamily="34" charset="0"/>
                <a:cs typeface="Arial" pitchFamily="34" charset="0"/>
              </a:rPr>
              <a:t>intervenção</a:t>
            </a:r>
            <a:r>
              <a:rPr lang="es-ES" sz="2400" b="1" dirty="0" smtClean="0">
                <a:solidFill>
                  <a:schemeClr val="bg1"/>
                </a:solidFill>
                <a:latin typeface="Arial" pitchFamily="34" charset="0"/>
                <a:cs typeface="Arial" pitchFamily="34" charset="0"/>
              </a:rPr>
              <a:t>: </a:t>
            </a:r>
            <a:r>
              <a:rPr lang="pt-BR" sz="2400" dirty="0" smtClean="0">
                <a:solidFill>
                  <a:schemeClr val="bg1"/>
                </a:solidFill>
                <a:latin typeface="Arial" pitchFamily="34" charset="0"/>
                <a:cs typeface="Arial" pitchFamily="34" charset="0"/>
              </a:rPr>
              <a:t>Proporção de hipertensos faltosos às consultas com busca ativa </a:t>
            </a:r>
            <a:r>
              <a:rPr lang="pt-BR" sz="2400" b="1" dirty="0" smtClean="0">
                <a:solidFill>
                  <a:schemeClr val="bg1"/>
                </a:solidFill>
                <a:latin typeface="Arial" pitchFamily="34" charset="0"/>
                <a:cs typeface="Arial" pitchFamily="34" charset="0"/>
              </a:rPr>
              <a:t>96.3%.</a:t>
            </a:r>
            <a:r>
              <a:rPr lang="es-ES" sz="2400" b="1" dirty="0" smtClean="0">
                <a:solidFill>
                  <a:schemeClr val="bg1"/>
                </a:solidFill>
                <a:latin typeface="Arial" pitchFamily="34" charset="0"/>
                <a:cs typeface="Arial" pitchFamily="34" charset="0"/>
              </a:rPr>
              <a:t> </a:t>
            </a:r>
            <a:endParaRPr lang="es-ES" sz="2400" b="1" dirty="0">
              <a:solidFill>
                <a:schemeClr val="bg1"/>
              </a:solidFill>
              <a:latin typeface="Arial" pitchFamily="34" charset="0"/>
              <a:cs typeface="Arial" pitchFamily="34" charset="0"/>
            </a:endParaRPr>
          </a:p>
        </p:txBody>
      </p:sp>
      <p:sp>
        <p:nvSpPr>
          <p:cNvPr id="9" name="Retângulo 8"/>
          <p:cNvSpPr/>
          <p:nvPr/>
        </p:nvSpPr>
        <p:spPr>
          <a:xfrm>
            <a:off x="824248" y="5939474"/>
            <a:ext cx="10421156" cy="1985159"/>
          </a:xfrm>
          <a:prstGeom prst="rect">
            <a:avLst/>
          </a:prstGeom>
        </p:spPr>
        <p:txBody>
          <a:bodyPr wrap="square">
            <a:spAutoFit/>
          </a:bodyPr>
          <a:lstStyle/>
          <a:p>
            <a:pPr indent="540385" algn="just">
              <a:lnSpc>
                <a:spcPct val="150000"/>
              </a:lnSpc>
            </a:pPr>
            <a:r>
              <a:rPr lang="pt-BR" dirty="0" smtClean="0">
                <a:solidFill>
                  <a:schemeClr val="bg1"/>
                </a:solidFill>
                <a:latin typeface="Comic Sans MS" pitchFamily="66" charset="0"/>
              </a:rPr>
              <a:t> Figura 9 - Proporção de hipertensos faltosos às consultas com busca ativa na UBS Salgado Filho/RS, 2015</a:t>
            </a:r>
            <a:endParaRPr lang="pt-BR" b="1" dirty="0" smtClean="0">
              <a:solidFill>
                <a:schemeClr val="bg1"/>
              </a:solidFill>
              <a:latin typeface="Comic Sans MS" pitchFamily="66" charset="0"/>
            </a:endParaRPr>
          </a:p>
          <a:p>
            <a:pPr indent="540385" algn="just">
              <a:lnSpc>
                <a:spcPct val="150000"/>
              </a:lnSpc>
              <a:spcAft>
                <a:spcPts val="0"/>
              </a:spcAft>
            </a:pPr>
            <a:r>
              <a:rPr lang="pt-BR" dirty="0" smtClean="0">
                <a:solidFill>
                  <a:schemeClr val="bg1"/>
                </a:solidFill>
                <a:latin typeface="Comic Sans MS" pitchFamily="66" charset="0"/>
                <a:ea typeface="Calibri" panose="020F0502020204030204" pitchFamily="34" charset="0"/>
                <a:cs typeface="Arial" panose="020B0604020202020204" pitchFamily="34" charset="0"/>
              </a:rPr>
              <a:t> </a:t>
            </a:r>
            <a:endParaRPr lang="es-ES" sz="2800" dirty="0">
              <a:solidFill>
                <a:schemeClr val="bg1"/>
              </a:solidFill>
              <a:latin typeface="Comic Sans MS" pitchFamily="66" charset="0"/>
              <a:ea typeface="Calibri" panose="020F0502020204030204" pitchFamily="34" charset="0"/>
              <a:cs typeface="Times New Roman" panose="02020603050405020304" pitchFamily="18" charset="0"/>
            </a:endParaRPr>
          </a:p>
          <a:p>
            <a:pPr indent="540385" algn="just">
              <a:lnSpc>
                <a:spcPct val="150000"/>
              </a:lnSpc>
              <a:spcAft>
                <a:spcPts val="0"/>
              </a:spcAft>
            </a:pPr>
            <a:r>
              <a:rPr lang="pt-BR" sz="2800" dirty="0">
                <a:solidFill>
                  <a:schemeClr val="bg1"/>
                </a:solidFill>
                <a:latin typeface="Comic Sans MS" pitchFamily="66" charset="0"/>
                <a:ea typeface="Calibri" panose="020F0502020204030204" pitchFamily="34" charset="0"/>
                <a:cs typeface="Arial" panose="020B0604020202020204" pitchFamily="34" charset="0"/>
              </a:rPr>
              <a:t> </a:t>
            </a:r>
            <a:endParaRPr lang="es-ES" sz="2800" dirty="0">
              <a:solidFill>
                <a:schemeClr val="bg1"/>
              </a:solidFill>
              <a:effectLst/>
              <a:latin typeface="Comic Sans MS" pitchFamily="66" charset="0"/>
              <a:ea typeface="Calibri" panose="020F0502020204030204" pitchFamily="34" charset="0"/>
              <a:cs typeface="Times New Roman" panose="02020603050405020304" pitchFamily="18" charset="0"/>
            </a:endParaRPr>
          </a:p>
        </p:txBody>
      </p:sp>
      <p:sp>
        <p:nvSpPr>
          <p:cNvPr id="10" name="Retângulo de cantos arredondados 9"/>
          <p:cNvSpPr/>
          <p:nvPr/>
        </p:nvSpPr>
        <p:spPr>
          <a:xfrm>
            <a:off x="2132525" y="463104"/>
            <a:ext cx="80274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OBJETIVOS, METAS E RESULTADOS</a:t>
            </a:r>
          </a:p>
        </p:txBody>
      </p:sp>
      <p:graphicFrame>
        <p:nvGraphicFramePr>
          <p:cNvPr id="6" name="Chart 1"/>
          <p:cNvGraphicFramePr>
            <a:graphicFrameLocks/>
          </p:cNvGraphicFramePr>
          <p:nvPr/>
        </p:nvGraphicFramePr>
        <p:xfrm>
          <a:off x="3071813" y="2690812"/>
          <a:ext cx="6115050" cy="33385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11178" y="2659681"/>
            <a:ext cx="10590728" cy="106648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Meta 3.2.  Buscar 100% das pessoas diabéticas faltosas às consultas na unidade de saúde conforme a periodicidade recomendada.</a:t>
            </a:r>
            <a:endParaRPr lang="pt-BR" sz="2400" dirty="0"/>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625478" y="4359757"/>
            <a:ext cx="10590728" cy="117903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Indicador 3.2 Proporção de diabéticos  faltosos às consultas médicas com busca ativa.</a:t>
            </a:r>
            <a:endParaRPr lang="pt-B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486884" y="1367221"/>
            <a:ext cx="10590728" cy="101879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smtClean="0">
                <a:solidFill>
                  <a:schemeClr val="bg1"/>
                </a:solidFill>
                <a:latin typeface="Arial" pitchFamily="34" charset="0"/>
                <a:cs typeface="Arial" pitchFamily="34" charset="0"/>
              </a:rPr>
              <a:t>Antes da </a:t>
            </a:r>
            <a:r>
              <a:rPr lang="es-ES" sz="2400" b="1" dirty="0" err="1" smtClean="0">
                <a:solidFill>
                  <a:schemeClr val="bg1"/>
                </a:solidFill>
                <a:latin typeface="Arial" pitchFamily="34" charset="0"/>
                <a:cs typeface="Arial" pitchFamily="34" charset="0"/>
              </a:rPr>
              <a:t>intervenção</a:t>
            </a:r>
            <a:r>
              <a:rPr lang="es-ES" sz="2400" b="1" dirty="0" smtClean="0">
                <a:solidFill>
                  <a:schemeClr val="bg1"/>
                </a:solidFill>
                <a:latin typeface="Arial" pitchFamily="34" charset="0"/>
                <a:cs typeface="Arial" pitchFamily="34" charset="0"/>
              </a:rPr>
              <a:t> : </a:t>
            </a:r>
            <a:r>
              <a:rPr lang="es-ES" sz="2400" dirty="0" err="1" smtClean="0">
                <a:solidFill>
                  <a:schemeClr val="bg1"/>
                </a:solidFill>
                <a:latin typeface="Arial" pitchFamily="34" charset="0"/>
                <a:cs typeface="Arial" pitchFamily="34" charset="0"/>
              </a:rPr>
              <a:t>sem</a:t>
            </a:r>
            <a:r>
              <a:rPr lang="es-ES" sz="2400" dirty="0" smtClean="0">
                <a:solidFill>
                  <a:schemeClr val="bg1"/>
                </a:solidFill>
                <a:latin typeface="Arial" pitchFamily="34" charset="0"/>
                <a:cs typeface="Arial" pitchFamily="34" charset="0"/>
              </a:rPr>
              <a:t> dado </a:t>
            </a:r>
            <a:r>
              <a:rPr lang="es-ES" sz="2400" dirty="0" err="1" smtClean="0">
                <a:solidFill>
                  <a:schemeClr val="bg1"/>
                </a:solidFill>
                <a:latin typeface="Arial" pitchFamily="34" charset="0"/>
                <a:cs typeface="Arial" pitchFamily="34" charset="0"/>
              </a:rPr>
              <a:t>certo</a:t>
            </a:r>
            <a:endParaRPr lang="es-ES" sz="2400" dirty="0" smtClean="0">
              <a:solidFill>
                <a:schemeClr val="bg1"/>
              </a:solidFill>
              <a:latin typeface="Arial" pitchFamily="34" charset="0"/>
              <a:cs typeface="Arial" pitchFamily="34" charset="0"/>
            </a:endParaRPr>
          </a:p>
          <a:p>
            <a:r>
              <a:rPr lang="es-ES" sz="2400" b="1" dirty="0" smtClean="0">
                <a:solidFill>
                  <a:schemeClr val="bg1"/>
                </a:solidFill>
                <a:latin typeface="Arial" pitchFamily="34" charset="0"/>
                <a:cs typeface="Arial" pitchFamily="34" charset="0"/>
              </a:rPr>
              <a:t>Final da </a:t>
            </a:r>
            <a:r>
              <a:rPr lang="es-ES" sz="2400" b="1" dirty="0" err="1" smtClean="0">
                <a:solidFill>
                  <a:schemeClr val="bg1"/>
                </a:solidFill>
                <a:latin typeface="Arial" pitchFamily="34" charset="0"/>
                <a:cs typeface="Arial" pitchFamily="34" charset="0"/>
              </a:rPr>
              <a:t>intervenção</a:t>
            </a:r>
            <a:r>
              <a:rPr lang="es-ES" sz="2400" b="1" dirty="0" smtClean="0">
                <a:solidFill>
                  <a:schemeClr val="bg1"/>
                </a:solidFill>
                <a:latin typeface="Arial" pitchFamily="34" charset="0"/>
                <a:cs typeface="Arial" pitchFamily="34" charset="0"/>
              </a:rPr>
              <a:t>: </a:t>
            </a:r>
            <a:r>
              <a:rPr lang="pt-BR" sz="2400" dirty="0" smtClean="0">
                <a:solidFill>
                  <a:schemeClr val="bg1"/>
                </a:solidFill>
                <a:latin typeface="Arial" pitchFamily="34" charset="0"/>
                <a:cs typeface="Arial" pitchFamily="34" charset="0"/>
              </a:rPr>
              <a:t>Proporção de diabéticos faltosos às consultas com busca ativa </a:t>
            </a:r>
            <a:r>
              <a:rPr lang="pt-BR" sz="2400" b="1" dirty="0" smtClean="0">
                <a:solidFill>
                  <a:schemeClr val="bg1"/>
                </a:solidFill>
                <a:latin typeface="Arial" pitchFamily="34" charset="0"/>
                <a:cs typeface="Arial" pitchFamily="34" charset="0"/>
              </a:rPr>
              <a:t>95,8%</a:t>
            </a:r>
            <a:r>
              <a:rPr lang="es-ES" sz="2400" b="1" dirty="0" smtClean="0">
                <a:solidFill>
                  <a:schemeClr val="bg1"/>
                </a:solidFill>
                <a:latin typeface="Arial" pitchFamily="34" charset="0"/>
                <a:cs typeface="Arial" pitchFamily="34" charset="0"/>
              </a:rPr>
              <a:t> </a:t>
            </a:r>
            <a:endParaRPr lang="es-ES" sz="2400" b="1" dirty="0">
              <a:solidFill>
                <a:schemeClr val="bg1"/>
              </a:solidFill>
              <a:latin typeface="Arial" pitchFamily="34" charset="0"/>
              <a:cs typeface="Arial" pitchFamily="34" charset="0"/>
            </a:endParaRPr>
          </a:p>
        </p:txBody>
      </p:sp>
      <p:sp>
        <p:nvSpPr>
          <p:cNvPr id="9" name="Retângulo 8"/>
          <p:cNvSpPr/>
          <p:nvPr/>
        </p:nvSpPr>
        <p:spPr>
          <a:xfrm>
            <a:off x="824248" y="5939474"/>
            <a:ext cx="10421156" cy="876266"/>
          </a:xfrm>
          <a:prstGeom prst="rect">
            <a:avLst/>
          </a:prstGeom>
        </p:spPr>
        <p:txBody>
          <a:bodyPr wrap="square">
            <a:spAutoFit/>
          </a:bodyPr>
          <a:lstStyle/>
          <a:p>
            <a:pPr indent="540385" algn="just">
              <a:lnSpc>
                <a:spcPct val="150000"/>
              </a:lnSpc>
            </a:pPr>
            <a:r>
              <a:rPr lang="pt-BR" dirty="0" smtClean="0">
                <a:solidFill>
                  <a:schemeClr val="bg1"/>
                </a:solidFill>
                <a:latin typeface="Comic Sans MS" pitchFamily="66" charset="0"/>
              </a:rPr>
              <a:t> Figura 10 - Proporção de diabéticos faltosos às consultas com busca ativa na UBS Salgado Filho/RS, 2015</a:t>
            </a:r>
            <a:endParaRPr lang="es-E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tângulo de cantos arredondados 9"/>
          <p:cNvSpPr/>
          <p:nvPr/>
        </p:nvSpPr>
        <p:spPr>
          <a:xfrm>
            <a:off x="2132525" y="463104"/>
            <a:ext cx="80274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Comic Sans MS" panose="030F0702030302020204" pitchFamily="66" charset="0"/>
              </a:rPr>
              <a:t>OBJETIVOS, METAS E RESULTADOS</a:t>
            </a:r>
          </a:p>
        </p:txBody>
      </p:sp>
      <p:graphicFrame>
        <p:nvGraphicFramePr>
          <p:cNvPr id="6" name="Gráfico 5"/>
          <p:cNvGraphicFramePr>
            <a:graphicFrameLocks/>
          </p:cNvGraphicFramePr>
          <p:nvPr/>
        </p:nvGraphicFramePr>
        <p:xfrm>
          <a:off x="3814762" y="2628900"/>
          <a:ext cx="5329238" cy="2757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839728" y="2528888"/>
            <a:ext cx="10986512" cy="295751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800" dirty="0">
                <a:solidFill>
                  <a:schemeClr val="bg1"/>
                </a:solidFill>
                <a:latin typeface="Arial" pitchFamily="34" charset="0"/>
                <a:cs typeface="Arial" pitchFamily="34" charset="0"/>
              </a:rPr>
              <a:t>Objetivo 4 - Melhorar o registro das informações:                 </a:t>
            </a:r>
            <a:endParaRPr lang="pt-BR" sz="2800" dirty="0" smtClean="0">
              <a:solidFill>
                <a:schemeClr val="bg1"/>
              </a:solidFill>
              <a:latin typeface="Arial" pitchFamily="34" charset="0"/>
              <a:cs typeface="Arial" pitchFamily="34" charset="0"/>
            </a:endParaRPr>
          </a:p>
          <a:p>
            <a:pPr algn="just"/>
            <a:endParaRPr lang="pt-BR" sz="2800" b="1" dirty="0">
              <a:solidFill>
                <a:schemeClr val="bg1"/>
              </a:solidFill>
              <a:latin typeface="Comic Sans MS" panose="030F0702030302020204" pitchFamily="66" charset="0"/>
            </a:endParaRPr>
          </a:p>
        </p:txBody>
      </p:sp>
      <p:sp>
        <p:nvSpPr>
          <p:cNvPr id="3" name="Retângulo de cantos arredondados 2"/>
          <p:cNvSpPr/>
          <p:nvPr/>
        </p:nvSpPr>
        <p:spPr>
          <a:xfrm>
            <a:off x="2132525" y="463104"/>
            <a:ext cx="80401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OBJETIVOS, METAS E RESULTADOS</a:t>
            </a:r>
          </a:p>
        </p:txBody>
      </p:sp>
    </p:spTree>
    <p:extLst>
      <p:ext uri="{BB962C8B-B14F-4D97-AF65-F5344CB8AC3E}">
        <p14:creationId xmlns:p14="http://schemas.microsoft.com/office/powerpoint/2010/main" xmlns="" val="271503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11178" y="1771651"/>
            <a:ext cx="10590728" cy="1071562"/>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t>. </a:t>
            </a:r>
          </a:p>
          <a:p>
            <a:endParaRPr lang="pt-BR" sz="2400" dirty="0" smtClean="0">
              <a:solidFill>
                <a:schemeClr val="bg1"/>
              </a:solidFill>
              <a:latin typeface="Arial" pitchFamily="34" charset="0"/>
              <a:cs typeface="Arial" pitchFamily="34" charset="0"/>
            </a:endParaRPr>
          </a:p>
          <a:p>
            <a:r>
              <a:rPr lang="pt-BR" sz="2400" dirty="0" smtClean="0">
                <a:solidFill>
                  <a:schemeClr val="bg1"/>
                </a:solidFill>
                <a:latin typeface="Arial" pitchFamily="34" charset="0"/>
                <a:cs typeface="Arial" pitchFamily="34" charset="0"/>
              </a:rPr>
              <a:t>Meta 4.1 Manter ficha de acompanhamento de 100% das pessoas hipertensas cadastradas na unidade de saúde.    </a:t>
            </a:r>
          </a:p>
          <a:p>
            <a:r>
              <a:rPr lang="pt-BR" sz="2400" dirty="0" smtClean="0">
                <a:solidFill>
                  <a:schemeClr val="bg1"/>
                </a:solidFill>
                <a:latin typeface="Arial" pitchFamily="34" charset="0"/>
                <a:cs typeface="Arial" pitchFamily="34" charset="0"/>
              </a:rPr>
              <a:t> </a:t>
            </a:r>
          </a:p>
          <a:p>
            <a:endParaRPr lang="pt-BR" sz="2400" dirty="0"/>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600075" y="3343275"/>
            <a:ext cx="10616131" cy="100012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Indicador 4.1 Proporção de hipertensos com registro adequado na ficha de acompanhamento.</a:t>
            </a:r>
            <a:r>
              <a:rPr lang="pt-BR" sz="2400" dirty="0" smtClean="0"/>
              <a:t>    </a:t>
            </a:r>
          </a:p>
          <a:p>
            <a:r>
              <a:rPr lang="pt-BR" sz="2400" dirty="0" smtClean="0"/>
              <a:t> </a:t>
            </a:r>
            <a:endParaRPr lang="pt-BR" sz="2400" dirty="0">
              <a:solidFill>
                <a:schemeClr val="bg1"/>
              </a:solidFill>
              <a:latin typeface="Arial" pitchFamily="34" charset="0"/>
              <a:cs typeface="Arial" pitchFamily="34" charset="0"/>
            </a:endParaRPr>
          </a:p>
        </p:txBody>
      </p:sp>
      <p:sp>
        <p:nvSpPr>
          <p:cNvPr id="6" name="Retângulo de cantos arredondados 5"/>
          <p:cNvSpPr/>
          <p:nvPr/>
        </p:nvSpPr>
        <p:spPr>
          <a:xfrm>
            <a:off x="671513" y="5000626"/>
            <a:ext cx="10697093" cy="1243012"/>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Antes da intervenção: 0%</a:t>
            </a:r>
          </a:p>
          <a:p>
            <a:r>
              <a:rPr lang="pt-BR" sz="2400" dirty="0" smtClean="0">
                <a:solidFill>
                  <a:schemeClr val="bg1"/>
                </a:solidFill>
                <a:latin typeface="Arial" pitchFamily="34" charset="0"/>
                <a:cs typeface="Arial" pitchFamily="34" charset="0"/>
              </a:rPr>
              <a:t>Final da intervenção:  100% dos pacientes hipertensos com registro adequado na ficha de acompanhamento.</a:t>
            </a:r>
            <a:endParaRPr lang="pt-B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258059" y="1500554"/>
            <a:ext cx="11538990" cy="4970584"/>
          </a:xfrm>
          <a:prstGeom prst="round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anose="020B0604020202020204" pitchFamily="34" charset="0"/>
                <a:cs typeface="Arial" panose="020B0604020202020204" pitchFamily="34" charset="0"/>
              </a:rPr>
              <a:t>      Caracterização do município de trabalho:</a:t>
            </a:r>
          </a:p>
          <a:p>
            <a:pPr algn="just"/>
            <a:endParaRPr lang="pt-BR" sz="2400" dirty="0" smtClean="0">
              <a:solidFill>
                <a:schemeClr val="bg1"/>
              </a:solidFill>
              <a:latin typeface="Arial" panose="020B0604020202020204" pitchFamily="34" charset="0"/>
              <a:cs typeface="Arial" panose="020B0604020202020204" pitchFamily="34" charset="0"/>
            </a:endParaRPr>
          </a:p>
          <a:p>
            <a:pPr marL="457200" indent="-457200" algn="just">
              <a:buFont typeface="Arial" pitchFamily="34" charset="0"/>
              <a:buChar char="•"/>
            </a:pPr>
            <a:r>
              <a:rPr lang="pt-BR" sz="2400" dirty="0" smtClean="0">
                <a:solidFill>
                  <a:schemeClr val="bg1"/>
                </a:solidFill>
                <a:latin typeface="Arial" panose="020B0604020202020204" pitchFamily="34" charset="0"/>
                <a:cs typeface="Arial" panose="020B0604020202020204" pitchFamily="34" charset="0"/>
              </a:rPr>
              <a:t> Município: Caxias </a:t>
            </a:r>
            <a:r>
              <a:rPr lang="pt-BR" sz="2400" dirty="0">
                <a:solidFill>
                  <a:schemeClr val="bg1"/>
                </a:solidFill>
                <a:latin typeface="Arial" panose="020B0604020202020204" pitchFamily="34" charset="0"/>
                <a:cs typeface="Arial" panose="020B0604020202020204" pitchFamily="34" charset="0"/>
              </a:rPr>
              <a:t>do </a:t>
            </a:r>
            <a:r>
              <a:rPr lang="pt-BR" sz="2400" dirty="0" smtClean="0">
                <a:solidFill>
                  <a:schemeClr val="bg1"/>
                </a:solidFill>
                <a:latin typeface="Arial" panose="020B0604020202020204" pitchFamily="34" charset="0"/>
                <a:cs typeface="Arial" panose="020B0604020202020204" pitchFamily="34" charset="0"/>
              </a:rPr>
              <a:t>Sul, estado </a:t>
            </a:r>
            <a:r>
              <a:rPr lang="pt-BR" sz="2400" dirty="0">
                <a:solidFill>
                  <a:schemeClr val="bg1"/>
                </a:solidFill>
                <a:latin typeface="Arial" panose="020B0604020202020204" pitchFamily="34" charset="0"/>
                <a:cs typeface="Arial" panose="020B0604020202020204" pitchFamily="34" charset="0"/>
              </a:rPr>
              <a:t>Rio Grande do </a:t>
            </a:r>
            <a:r>
              <a:rPr lang="pt-BR" sz="2400" dirty="0" smtClean="0">
                <a:solidFill>
                  <a:schemeClr val="bg1"/>
                </a:solidFill>
                <a:latin typeface="Arial" panose="020B0604020202020204" pitchFamily="34" charset="0"/>
                <a:cs typeface="Arial" panose="020B0604020202020204" pitchFamily="34" charset="0"/>
              </a:rPr>
              <a:t>Sul. </a:t>
            </a:r>
          </a:p>
          <a:p>
            <a:pPr marL="457200" indent="-457200" algn="just">
              <a:buFont typeface="Arial" pitchFamily="34" charset="0"/>
              <a:buChar char="•"/>
            </a:pPr>
            <a:endParaRPr lang="pt-BR" sz="2400" dirty="0">
              <a:solidFill>
                <a:schemeClr val="bg1"/>
              </a:solidFill>
              <a:latin typeface="Arial" panose="020B0604020202020204" pitchFamily="34" charset="0"/>
              <a:cs typeface="Arial" panose="020B0604020202020204" pitchFamily="34" charset="0"/>
            </a:endParaRPr>
          </a:p>
          <a:p>
            <a:pPr marL="457200" indent="-457200" algn="just">
              <a:buFont typeface="Arial" pitchFamily="34" charset="0"/>
              <a:buChar char="•"/>
            </a:pPr>
            <a:r>
              <a:rPr lang="pt-BR" sz="2400" dirty="0" smtClean="0">
                <a:solidFill>
                  <a:schemeClr val="bg1"/>
                </a:solidFill>
                <a:latin typeface="Arial" panose="020B0604020202020204" pitchFamily="34" charset="0"/>
                <a:cs typeface="Arial" panose="020B0604020202020204" pitchFamily="34" charset="0"/>
              </a:rPr>
              <a:t>Clima: frio na maior parte do ano. </a:t>
            </a:r>
          </a:p>
          <a:p>
            <a:pPr algn="just"/>
            <a:endParaRPr lang="pt-BR" sz="2400" dirty="0">
              <a:solidFill>
                <a:schemeClr val="bg1"/>
              </a:solidFill>
              <a:latin typeface="Arial" panose="020B0604020202020204" pitchFamily="34" charset="0"/>
              <a:cs typeface="Arial" panose="020B0604020202020204" pitchFamily="34" charset="0"/>
            </a:endParaRPr>
          </a:p>
          <a:p>
            <a:pPr marL="457200" indent="-457200" algn="just">
              <a:buFont typeface="Arial" pitchFamily="34" charset="0"/>
              <a:buChar char="•"/>
            </a:pPr>
            <a:r>
              <a:rPr lang="pt-BR" sz="2400" dirty="0" smtClean="0">
                <a:solidFill>
                  <a:schemeClr val="bg1"/>
                </a:solidFill>
                <a:latin typeface="Arial" panose="020B0604020202020204" pitchFamily="34" charset="0"/>
                <a:cs typeface="Arial" panose="020B0604020202020204" pitchFamily="34" charset="0"/>
              </a:rPr>
              <a:t>Economia: baseada no cultivo da uva, produção do vinho, e na produção industrial.  </a:t>
            </a:r>
          </a:p>
          <a:p>
            <a:pPr marL="457200" indent="-457200" algn="just">
              <a:buFont typeface="Arial" pitchFamily="34" charset="0"/>
              <a:buChar char="•"/>
            </a:pPr>
            <a:endParaRPr lang="pt-BR" sz="2400" dirty="0" smtClean="0">
              <a:solidFill>
                <a:schemeClr val="bg1"/>
              </a:solidFill>
              <a:latin typeface="Arial" panose="020B0604020202020204" pitchFamily="34" charset="0"/>
              <a:cs typeface="Arial" panose="020B0604020202020204" pitchFamily="34" charset="0"/>
            </a:endParaRPr>
          </a:p>
          <a:p>
            <a:pPr marL="457200" indent="-457200" algn="just">
              <a:buFont typeface="Arial" pitchFamily="34" charset="0"/>
              <a:buChar char="•"/>
            </a:pPr>
            <a:r>
              <a:rPr lang="pt-BR" sz="2400" dirty="0" smtClean="0">
                <a:solidFill>
                  <a:schemeClr val="bg1"/>
                </a:solidFill>
                <a:latin typeface="Arial" panose="020B0604020202020204" pitchFamily="34" charset="0"/>
                <a:cs typeface="Arial" panose="020B0604020202020204" pitchFamily="34" charset="0"/>
              </a:rPr>
              <a:t>Extensão territorial: área </a:t>
            </a:r>
            <a:r>
              <a:rPr lang="pt-BR" sz="2400" dirty="0">
                <a:solidFill>
                  <a:schemeClr val="bg1"/>
                </a:solidFill>
                <a:latin typeface="Arial" panose="020B0604020202020204" pitchFamily="34" charset="0"/>
                <a:cs typeface="Arial" panose="020B0604020202020204" pitchFamily="34" charset="0"/>
              </a:rPr>
              <a:t>urbana: </a:t>
            </a:r>
            <a:r>
              <a:rPr lang="pt-BR" sz="2400" dirty="0" smtClean="0">
                <a:solidFill>
                  <a:schemeClr val="bg1"/>
                </a:solidFill>
                <a:latin typeface="Arial" panose="020B0604020202020204" pitchFamily="34" charset="0"/>
                <a:cs typeface="Arial" panose="020B0604020202020204" pitchFamily="34" charset="0"/>
              </a:rPr>
              <a:t>30,12 Km² </a:t>
            </a:r>
            <a:r>
              <a:rPr lang="pt-BR" sz="2400" dirty="0">
                <a:solidFill>
                  <a:schemeClr val="bg1"/>
                </a:solidFill>
                <a:latin typeface="Arial" panose="020B0604020202020204" pitchFamily="34" charset="0"/>
                <a:cs typeface="Arial" panose="020B0604020202020204" pitchFamily="34" charset="0"/>
              </a:rPr>
              <a:t>(10,35</a:t>
            </a:r>
            <a:r>
              <a:rPr lang="pt-BR" sz="2400" dirty="0" smtClean="0">
                <a:solidFill>
                  <a:schemeClr val="bg1"/>
                </a:solidFill>
                <a:latin typeface="Arial" panose="020B0604020202020204" pitchFamily="34" charset="0"/>
                <a:cs typeface="Arial" panose="020B0604020202020204" pitchFamily="34" charset="0"/>
              </a:rPr>
              <a:t>%), área </a:t>
            </a:r>
            <a:r>
              <a:rPr lang="pt-BR" sz="2400" dirty="0">
                <a:solidFill>
                  <a:schemeClr val="bg1"/>
                </a:solidFill>
                <a:latin typeface="Arial" panose="020B0604020202020204" pitchFamily="34" charset="0"/>
                <a:cs typeface="Arial" panose="020B0604020202020204" pitchFamily="34" charset="0"/>
              </a:rPr>
              <a:t>rural: </a:t>
            </a:r>
            <a:r>
              <a:rPr lang="pt-BR" sz="2400" dirty="0" smtClean="0">
                <a:solidFill>
                  <a:schemeClr val="bg1"/>
                </a:solidFill>
                <a:latin typeface="Arial" panose="020B0604020202020204" pitchFamily="34" charset="0"/>
                <a:cs typeface="Arial" panose="020B0604020202020204" pitchFamily="34" charset="0"/>
              </a:rPr>
              <a:t>260,98Km² </a:t>
            </a:r>
            <a:r>
              <a:rPr lang="pt-BR" sz="2400" dirty="0">
                <a:solidFill>
                  <a:schemeClr val="bg1"/>
                </a:solidFill>
                <a:latin typeface="Arial" panose="020B0604020202020204" pitchFamily="34" charset="0"/>
                <a:cs typeface="Arial" panose="020B0604020202020204" pitchFamily="34" charset="0"/>
              </a:rPr>
              <a:t>(89,75</a:t>
            </a:r>
            <a:r>
              <a:rPr lang="pt-BR" sz="2400" dirty="0" smtClean="0">
                <a:solidFill>
                  <a:schemeClr val="bg1"/>
                </a:solidFill>
                <a:latin typeface="Arial" panose="020B0604020202020204" pitchFamily="34" charset="0"/>
                <a:cs typeface="Arial" panose="020B0604020202020204" pitchFamily="34" charset="0"/>
              </a:rPr>
              <a:t>%).</a:t>
            </a:r>
            <a:endParaRPr lang="pt-BR" sz="2400" dirty="0">
              <a:solidFill>
                <a:schemeClr val="bg1"/>
              </a:solidFill>
              <a:latin typeface="Arial" panose="020B0604020202020204" pitchFamily="34" charset="0"/>
              <a:cs typeface="Arial" panose="020B0604020202020204" pitchFamily="34" charset="0"/>
            </a:endParaRPr>
          </a:p>
          <a:p>
            <a:pPr marL="457200" indent="-457200" algn="just">
              <a:buFont typeface="Arial" pitchFamily="34" charset="0"/>
              <a:buChar char="•"/>
            </a:pPr>
            <a:endParaRPr lang="pt-BR" sz="2400" dirty="0" smtClean="0">
              <a:solidFill>
                <a:schemeClr val="bg1"/>
              </a:solidFill>
              <a:latin typeface="Arial" panose="020B0604020202020204" pitchFamily="34" charset="0"/>
              <a:cs typeface="Arial" panose="020B0604020202020204" pitchFamily="34" charset="0"/>
            </a:endParaRPr>
          </a:p>
        </p:txBody>
      </p:sp>
      <p:sp>
        <p:nvSpPr>
          <p:cNvPr id="3" name="Retângulo de cantos arredondados 2"/>
          <p:cNvSpPr/>
          <p:nvPr/>
        </p:nvSpPr>
        <p:spPr>
          <a:xfrm>
            <a:off x="2730321" y="425003"/>
            <a:ext cx="6284890" cy="695459"/>
          </a:xfrm>
          <a:prstGeom prst="round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INTRODUÇÃO</a:t>
            </a:r>
          </a:p>
        </p:txBody>
      </p:sp>
    </p:spTree>
    <p:extLst>
      <p:ext uri="{BB962C8B-B14F-4D97-AF65-F5344CB8AC3E}">
        <p14:creationId xmlns:p14="http://schemas.microsoft.com/office/powerpoint/2010/main" xmlns="" val="3727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714374" y="1571625"/>
            <a:ext cx="10387531" cy="1357313"/>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t>. </a:t>
            </a:r>
          </a:p>
          <a:p>
            <a:endParaRPr lang="pt-BR" sz="2400" dirty="0" smtClean="0">
              <a:solidFill>
                <a:schemeClr val="bg1"/>
              </a:solidFill>
              <a:latin typeface="Arial" pitchFamily="34" charset="0"/>
              <a:cs typeface="Arial" pitchFamily="34" charset="0"/>
            </a:endParaRPr>
          </a:p>
          <a:p>
            <a:r>
              <a:rPr lang="pt-BR" sz="2400" dirty="0" smtClean="0">
                <a:solidFill>
                  <a:schemeClr val="bg1"/>
                </a:solidFill>
                <a:latin typeface="Arial" pitchFamily="34" charset="0"/>
                <a:cs typeface="Arial" pitchFamily="34" charset="0"/>
              </a:rPr>
              <a:t>Meta 4.2 Manter ficha de acompanhamento de 100% das pessoas diabéticas cadastradas na unidade de saúde.    </a:t>
            </a:r>
          </a:p>
          <a:p>
            <a:r>
              <a:rPr lang="pt-BR" sz="2400" dirty="0" smtClean="0">
                <a:solidFill>
                  <a:schemeClr val="bg1"/>
                </a:solidFill>
                <a:latin typeface="Arial" pitchFamily="34" charset="0"/>
                <a:cs typeface="Arial" pitchFamily="34" charset="0"/>
              </a:rPr>
              <a:t> </a:t>
            </a:r>
          </a:p>
          <a:p>
            <a:endParaRPr lang="pt-BR" sz="2400" dirty="0"/>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771524" y="3371851"/>
            <a:ext cx="10444681" cy="1185862"/>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Indicador 4.1 Proporção de diabéticos  com registro adequado na ficha de acompanhamento.</a:t>
            </a:r>
            <a:endParaRPr lang="pt-BR" sz="2400" dirty="0" smtClean="0"/>
          </a:p>
          <a:p>
            <a:r>
              <a:rPr lang="pt-BR" sz="2400" dirty="0" smtClean="0"/>
              <a:t> </a:t>
            </a:r>
            <a:endParaRPr lang="pt-BR" sz="2400" dirty="0">
              <a:solidFill>
                <a:schemeClr val="bg1"/>
              </a:solidFill>
              <a:latin typeface="Arial" pitchFamily="34" charset="0"/>
              <a:cs typeface="Arial" pitchFamily="34" charset="0"/>
            </a:endParaRPr>
          </a:p>
        </p:txBody>
      </p:sp>
      <p:sp>
        <p:nvSpPr>
          <p:cNvPr id="6" name="Retângulo de cantos arredondados 5"/>
          <p:cNvSpPr/>
          <p:nvPr/>
        </p:nvSpPr>
        <p:spPr>
          <a:xfrm>
            <a:off x="671513" y="5000626"/>
            <a:ext cx="10697093" cy="1243012"/>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smtClean="0">
                <a:solidFill>
                  <a:schemeClr val="bg1"/>
                </a:solidFill>
                <a:latin typeface="Arial" pitchFamily="34" charset="0"/>
                <a:cs typeface="Arial" pitchFamily="34" charset="0"/>
              </a:rPr>
              <a:t>Antes da intervenção: </a:t>
            </a:r>
            <a:r>
              <a:rPr lang="pt-BR" sz="2400" dirty="0" smtClean="0">
                <a:solidFill>
                  <a:schemeClr val="bg1"/>
                </a:solidFill>
                <a:latin typeface="Arial" pitchFamily="34" charset="0"/>
                <a:cs typeface="Arial" pitchFamily="34" charset="0"/>
              </a:rPr>
              <a:t>0%</a:t>
            </a:r>
          </a:p>
          <a:p>
            <a:r>
              <a:rPr lang="pt-BR" sz="2400" b="1" dirty="0" smtClean="0">
                <a:solidFill>
                  <a:schemeClr val="bg1"/>
                </a:solidFill>
                <a:latin typeface="Arial" pitchFamily="34" charset="0"/>
                <a:cs typeface="Arial" pitchFamily="34" charset="0"/>
              </a:rPr>
              <a:t>Final da intervenção</a:t>
            </a:r>
            <a:r>
              <a:rPr lang="pt-BR" sz="2400" dirty="0" smtClean="0">
                <a:solidFill>
                  <a:schemeClr val="bg1"/>
                </a:solidFill>
                <a:latin typeface="Arial" pitchFamily="34" charset="0"/>
                <a:cs typeface="Arial" pitchFamily="34" charset="0"/>
              </a:rPr>
              <a:t>:  100% dos pacientes diabéticos  com registro adequado na ficha de acompanhamento.</a:t>
            </a:r>
            <a:endParaRPr lang="pt-B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824488" y="2543175"/>
            <a:ext cx="10096555" cy="208597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itchFamily="34" charset="0"/>
                <a:cs typeface="Arial" pitchFamily="34" charset="0"/>
              </a:rPr>
              <a:t>Objetivo específico 5: </a:t>
            </a:r>
            <a:r>
              <a:rPr lang="pt-BR" sz="2400" dirty="0">
                <a:solidFill>
                  <a:schemeClr val="bg1"/>
                </a:solidFill>
                <a:latin typeface="Arial" pitchFamily="34" charset="0"/>
                <a:cs typeface="Arial" pitchFamily="34" charset="0"/>
              </a:rPr>
              <a:t>Mapear Hipertensos e/ou Diabéticos de risco para doença </a:t>
            </a:r>
            <a:r>
              <a:rPr lang="pt-BR" sz="2400" dirty="0" smtClean="0">
                <a:solidFill>
                  <a:schemeClr val="bg1"/>
                </a:solidFill>
                <a:latin typeface="Arial" pitchFamily="34" charset="0"/>
                <a:cs typeface="Arial" pitchFamily="34" charset="0"/>
              </a:rPr>
              <a:t>cardiovascular.</a:t>
            </a:r>
          </a:p>
          <a:p>
            <a:pPr algn="just"/>
            <a:r>
              <a:rPr lang="pt-BR" sz="2400" dirty="0" smtClean="0">
                <a:solidFill>
                  <a:schemeClr val="bg1"/>
                </a:solidFill>
                <a:latin typeface="Arial" pitchFamily="34" charset="0"/>
                <a:cs typeface="Arial" pitchFamily="34" charset="0"/>
              </a:rPr>
              <a:t> </a:t>
            </a:r>
            <a:endParaRPr lang="es-ES" sz="2400" dirty="0">
              <a:solidFill>
                <a:schemeClr val="bg1"/>
              </a:solidFill>
              <a:latin typeface="Arial" pitchFamily="34" charset="0"/>
              <a:cs typeface="Arial" pitchFamily="34" charset="0"/>
            </a:endParaRPr>
          </a:p>
        </p:txBody>
      </p:sp>
      <p:sp>
        <p:nvSpPr>
          <p:cNvPr id="3" name="Retângulo de cantos arredondados 2"/>
          <p:cNvSpPr/>
          <p:nvPr/>
        </p:nvSpPr>
        <p:spPr>
          <a:xfrm>
            <a:off x="2132525" y="463104"/>
            <a:ext cx="80528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OBJETIVOS, METAS E RESULTADOS</a:t>
            </a:r>
          </a:p>
        </p:txBody>
      </p:sp>
    </p:spTree>
    <p:extLst>
      <p:ext uri="{BB962C8B-B14F-4D97-AF65-F5344CB8AC3E}">
        <p14:creationId xmlns:p14="http://schemas.microsoft.com/office/powerpoint/2010/main" xmlns="" val="243851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11177" y="2659681"/>
            <a:ext cx="10790235" cy="106648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t>. </a:t>
            </a:r>
          </a:p>
          <a:p>
            <a:endParaRPr lang="pt-BR" sz="2400" dirty="0" smtClean="0">
              <a:solidFill>
                <a:schemeClr val="bg1"/>
              </a:solidFill>
              <a:latin typeface="Arial" pitchFamily="34" charset="0"/>
              <a:cs typeface="Arial" pitchFamily="34" charset="0"/>
            </a:endParaRPr>
          </a:p>
          <a:p>
            <a:endParaRPr lang="pt-BR" sz="2400" dirty="0" smtClean="0">
              <a:solidFill>
                <a:schemeClr val="bg1"/>
              </a:solidFill>
              <a:latin typeface="Arial" pitchFamily="34" charset="0"/>
              <a:cs typeface="Arial" pitchFamily="34" charset="0"/>
            </a:endParaRPr>
          </a:p>
          <a:p>
            <a:r>
              <a:rPr lang="pt-BR" sz="2400" dirty="0" smtClean="0">
                <a:solidFill>
                  <a:schemeClr val="bg1"/>
                </a:solidFill>
                <a:latin typeface="Arial" pitchFamily="34" charset="0"/>
                <a:cs typeface="Arial" pitchFamily="34" charset="0"/>
              </a:rPr>
              <a:t>Meta 5.1 Realizar estratificação do risco cardiovascular em 100% das pessoas hipertensas cadastradas na unidade de saúde. </a:t>
            </a:r>
          </a:p>
          <a:p>
            <a:r>
              <a:rPr lang="pt-BR" sz="2400" dirty="0" smtClean="0">
                <a:solidFill>
                  <a:schemeClr val="bg1"/>
                </a:solidFill>
                <a:latin typeface="Arial" pitchFamily="34" charset="0"/>
                <a:cs typeface="Arial" pitchFamily="34" charset="0"/>
              </a:rPr>
              <a:t> </a:t>
            </a:r>
          </a:p>
          <a:p>
            <a:r>
              <a:rPr lang="pt-BR" sz="2400" dirty="0" smtClean="0">
                <a:solidFill>
                  <a:schemeClr val="bg1"/>
                </a:solidFill>
                <a:latin typeface="Arial" pitchFamily="34" charset="0"/>
                <a:cs typeface="Arial" pitchFamily="34" charset="0"/>
              </a:rPr>
              <a:t> </a:t>
            </a:r>
          </a:p>
          <a:p>
            <a:endParaRPr lang="pt-BR" sz="2400" dirty="0"/>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625478" y="4359757"/>
            <a:ext cx="10590728" cy="117903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Indicador 5.1 Proporção de hipertensos com estratificação de risco cardiovascular. </a:t>
            </a:r>
            <a:endParaRPr lang="pt-BR" sz="2400" dirty="0"/>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691982" y="1300163"/>
            <a:ext cx="10590728" cy="1028700"/>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smtClean="0">
                <a:solidFill>
                  <a:schemeClr val="bg1"/>
                </a:solidFill>
                <a:latin typeface="Arial" pitchFamily="34" charset="0"/>
                <a:cs typeface="Arial" pitchFamily="34" charset="0"/>
              </a:rPr>
              <a:t>Antes da intervenção: 40.0%</a:t>
            </a:r>
          </a:p>
          <a:p>
            <a:r>
              <a:rPr lang="pt-BR" sz="2400" b="1" dirty="0" smtClean="0">
                <a:solidFill>
                  <a:schemeClr val="bg1"/>
                </a:solidFill>
                <a:latin typeface="Arial" pitchFamily="34" charset="0"/>
                <a:cs typeface="Arial" pitchFamily="34" charset="0"/>
              </a:rPr>
              <a:t>Final da intervenção: </a:t>
            </a:r>
            <a:r>
              <a:rPr lang="pt-BR" sz="2400" dirty="0" smtClean="0">
                <a:solidFill>
                  <a:schemeClr val="bg1"/>
                </a:solidFill>
                <a:latin typeface="Arial" pitchFamily="34" charset="0"/>
                <a:cs typeface="Arial" pitchFamily="34" charset="0"/>
              </a:rPr>
              <a:t> Proporção de hipertensos com estratificação do risco cardiovascular</a:t>
            </a:r>
            <a:r>
              <a:rPr lang="pt-BR" sz="2400" b="1" dirty="0" smtClean="0">
                <a:solidFill>
                  <a:schemeClr val="bg1"/>
                </a:solidFill>
                <a:latin typeface="Arial" pitchFamily="34" charset="0"/>
                <a:cs typeface="Arial" pitchFamily="34" charset="0"/>
              </a:rPr>
              <a:t>  78.4%</a:t>
            </a:r>
            <a:r>
              <a:rPr lang="pt-BR" sz="2400" dirty="0" smtClean="0">
                <a:solidFill>
                  <a:schemeClr val="bg1"/>
                </a:solidFill>
                <a:latin typeface="Arial" pitchFamily="34" charset="0"/>
                <a:cs typeface="Arial" pitchFamily="34" charset="0"/>
              </a:rPr>
              <a:t>.</a:t>
            </a:r>
            <a:endParaRPr lang="es-ES" sz="2400" dirty="0">
              <a:solidFill>
                <a:schemeClr val="bg1"/>
              </a:solidFill>
              <a:latin typeface="Arial" pitchFamily="34" charset="0"/>
              <a:cs typeface="Arial" pitchFamily="34" charset="0"/>
            </a:endParaRPr>
          </a:p>
        </p:txBody>
      </p:sp>
      <p:sp>
        <p:nvSpPr>
          <p:cNvPr id="8" name="Retângulo 7"/>
          <p:cNvSpPr/>
          <p:nvPr/>
        </p:nvSpPr>
        <p:spPr>
          <a:xfrm>
            <a:off x="359278" y="5707655"/>
            <a:ext cx="11476407" cy="1569660"/>
          </a:xfrm>
          <a:prstGeom prst="rect">
            <a:avLst/>
          </a:prstGeom>
        </p:spPr>
        <p:txBody>
          <a:bodyPr wrap="square">
            <a:spAutoFit/>
          </a:bodyPr>
          <a:lstStyle/>
          <a:p>
            <a:pPr indent="540385" algn="just">
              <a:lnSpc>
                <a:spcPct val="150000"/>
              </a:lnSpc>
            </a:pPr>
            <a:r>
              <a:rPr lang="pt-BR" dirty="0" smtClean="0">
                <a:solidFill>
                  <a:schemeClr val="bg1"/>
                </a:solidFill>
                <a:latin typeface="Comic Sans MS" pitchFamily="66" charset="0"/>
              </a:rPr>
              <a:t>Figura 11 Proporção de hipertensos com estratificação do risco cardiovascular na UBS Salgado Filho/RS, 2015.</a:t>
            </a:r>
          </a:p>
          <a:p>
            <a:pPr indent="540385" algn="just">
              <a:lnSpc>
                <a:spcPct val="150000"/>
              </a:lnSpc>
              <a:spcAft>
                <a:spcPts val="0"/>
              </a:spcAft>
            </a:pPr>
            <a:endParaRPr lang="es-ES" sz="2800" dirty="0">
              <a:solidFill>
                <a:schemeClr val="bg1"/>
              </a:solidFill>
              <a:effectLst/>
              <a:latin typeface="Comic Sans MS" pitchFamily="66" charset="0"/>
              <a:ea typeface="Calibri" panose="020F0502020204030204" pitchFamily="34" charset="0"/>
              <a:cs typeface="Times New Roman" panose="02020603050405020304" pitchFamily="18" charset="0"/>
            </a:endParaRPr>
          </a:p>
        </p:txBody>
      </p:sp>
      <p:sp>
        <p:nvSpPr>
          <p:cNvPr id="9" name="Retângulo de cantos arredondados 8"/>
          <p:cNvSpPr/>
          <p:nvPr/>
        </p:nvSpPr>
        <p:spPr>
          <a:xfrm>
            <a:off x="2132525" y="463104"/>
            <a:ext cx="80528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Comic Sans MS" panose="030F0702030302020204" pitchFamily="66" charset="0"/>
              </a:rPr>
              <a:t>OBJETIVOS, METAS E RESULTADOS</a:t>
            </a:r>
          </a:p>
        </p:txBody>
      </p:sp>
      <p:graphicFrame>
        <p:nvGraphicFramePr>
          <p:cNvPr id="10" name="Gráfico 9"/>
          <p:cNvGraphicFramePr>
            <a:graphicFrameLocks/>
          </p:cNvGraphicFramePr>
          <p:nvPr/>
        </p:nvGraphicFramePr>
        <p:xfrm>
          <a:off x="3030583" y="2468880"/>
          <a:ext cx="6374674" cy="32918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4351193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11177" y="2659681"/>
            <a:ext cx="10790235" cy="106648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t>. </a:t>
            </a:r>
          </a:p>
          <a:p>
            <a:endParaRPr lang="pt-BR" sz="2400" dirty="0" smtClean="0">
              <a:solidFill>
                <a:schemeClr val="bg1"/>
              </a:solidFill>
              <a:latin typeface="Arial" pitchFamily="34" charset="0"/>
              <a:cs typeface="Arial" pitchFamily="34" charset="0"/>
            </a:endParaRPr>
          </a:p>
          <a:p>
            <a:endParaRPr lang="pt-BR" sz="2400" dirty="0" smtClean="0">
              <a:solidFill>
                <a:schemeClr val="bg1"/>
              </a:solidFill>
              <a:latin typeface="Arial" pitchFamily="34" charset="0"/>
              <a:cs typeface="Arial" pitchFamily="34" charset="0"/>
            </a:endParaRPr>
          </a:p>
          <a:p>
            <a:r>
              <a:rPr lang="pt-BR" sz="2400" dirty="0" smtClean="0">
                <a:solidFill>
                  <a:schemeClr val="bg1"/>
                </a:solidFill>
                <a:latin typeface="Arial" pitchFamily="34" charset="0"/>
                <a:cs typeface="Arial" pitchFamily="34" charset="0"/>
              </a:rPr>
              <a:t>Meta 5.2.  Realizar estratificação do risco cardiovascular em 100% das pessoas diabéticas cadastradas na unidade de saúde. </a:t>
            </a:r>
          </a:p>
          <a:p>
            <a:r>
              <a:rPr lang="pt-BR" sz="2400" dirty="0" smtClean="0">
                <a:solidFill>
                  <a:schemeClr val="bg1"/>
                </a:solidFill>
                <a:latin typeface="Arial" pitchFamily="34" charset="0"/>
                <a:cs typeface="Arial" pitchFamily="34" charset="0"/>
              </a:rPr>
              <a:t> </a:t>
            </a:r>
          </a:p>
          <a:p>
            <a:r>
              <a:rPr lang="pt-BR" sz="2400" dirty="0" smtClean="0">
                <a:solidFill>
                  <a:schemeClr val="bg1"/>
                </a:solidFill>
                <a:latin typeface="Arial" pitchFamily="34" charset="0"/>
                <a:cs typeface="Arial" pitchFamily="34" charset="0"/>
              </a:rPr>
              <a:t> </a:t>
            </a:r>
          </a:p>
          <a:p>
            <a:endParaRPr lang="pt-BR" sz="2400" dirty="0"/>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625478" y="4359757"/>
            <a:ext cx="10590728" cy="117903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Indicador 5.2. Proporção de diabéticos com estratificação de risco cardiovascular.</a:t>
            </a:r>
            <a:r>
              <a:rPr lang="pt-BR" sz="2400" dirty="0" smtClean="0"/>
              <a:t>             </a:t>
            </a:r>
            <a:endParaRPr lang="pt-BR" sz="2400" dirty="0"/>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691982" y="1314451"/>
            <a:ext cx="10590728" cy="111442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400" b="1" dirty="0" smtClean="0">
                <a:solidFill>
                  <a:schemeClr val="bg1"/>
                </a:solidFill>
                <a:latin typeface="Arial" pitchFamily="34" charset="0"/>
                <a:cs typeface="Arial" pitchFamily="34" charset="0"/>
              </a:rPr>
              <a:t>Antes da </a:t>
            </a:r>
            <a:r>
              <a:rPr lang="es-ES" sz="2400" b="1" dirty="0" err="1" smtClean="0">
                <a:solidFill>
                  <a:schemeClr val="bg1"/>
                </a:solidFill>
                <a:latin typeface="Arial" pitchFamily="34" charset="0"/>
                <a:cs typeface="Arial" pitchFamily="34" charset="0"/>
              </a:rPr>
              <a:t>intervenção</a:t>
            </a:r>
            <a:r>
              <a:rPr lang="es-ES" sz="2400" b="1" dirty="0" smtClean="0">
                <a:solidFill>
                  <a:schemeClr val="bg1"/>
                </a:solidFill>
                <a:latin typeface="Arial" pitchFamily="34" charset="0"/>
                <a:cs typeface="Arial" pitchFamily="34" charset="0"/>
              </a:rPr>
              <a:t>: 82. 0%</a:t>
            </a:r>
          </a:p>
          <a:p>
            <a:r>
              <a:rPr lang="es-ES" sz="2400" b="1" dirty="0" smtClean="0">
                <a:solidFill>
                  <a:schemeClr val="bg1"/>
                </a:solidFill>
                <a:latin typeface="Arial" pitchFamily="34" charset="0"/>
                <a:cs typeface="Arial" pitchFamily="34" charset="0"/>
              </a:rPr>
              <a:t>Final da </a:t>
            </a:r>
            <a:r>
              <a:rPr lang="es-ES" sz="2400" b="1" dirty="0" err="1" smtClean="0">
                <a:solidFill>
                  <a:schemeClr val="bg1"/>
                </a:solidFill>
                <a:latin typeface="Arial" pitchFamily="34" charset="0"/>
                <a:cs typeface="Arial" pitchFamily="34" charset="0"/>
              </a:rPr>
              <a:t>intervenção</a:t>
            </a:r>
            <a:r>
              <a:rPr lang="es-ES" sz="2400" b="1" dirty="0" smtClean="0">
                <a:solidFill>
                  <a:schemeClr val="bg1"/>
                </a:solidFill>
                <a:latin typeface="Arial" pitchFamily="34" charset="0"/>
                <a:cs typeface="Arial" pitchFamily="34" charset="0"/>
              </a:rPr>
              <a:t>:</a:t>
            </a:r>
            <a:r>
              <a:rPr lang="pt-BR" sz="2400" dirty="0" smtClean="0">
                <a:solidFill>
                  <a:schemeClr val="bg1"/>
                </a:solidFill>
                <a:latin typeface="Comic Sans MS" pitchFamily="66" charset="0"/>
              </a:rPr>
              <a:t> </a:t>
            </a:r>
            <a:r>
              <a:rPr lang="pt-BR" sz="2400" dirty="0" smtClean="0">
                <a:solidFill>
                  <a:schemeClr val="bg1"/>
                </a:solidFill>
                <a:latin typeface="Arial" pitchFamily="34" charset="0"/>
                <a:cs typeface="Arial" pitchFamily="34" charset="0"/>
              </a:rPr>
              <a:t>Proporção de diabéticos com estratificação do risco cardiovascular</a:t>
            </a:r>
            <a:r>
              <a:rPr lang="es-ES" sz="2400" b="1" dirty="0" smtClean="0">
                <a:solidFill>
                  <a:schemeClr val="bg1"/>
                </a:solidFill>
                <a:latin typeface="Arial" pitchFamily="34" charset="0"/>
                <a:cs typeface="Arial" pitchFamily="34" charset="0"/>
              </a:rPr>
              <a:t>  84.2%.</a:t>
            </a:r>
            <a:endParaRPr lang="es-ES" sz="2400" b="1" dirty="0">
              <a:solidFill>
                <a:schemeClr val="bg1"/>
              </a:solidFill>
              <a:latin typeface="Arial" pitchFamily="34" charset="0"/>
              <a:cs typeface="Arial" pitchFamily="34" charset="0"/>
            </a:endParaRPr>
          </a:p>
        </p:txBody>
      </p:sp>
      <p:sp>
        <p:nvSpPr>
          <p:cNvPr id="7" name="Retângulo 6"/>
          <p:cNvSpPr/>
          <p:nvPr/>
        </p:nvSpPr>
        <p:spPr>
          <a:xfrm>
            <a:off x="372157" y="5878286"/>
            <a:ext cx="11230378" cy="1569660"/>
          </a:xfrm>
          <a:prstGeom prst="rect">
            <a:avLst/>
          </a:prstGeom>
        </p:spPr>
        <p:txBody>
          <a:bodyPr wrap="square">
            <a:spAutoFit/>
          </a:bodyPr>
          <a:lstStyle/>
          <a:p>
            <a:pPr indent="540385" algn="just">
              <a:lnSpc>
                <a:spcPct val="150000"/>
              </a:lnSpc>
            </a:pPr>
            <a:r>
              <a:rPr lang="pt-BR" dirty="0" smtClean="0">
                <a:solidFill>
                  <a:schemeClr val="bg1"/>
                </a:solidFill>
                <a:latin typeface="Comic Sans MS" pitchFamily="66" charset="0"/>
              </a:rPr>
              <a:t>Figura 12 Proporção de diabéticos com estratificação do risco cardiovascular na UBS Salgado Filho/RS, 2015.</a:t>
            </a:r>
          </a:p>
          <a:p>
            <a:pPr indent="540385" algn="just">
              <a:lnSpc>
                <a:spcPct val="150000"/>
              </a:lnSpc>
              <a:spcAft>
                <a:spcPts val="0"/>
              </a:spcAft>
            </a:pPr>
            <a:endParaRPr lang="es-E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tângulo de cantos arredondados 7"/>
          <p:cNvSpPr/>
          <p:nvPr/>
        </p:nvSpPr>
        <p:spPr>
          <a:xfrm>
            <a:off x="2132525" y="463104"/>
            <a:ext cx="80528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OBJETIVOS, METAS E RESULTADOS</a:t>
            </a:r>
          </a:p>
        </p:txBody>
      </p:sp>
      <p:graphicFrame>
        <p:nvGraphicFramePr>
          <p:cNvPr id="10" name="Gráfico 9"/>
          <p:cNvGraphicFramePr>
            <a:graphicFrameLocks/>
          </p:cNvGraphicFramePr>
          <p:nvPr/>
        </p:nvGraphicFramePr>
        <p:xfrm>
          <a:off x="3082834" y="2571750"/>
          <a:ext cx="6087292" cy="3414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956682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1161484" y="3000375"/>
            <a:ext cx="10253276" cy="238601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800" dirty="0" smtClean="0">
                <a:solidFill>
                  <a:schemeClr val="bg1"/>
                </a:solidFill>
                <a:latin typeface="Arial" pitchFamily="34" charset="0"/>
                <a:cs typeface="Arial" pitchFamily="34" charset="0"/>
              </a:rPr>
              <a:t>Objetivo específico  </a:t>
            </a:r>
            <a:r>
              <a:rPr lang="pt-BR" sz="2800" dirty="0">
                <a:solidFill>
                  <a:schemeClr val="bg1"/>
                </a:solidFill>
                <a:latin typeface="Arial" pitchFamily="34" charset="0"/>
                <a:cs typeface="Arial" pitchFamily="34" charset="0"/>
              </a:rPr>
              <a:t>6 - Promover a saúde de Hipertensos e/ou </a:t>
            </a:r>
            <a:r>
              <a:rPr lang="pt-BR" sz="2800" dirty="0" smtClean="0">
                <a:solidFill>
                  <a:schemeClr val="bg1"/>
                </a:solidFill>
                <a:latin typeface="Arial" pitchFamily="34" charset="0"/>
                <a:cs typeface="Arial" pitchFamily="34" charset="0"/>
              </a:rPr>
              <a:t>Diabéticos.</a:t>
            </a:r>
          </a:p>
        </p:txBody>
      </p:sp>
      <p:sp>
        <p:nvSpPr>
          <p:cNvPr id="3" name="Retângulo de cantos arredondados 2"/>
          <p:cNvSpPr/>
          <p:nvPr/>
        </p:nvSpPr>
        <p:spPr>
          <a:xfrm>
            <a:off x="2102045" y="402144"/>
            <a:ext cx="80020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OBJETIVOS, METAS E RESULTADOS</a:t>
            </a:r>
          </a:p>
        </p:txBody>
      </p:sp>
    </p:spTree>
    <p:extLst>
      <p:ext uri="{BB962C8B-B14F-4D97-AF65-F5344CB8AC3E}">
        <p14:creationId xmlns:p14="http://schemas.microsoft.com/office/powerpoint/2010/main" xmlns="" val="350747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11177" y="1585914"/>
            <a:ext cx="10790235" cy="1543050"/>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t>. </a:t>
            </a:r>
          </a:p>
          <a:p>
            <a:endParaRPr lang="pt-BR" sz="2400" dirty="0" smtClean="0">
              <a:solidFill>
                <a:schemeClr val="bg1"/>
              </a:solidFill>
              <a:latin typeface="Arial" pitchFamily="34" charset="0"/>
              <a:cs typeface="Arial" pitchFamily="34" charset="0"/>
            </a:endParaRPr>
          </a:p>
          <a:p>
            <a:endParaRPr lang="pt-BR" sz="2400" dirty="0" smtClean="0">
              <a:solidFill>
                <a:schemeClr val="bg1"/>
              </a:solidFill>
              <a:latin typeface="Arial" pitchFamily="34" charset="0"/>
              <a:cs typeface="Arial" pitchFamily="34" charset="0"/>
            </a:endParaRPr>
          </a:p>
          <a:p>
            <a:r>
              <a:rPr lang="pt-BR" sz="2400" dirty="0" smtClean="0">
                <a:solidFill>
                  <a:schemeClr val="bg1"/>
                </a:solidFill>
                <a:latin typeface="Arial" pitchFamily="34" charset="0"/>
                <a:cs typeface="Arial" pitchFamily="34" charset="0"/>
              </a:rPr>
              <a:t>Meta 6.1 Garantir orientação nutricional sobre alimentação saudável a 100% das pessoas hipertensas.</a:t>
            </a:r>
          </a:p>
          <a:p>
            <a:r>
              <a:rPr lang="pt-BR" sz="2400" dirty="0" smtClean="0">
                <a:solidFill>
                  <a:schemeClr val="bg1"/>
                </a:solidFill>
                <a:latin typeface="Arial" pitchFamily="34" charset="0"/>
                <a:cs typeface="Arial" pitchFamily="34" charset="0"/>
              </a:rPr>
              <a:t> </a:t>
            </a:r>
          </a:p>
          <a:p>
            <a:r>
              <a:rPr lang="pt-BR" sz="2400" dirty="0" smtClean="0">
                <a:solidFill>
                  <a:schemeClr val="bg1"/>
                </a:solidFill>
                <a:latin typeface="Arial" pitchFamily="34" charset="0"/>
                <a:cs typeface="Arial" pitchFamily="34" charset="0"/>
              </a:rPr>
              <a:t> </a:t>
            </a:r>
          </a:p>
          <a:p>
            <a:endParaRPr lang="pt-BR" sz="2400" dirty="0"/>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625478" y="3471863"/>
            <a:ext cx="10590728" cy="1014412"/>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Indicador 6.1 Proporção de hipertensos com orientação nutricional sobre alimentação saudável.</a:t>
            </a:r>
            <a:endParaRPr lang="pt-BR" sz="2400" dirty="0">
              <a:solidFill>
                <a:schemeClr val="bg1"/>
              </a:solidFill>
              <a:latin typeface="Arial" pitchFamily="34" charset="0"/>
              <a:cs typeface="Arial" pitchFamily="34" charset="0"/>
            </a:endParaRPr>
          </a:p>
        </p:txBody>
      </p:sp>
      <p:sp>
        <p:nvSpPr>
          <p:cNvPr id="6" name="Retângulo de cantos arredondados 5"/>
          <p:cNvSpPr/>
          <p:nvPr/>
        </p:nvSpPr>
        <p:spPr>
          <a:xfrm>
            <a:off x="777878" y="5029199"/>
            <a:ext cx="10590728" cy="134302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smtClean="0">
                <a:solidFill>
                  <a:schemeClr val="bg1"/>
                </a:solidFill>
                <a:latin typeface="Arial" pitchFamily="34" charset="0"/>
                <a:cs typeface="Arial" pitchFamily="34" charset="0"/>
              </a:rPr>
              <a:t>Antes da intervenção: 89.0%</a:t>
            </a:r>
          </a:p>
          <a:p>
            <a:r>
              <a:rPr lang="pt-BR" sz="2400" b="1" dirty="0" smtClean="0">
                <a:solidFill>
                  <a:schemeClr val="bg1"/>
                </a:solidFill>
                <a:latin typeface="Arial" pitchFamily="34" charset="0"/>
                <a:cs typeface="Arial" pitchFamily="34" charset="0"/>
              </a:rPr>
              <a:t>Final da intervenção</a:t>
            </a:r>
            <a:r>
              <a:rPr lang="pt-BR" sz="2400" dirty="0" smtClean="0">
                <a:solidFill>
                  <a:schemeClr val="bg1"/>
                </a:solidFill>
                <a:latin typeface="Arial" pitchFamily="34" charset="0"/>
                <a:cs typeface="Arial" pitchFamily="34" charset="0"/>
              </a:rPr>
              <a:t>: 100% dos hipertensos com orientação sobre alimentação saudável.</a:t>
            </a:r>
            <a:endParaRPr lang="pt-B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11177" y="1528764"/>
            <a:ext cx="10790235" cy="1471612"/>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t>. </a:t>
            </a:r>
          </a:p>
          <a:p>
            <a:endParaRPr lang="pt-BR" sz="2400" dirty="0" smtClean="0">
              <a:solidFill>
                <a:schemeClr val="bg1"/>
              </a:solidFill>
              <a:latin typeface="Arial" pitchFamily="34" charset="0"/>
              <a:cs typeface="Arial" pitchFamily="34" charset="0"/>
            </a:endParaRPr>
          </a:p>
          <a:p>
            <a:endParaRPr lang="pt-BR" sz="2400" dirty="0" smtClean="0">
              <a:solidFill>
                <a:schemeClr val="bg1"/>
              </a:solidFill>
              <a:latin typeface="Arial" pitchFamily="34" charset="0"/>
              <a:cs typeface="Arial" pitchFamily="34" charset="0"/>
            </a:endParaRPr>
          </a:p>
          <a:p>
            <a:r>
              <a:rPr lang="pt-BR" sz="2400" dirty="0" smtClean="0">
                <a:solidFill>
                  <a:schemeClr val="bg1"/>
                </a:solidFill>
                <a:latin typeface="Arial" pitchFamily="34" charset="0"/>
                <a:cs typeface="Arial" pitchFamily="34" charset="0"/>
              </a:rPr>
              <a:t>Meta 6.2.  Garantir orientação nutricional sobre alimentação saudável a 100% das pessoas diabéticas.</a:t>
            </a:r>
          </a:p>
          <a:p>
            <a:r>
              <a:rPr lang="pt-BR" sz="2400" dirty="0" smtClean="0">
                <a:solidFill>
                  <a:schemeClr val="bg1"/>
                </a:solidFill>
                <a:latin typeface="Arial" pitchFamily="34" charset="0"/>
                <a:cs typeface="Arial" pitchFamily="34" charset="0"/>
              </a:rPr>
              <a:t> </a:t>
            </a:r>
          </a:p>
          <a:p>
            <a:r>
              <a:rPr lang="pt-BR" sz="2400" dirty="0" smtClean="0">
                <a:solidFill>
                  <a:schemeClr val="bg1"/>
                </a:solidFill>
                <a:latin typeface="Arial" pitchFamily="34" charset="0"/>
                <a:cs typeface="Arial" pitchFamily="34" charset="0"/>
              </a:rPr>
              <a:t> </a:t>
            </a:r>
          </a:p>
          <a:p>
            <a:endParaRPr lang="pt-BR" sz="2400" dirty="0"/>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625478" y="3543300"/>
            <a:ext cx="10590728" cy="117157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Indicador 6.1 Proporção de diabéticas com orientação nutricional sobre alimentação saudável.</a:t>
            </a:r>
            <a:endParaRPr lang="pt-BR" sz="2400" dirty="0">
              <a:solidFill>
                <a:schemeClr val="bg1"/>
              </a:solidFill>
              <a:latin typeface="Arial" pitchFamily="34" charset="0"/>
              <a:cs typeface="Arial" pitchFamily="34" charset="0"/>
            </a:endParaRPr>
          </a:p>
        </p:txBody>
      </p:sp>
      <p:sp>
        <p:nvSpPr>
          <p:cNvPr id="6" name="Retângulo de cantos arredondados 5"/>
          <p:cNvSpPr/>
          <p:nvPr/>
        </p:nvSpPr>
        <p:spPr>
          <a:xfrm>
            <a:off x="777878" y="5029199"/>
            <a:ext cx="10590728" cy="134302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smtClean="0">
                <a:solidFill>
                  <a:schemeClr val="bg1"/>
                </a:solidFill>
                <a:latin typeface="Arial" pitchFamily="34" charset="0"/>
                <a:cs typeface="Arial" pitchFamily="34" charset="0"/>
              </a:rPr>
              <a:t>Antes da intervenção: </a:t>
            </a:r>
            <a:r>
              <a:rPr lang="pt-BR" sz="2400" dirty="0" smtClean="0">
                <a:solidFill>
                  <a:schemeClr val="bg1"/>
                </a:solidFill>
                <a:latin typeface="Arial" pitchFamily="34" charset="0"/>
                <a:cs typeface="Arial" pitchFamily="34" charset="0"/>
              </a:rPr>
              <a:t>100%</a:t>
            </a:r>
          </a:p>
          <a:p>
            <a:r>
              <a:rPr lang="pt-BR" sz="2400" b="1" dirty="0" smtClean="0">
                <a:solidFill>
                  <a:schemeClr val="bg1"/>
                </a:solidFill>
                <a:latin typeface="Arial" pitchFamily="34" charset="0"/>
                <a:cs typeface="Arial" pitchFamily="34" charset="0"/>
              </a:rPr>
              <a:t>Final da intervenção</a:t>
            </a:r>
            <a:r>
              <a:rPr lang="pt-BR" sz="2400" dirty="0" smtClean="0">
                <a:solidFill>
                  <a:schemeClr val="bg1"/>
                </a:solidFill>
                <a:latin typeface="Arial" pitchFamily="34" charset="0"/>
                <a:cs typeface="Arial" pitchFamily="34" charset="0"/>
              </a:rPr>
              <a:t>:   100% dos diabéticos  com orientação sobre alimentação saudável.</a:t>
            </a:r>
            <a:endParaRPr lang="pt-B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11177" y="1557339"/>
            <a:ext cx="10790235" cy="1457324"/>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t>. </a:t>
            </a:r>
          </a:p>
          <a:p>
            <a:endParaRPr lang="pt-BR" sz="2400" dirty="0" smtClean="0">
              <a:solidFill>
                <a:schemeClr val="bg1"/>
              </a:solidFill>
              <a:latin typeface="Arial" pitchFamily="34" charset="0"/>
              <a:cs typeface="Arial" pitchFamily="34" charset="0"/>
            </a:endParaRPr>
          </a:p>
          <a:p>
            <a:r>
              <a:rPr lang="pt-BR" sz="2400" dirty="0" smtClean="0">
                <a:solidFill>
                  <a:schemeClr val="bg1"/>
                </a:solidFill>
                <a:latin typeface="Arial" pitchFamily="34" charset="0"/>
                <a:cs typeface="Arial" pitchFamily="34" charset="0"/>
              </a:rPr>
              <a:t>Meta 6.3.  Garantir orientação em relação à prática regular de atividade física a 100% dos pacientes hipertensos.</a:t>
            </a:r>
          </a:p>
          <a:p>
            <a:r>
              <a:rPr lang="pt-BR" sz="2400" dirty="0" smtClean="0">
                <a:solidFill>
                  <a:schemeClr val="bg1"/>
                </a:solidFill>
                <a:latin typeface="Arial" pitchFamily="34" charset="0"/>
                <a:cs typeface="Arial" pitchFamily="34" charset="0"/>
              </a:rPr>
              <a:t> </a:t>
            </a:r>
          </a:p>
          <a:p>
            <a:endParaRPr lang="pt-BR" sz="2400" dirty="0"/>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625478" y="3314701"/>
            <a:ext cx="10590728" cy="1271588"/>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Indicador 6.3 Proporção de hipertensos com orientação sobre prática regular de atividade física.       </a:t>
            </a:r>
          </a:p>
          <a:p>
            <a:r>
              <a:rPr lang="pt-BR" sz="2400" dirty="0" smtClean="0"/>
              <a:t>.              </a:t>
            </a:r>
            <a:endParaRPr lang="pt-BR" sz="2400" dirty="0"/>
          </a:p>
        </p:txBody>
      </p:sp>
      <p:sp>
        <p:nvSpPr>
          <p:cNvPr id="6" name="Retângulo de cantos arredondados 5"/>
          <p:cNvSpPr/>
          <p:nvPr/>
        </p:nvSpPr>
        <p:spPr>
          <a:xfrm>
            <a:off x="777878" y="5029199"/>
            <a:ext cx="10590728" cy="134302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smtClean="0">
                <a:solidFill>
                  <a:schemeClr val="bg1"/>
                </a:solidFill>
                <a:latin typeface="Arial" pitchFamily="34" charset="0"/>
                <a:cs typeface="Arial" pitchFamily="34" charset="0"/>
              </a:rPr>
              <a:t>Antes da intervenção: 89. 0%</a:t>
            </a:r>
          </a:p>
          <a:p>
            <a:r>
              <a:rPr lang="pt-BR" sz="2400" b="1" dirty="0" smtClean="0">
                <a:solidFill>
                  <a:schemeClr val="bg1"/>
                </a:solidFill>
                <a:latin typeface="Arial" pitchFamily="34" charset="0"/>
                <a:cs typeface="Arial" pitchFamily="34" charset="0"/>
              </a:rPr>
              <a:t>Final da intervenção</a:t>
            </a:r>
            <a:r>
              <a:rPr lang="pt-BR" sz="2400" dirty="0" smtClean="0">
                <a:solidFill>
                  <a:schemeClr val="bg1"/>
                </a:solidFill>
                <a:latin typeface="Arial" pitchFamily="34" charset="0"/>
                <a:cs typeface="Arial" pitchFamily="34" charset="0"/>
              </a:rPr>
              <a:t>: 100% dos hipertensos com orientação sobre prática regular de atividade física. </a:t>
            </a:r>
            <a:endParaRPr lang="pt-B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798729" y="1751527"/>
            <a:ext cx="10148071" cy="475230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dirty="0" smtClean="0">
              <a:solidFill>
                <a:schemeClr val="bg1"/>
              </a:solidFill>
              <a:latin typeface="Arial" panose="020B0604020202020204" pitchFamily="34" charset="0"/>
              <a:cs typeface="Arial" panose="020B0604020202020204" pitchFamily="34" charset="0"/>
            </a:endParaRPr>
          </a:p>
          <a:p>
            <a:pPr algn="just"/>
            <a:r>
              <a:rPr lang="pt-BR" sz="2400" dirty="0" smtClean="0">
                <a:solidFill>
                  <a:schemeClr val="bg1"/>
                </a:solidFill>
                <a:latin typeface="Arial" panose="020B0604020202020204" pitchFamily="34" charset="0"/>
                <a:ea typeface="Tahoma"/>
                <a:cs typeface="Arial" panose="020B0604020202020204" pitchFamily="34" charset="0"/>
              </a:rPr>
              <a:t>• </a:t>
            </a:r>
            <a:r>
              <a:rPr lang="pt-BR" sz="2400" dirty="0" smtClean="0">
                <a:solidFill>
                  <a:schemeClr val="bg1"/>
                </a:solidFill>
                <a:latin typeface="Arial" panose="020B0604020202020204" pitchFamily="34" charset="0"/>
                <a:cs typeface="Arial" panose="020B0604020202020204" pitchFamily="34" charset="0"/>
              </a:rPr>
              <a:t>População total: 441.332 habitantes, segundo senso do IBGE de 2010.    </a:t>
            </a:r>
          </a:p>
          <a:p>
            <a:pPr marL="457200" indent="-457200" algn="just">
              <a:buFont typeface="Arial" pitchFamily="34" charset="0"/>
              <a:buChar char="•"/>
            </a:pPr>
            <a:endParaRPr lang="pt-BR" sz="2400" dirty="0" smtClean="0">
              <a:solidFill>
                <a:schemeClr val="bg1"/>
              </a:solidFill>
              <a:latin typeface="Arial" panose="020B0604020202020204" pitchFamily="34" charset="0"/>
              <a:cs typeface="Arial" panose="020B0604020202020204" pitchFamily="34" charset="0"/>
            </a:endParaRPr>
          </a:p>
          <a:p>
            <a:pPr algn="just">
              <a:buFont typeface="Arial" pitchFamily="34" charset="0"/>
              <a:buChar char="•"/>
            </a:pPr>
            <a:r>
              <a:rPr lang="pt-BR" sz="2400" dirty="0" smtClean="0">
                <a:solidFill>
                  <a:schemeClr val="bg1"/>
                </a:solidFill>
                <a:latin typeface="Arial" panose="020B0604020202020204" pitchFamily="34" charset="0"/>
                <a:cs typeface="Arial" panose="020B0604020202020204" pitchFamily="34" charset="0"/>
              </a:rPr>
              <a:t> População</a:t>
            </a:r>
            <a:r>
              <a:rPr lang="pt-BR" sz="2400" dirty="0">
                <a:solidFill>
                  <a:schemeClr val="bg1"/>
                </a:solidFill>
                <a:latin typeface="Arial" panose="020B0604020202020204" pitchFamily="34" charset="0"/>
                <a:cs typeface="Arial" panose="020B0604020202020204" pitchFamily="34" charset="0"/>
              </a:rPr>
              <a:t>: constituída por descendentes de imigrantes italianos, alemães, polacos e holandeses. </a:t>
            </a:r>
          </a:p>
          <a:p>
            <a:pPr algn="just">
              <a:buFont typeface="Arial" pitchFamily="34" charset="0"/>
              <a:buChar char="•"/>
            </a:pPr>
            <a:endParaRPr lang="pt-BR" sz="2400" dirty="0" smtClean="0">
              <a:solidFill>
                <a:schemeClr val="bg1"/>
              </a:solidFill>
              <a:latin typeface="Arial" panose="020B0604020202020204" pitchFamily="34" charset="0"/>
              <a:cs typeface="Arial" panose="020B0604020202020204" pitchFamily="34" charset="0"/>
            </a:endParaRPr>
          </a:p>
          <a:p>
            <a:pPr algn="just">
              <a:buFont typeface="Arial" pitchFamily="34" charset="0"/>
              <a:buChar char="•"/>
            </a:pPr>
            <a:r>
              <a:rPr lang="pt-BR" sz="2400" dirty="0">
                <a:solidFill>
                  <a:schemeClr val="bg1"/>
                </a:solidFill>
                <a:latin typeface="Arial" panose="020B0604020202020204" pitchFamily="34" charset="0"/>
                <a:cs typeface="Arial" panose="020B0604020202020204" pitchFamily="34" charset="0"/>
              </a:rPr>
              <a:t> </a:t>
            </a:r>
            <a:r>
              <a:rPr lang="pt-BR" sz="2400" dirty="0" smtClean="0">
                <a:solidFill>
                  <a:schemeClr val="bg1"/>
                </a:solidFill>
                <a:latin typeface="Arial" panose="020B0604020202020204" pitchFamily="34" charset="0"/>
                <a:cs typeface="Arial" panose="020B0604020202020204" pitchFamily="34" charset="0"/>
              </a:rPr>
              <a:t>Distribuição: 14.134 moram em área urbana e 4.911 em área rural.</a:t>
            </a:r>
            <a:endParaRPr lang="es-ES" sz="2400" dirty="0">
              <a:solidFill>
                <a:schemeClr val="bg1"/>
              </a:solidFill>
              <a:latin typeface="Arial" panose="020B0604020202020204" pitchFamily="34" charset="0"/>
              <a:cs typeface="Arial" panose="020B0604020202020204" pitchFamily="34" charset="0"/>
            </a:endParaRPr>
          </a:p>
        </p:txBody>
      </p:sp>
      <p:sp>
        <p:nvSpPr>
          <p:cNvPr id="3" name="Retângulo de cantos arredondados 2"/>
          <p:cNvSpPr/>
          <p:nvPr/>
        </p:nvSpPr>
        <p:spPr>
          <a:xfrm>
            <a:off x="2730321" y="425003"/>
            <a:ext cx="6284890"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anose="020B0604020202020204" pitchFamily="34" charset="0"/>
                <a:cs typeface="Arial" panose="020B0604020202020204" pitchFamily="34" charset="0"/>
              </a:rPr>
              <a:t>INTRODUÇÃO</a:t>
            </a:r>
          </a:p>
        </p:txBody>
      </p:sp>
    </p:spTree>
    <p:extLst>
      <p:ext uri="{BB962C8B-B14F-4D97-AF65-F5344CB8AC3E}">
        <p14:creationId xmlns:p14="http://schemas.microsoft.com/office/powerpoint/2010/main" xmlns="" val="19678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468315" y="1428750"/>
            <a:ext cx="10790235" cy="1243013"/>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t>. </a:t>
            </a:r>
          </a:p>
          <a:p>
            <a:endParaRPr lang="pt-BR" sz="2400" dirty="0" smtClean="0">
              <a:solidFill>
                <a:schemeClr val="bg1"/>
              </a:solidFill>
              <a:latin typeface="Arial" pitchFamily="34" charset="0"/>
              <a:cs typeface="Arial" pitchFamily="34" charset="0"/>
            </a:endParaRPr>
          </a:p>
          <a:p>
            <a:r>
              <a:rPr lang="pt-BR" sz="2400" dirty="0" smtClean="0">
                <a:solidFill>
                  <a:schemeClr val="bg1"/>
                </a:solidFill>
                <a:latin typeface="Arial" pitchFamily="34" charset="0"/>
                <a:cs typeface="Arial" pitchFamily="34" charset="0"/>
              </a:rPr>
              <a:t>Meta 6.4.  Garantir orientação em relação à prática regular de atividade física a 100% dos pacientes diabéticos</a:t>
            </a:r>
          </a:p>
          <a:p>
            <a:r>
              <a:rPr lang="pt-BR" sz="2400" dirty="0" smtClean="0">
                <a:solidFill>
                  <a:schemeClr val="bg1"/>
                </a:solidFill>
                <a:latin typeface="Arial" pitchFamily="34" charset="0"/>
                <a:cs typeface="Arial" pitchFamily="34" charset="0"/>
              </a:rPr>
              <a:t> </a:t>
            </a:r>
          </a:p>
          <a:p>
            <a:endParaRPr lang="pt-BR" sz="2400" dirty="0"/>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625478" y="3171825"/>
            <a:ext cx="10590728" cy="1357313"/>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Indicador 6.4 Proporção de diabéticos com orientação sobre prática regular de atividade física.       </a:t>
            </a:r>
          </a:p>
          <a:p>
            <a:r>
              <a:rPr lang="pt-BR" sz="2400" dirty="0" smtClean="0"/>
              <a:t>.              </a:t>
            </a:r>
            <a:endParaRPr lang="pt-BR" sz="2400" dirty="0"/>
          </a:p>
        </p:txBody>
      </p:sp>
      <p:sp>
        <p:nvSpPr>
          <p:cNvPr id="6" name="Retângulo de cantos arredondados 5"/>
          <p:cNvSpPr/>
          <p:nvPr/>
        </p:nvSpPr>
        <p:spPr>
          <a:xfrm>
            <a:off x="777878" y="5029199"/>
            <a:ext cx="10590728" cy="134302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smtClean="0">
                <a:solidFill>
                  <a:schemeClr val="bg1"/>
                </a:solidFill>
                <a:latin typeface="Arial" pitchFamily="34" charset="0"/>
                <a:cs typeface="Arial" pitchFamily="34" charset="0"/>
              </a:rPr>
              <a:t>Antes da intervenção: </a:t>
            </a:r>
            <a:r>
              <a:rPr lang="pt-BR" sz="2400" dirty="0" smtClean="0">
                <a:solidFill>
                  <a:schemeClr val="bg1"/>
                </a:solidFill>
                <a:latin typeface="Arial" pitchFamily="34" charset="0"/>
                <a:cs typeface="Arial" pitchFamily="34" charset="0"/>
              </a:rPr>
              <a:t>100%</a:t>
            </a:r>
          </a:p>
          <a:p>
            <a:r>
              <a:rPr lang="pt-BR" sz="2400" b="1" dirty="0" smtClean="0">
                <a:solidFill>
                  <a:schemeClr val="bg1"/>
                </a:solidFill>
                <a:latin typeface="Arial" pitchFamily="34" charset="0"/>
                <a:cs typeface="Arial" pitchFamily="34" charset="0"/>
              </a:rPr>
              <a:t>Final da intervenção</a:t>
            </a:r>
            <a:r>
              <a:rPr lang="pt-BR" sz="2400" dirty="0" smtClean="0">
                <a:solidFill>
                  <a:schemeClr val="bg1"/>
                </a:solidFill>
                <a:latin typeface="Arial" pitchFamily="34" charset="0"/>
                <a:cs typeface="Arial" pitchFamily="34" charset="0"/>
              </a:rPr>
              <a:t>: 100% dos diabéticos com orientação sobre prática regular de atividade física. </a:t>
            </a:r>
            <a:endParaRPr lang="pt-B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11177" y="1357313"/>
            <a:ext cx="10790235" cy="111442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t>. </a:t>
            </a:r>
          </a:p>
          <a:p>
            <a:endParaRPr lang="pt-BR" sz="2400" dirty="0" smtClean="0">
              <a:solidFill>
                <a:schemeClr val="bg1"/>
              </a:solidFill>
              <a:latin typeface="Arial" pitchFamily="34" charset="0"/>
              <a:cs typeface="Arial" pitchFamily="34" charset="0"/>
            </a:endParaRPr>
          </a:p>
          <a:p>
            <a:endParaRPr lang="pt-BR" sz="2400" dirty="0" smtClean="0">
              <a:solidFill>
                <a:schemeClr val="bg1"/>
              </a:solidFill>
              <a:latin typeface="Arial" pitchFamily="34" charset="0"/>
              <a:cs typeface="Arial" pitchFamily="34" charset="0"/>
            </a:endParaRPr>
          </a:p>
          <a:p>
            <a:r>
              <a:rPr lang="pt-BR" sz="2400" dirty="0" smtClean="0">
                <a:solidFill>
                  <a:schemeClr val="bg1"/>
                </a:solidFill>
                <a:latin typeface="Arial" pitchFamily="34" charset="0"/>
                <a:cs typeface="Arial" pitchFamily="34" charset="0"/>
              </a:rPr>
              <a:t>Meta 6.5 Garantir orientação sobre os riscos do tabagismo a 100% dos pacientes hipertensos.</a:t>
            </a:r>
          </a:p>
          <a:p>
            <a:r>
              <a:rPr lang="pt-BR" sz="2400" dirty="0" smtClean="0">
                <a:solidFill>
                  <a:schemeClr val="bg1"/>
                </a:solidFill>
                <a:latin typeface="Arial" pitchFamily="34" charset="0"/>
                <a:cs typeface="Arial" pitchFamily="34" charset="0"/>
              </a:rPr>
              <a:t> </a:t>
            </a:r>
          </a:p>
          <a:p>
            <a:r>
              <a:rPr lang="pt-BR" sz="2400" dirty="0" smtClean="0">
                <a:solidFill>
                  <a:schemeClr val="bg1"/>
                </a:solidFill>
                <a:latin typeface="Arial" pitchFamily="34" charset="0"/>
                <a:cs typeface="Arial" pitchFamily="34" charset="0"/>
              </a:rPr>
              <a:t> </a:t>
            </a:r>
          </a:p>
          <a:p>
            <a:r>
              <a:rPr lang="pt-BR" sz="2400" dirty="0" smtClean="0">
                <a:solidFill>
                  <a:schemeClr val="bg1"/>
                </a:solidFill>
                <a:latin typeface="Arial" pitchFamily="34" charset="0"/>
                <a:cs typeface="Arial" pitchFamily="34" charset="0"/>
              </a:rPr>
              <a:t> </a:t>
            </a:r>
          </a:p>
          <a:p>
            <a:endParaRPr lang="pt-BR" sz="2400" dirty="0"/>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625478" y="2814638"/>
            <a:ext cx="10590728" cy="1443037"/>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Indicador 6.5 Proporção de hipertensos com orientação sobre os riscos do tabagismo.    </a:t>
            </a:r>
          </a:p>
          <a:p>
            <a:endParaRPr lang="pt-BR" sz="2400" dirty="0"/>
          </a:p>
        </p:txBody>
      </p:sp>
      <p:sp>
        <p:nvSpPr>
          <p:cNvPr id="6" name="Retângulo de cantos arredondados 5"/>
          <p:cNvSpPr/>
          <p:nvPr/>
        </p:nvSpPr>
        <p:spPr>
          <a:xfrm>
            <a:off x="777878" y="5029199"/>
            <a:ext cx="10590728" cy="134302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smtClean="0">
                <a:solidFill>
                  <a:schemeClr val="bg1"/>
                </a:solidFill>
                <a:latin typeface="Arial" pitchFamily="34" charset="0"/>
                <a:cs typeface="Arial" pitchFamily="34" charset="0"/>
              </a:rPr>
              <a:t>Antes da intervenção:  </a:t>
            </a:r>
            <a:r>
              <a:rPr lang="pt-BR" sz="2400" dirty="0" smtClean="0">
                <a:solidFill>
                  <a:schemeClr val="bg1"/>
                </a:solidFill>
                <a:latin typeface="Arial" pitchFamily="34" charset="0"/>
                <a:cs typeface="Arial" pitchFamily="34" charset="0"/>
              </a:rPr>
              <a:t>89. 0%</a:t>
            </a:r>
          </a:p>
          <a:p>
            <a:r>
              <a:rPr lang="pt-BR" sz="2400" b="1" dirty="0" smtClean="0">
                <a:solidFill>
                  <a:schemeClr val="bg1"/>
                </a:solidFill>
                <a:latin typeface="Arial" pitchFamily="34" charset="0"/>
                <a:cs typeface="Arial" pitchFamily="34" charset="0"/>
              </a:rPr>
              <a:t>Final da intervenção</a:t>
            </a:r>
            <a:r>
              <a:rPr lang="pt-BR" sz="2400" dirty="0" smtClean="0">
                <a:solidFill>
                  <a:schemeClr val="bg1"/>
                </a:solidFill>
                <a:latin typeface="Arial" pitchFamily="34" charset="0"/>
                <a:cs typeface="Arial" pitchFamily="34" charset="0"/>
              </a:rPr>
              <a:t>: 100% dos hipertensos com orientação sobre os riscos do tabagismo.  </a:t>
            </a:r>
            <a:endParaRPr lang="pt-B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11177" y="1514475"/>
            <a:ext cx="10790235" cy="1471613"/>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t>. </a:t>
            </a:r>
          </a:p>
          <a:p>
            <a:endParaRPr lang="pt-BR" sz="2400" dirty="0" smtClean="0">
              <a:solidFill>
                <a:schemeClr val="bg1"/>
              </a:solidFill>
              <a:latin typeface="Arial" pitchFamily="34" charset="0"/>
              <a:cs typeface="Arial" pitchFamily="34" charset="0"/>
            </a:endParaRPr>
          </a:p>
          <a:p>
            <a:endParaRPr lang="pt-BR" sz="2400" dirty="0" smtClean="0">
              <a:solidFill>
                <a:schemeClr val="bg1"/>
              </a:solidFill>
              <a:latin typeface="Arial" pitchFamily="34" charset="0"/>
              <a:cs typeface="Arial" pitchFamily="34" charset="0"/>
            </a:endParaRPr>
          </a:p>
          <a:p>
            <a:r>
              <a:rPr lang="pt-BR" sz="2400" dirty="0" smtClean="0">
                <a:solidFill>
                  <a:schemeClr val="bg1"/>
                </a:solidFill>
                <a:latin typeface="Arial" pitchFamily="34" charset="0"/>
                <a:cs typeface="Arial" pitchFamily="34" charset="0"/>
              </a:rPr>
              <a:t>Meta 6.6 Garantir orientação sobre os riscos do tabagismo a 100% dos pacientes  diabéticos.</a:t>
            </a:r>
          </a:p>
          <a:p>
            <a:r>
              <a:rPr lang="pt-BR" sz="2400" dirty="0" smtClean="0">
                <a:solidFill>
                  <a:schemeClr val="bg1"/>
                </a:solidFill>
                <a:latin typeface="Arial" pitchFamily="34" charset="0"/>
                <a:cs typeface="Arial" pitchFamily="34" charset="0"/>
              </a:rPr>
              <a:t> </a:t>
            </a:r>
          </a:p>
          <a:p>
            <a:r>
              <a:rPr lang="pt-BR" sz="2400" dirty="0" smtClean="0">
                <a:solidFill>
                  <a:schemeClr val="bg1"/>
                </a:solidFill>
                <a:latin typeface="Arial" pitchFamily="34" charset="0"/>
                <a:cs typeface="Arial" pitchFamily="34" charset="0"/>
              </a:rPr>
              <a:t> </a:t>
            </a:r>
          </a:p>
          <a:p>
            <a:r>
              <a:rPr lang="pt-BR" sz="2400" dirty="0" smtClean="0">
                <a:solidFill>
                  <a:schemeClr val="bg1"/>
                </a:solidFill>
                <a:latin typeface="Arial" pitchFamily="34" charset="0"/>
                <a:cs typeface="Arial" pitchFamily="34" charset="0"/>
              </a:rPr>
              <a:t> </a:t>
            </a:r>
          </a:p>
          <a:p>
            <a:endParaRPr lang="pt-BR" sz="2400" dirty="0"/>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625478" y="3328988"/>
            <a:ext cx="10590728" cy="1243011"/>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Indicador 6.6. Proporção de diabéticos  com orientação sobre os riscos do tabagismo.    </a:t>
            </a:r>
          </a:p>
          <a:p>
            <a:endParaRPr lang="pt-BR" sz="2400" dirty="0"/>
          </a:p>
        </p:txBody>
      </p:sp>
      <p:sp>
        <p:nvSpPr>
          <p:cNvPr id="6" name="Retângulo de cantos arredondados 5"/>
          <p:cNvSpPr/>
          <p:nvPr/>
        </p:nvSpPr>
        <p:spPr>
          <a:xfrm>
            <a:off x="777878" y="5029199"/>
            <a:ext cx="10590728" cy="134302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smtClean="0">
                <a:solidFill>
                  <a:schemeClr val="bg1"/>
                </a:solidFill>
                <a:latin typeface="Arial" pitchFamily="34" charset="0"/>
                <a:cs typeface="Arial" pitchFamily="34" charset="0"/>
              </a:rPr>
              <a:t>Antes da intervenção: </a:t>
            </a:r>
            <a:r>
              <a:rPr lang="pt-BR" sz="2400" dirty="0" smtClean="0">
                <a:solidFill>
                  <a:schemeClr val="bg1"/>
                </a:solidFill>
                <a:latin typeface="Arial" pitchFamily="34" charset="0"/>
                <a:cs typeface="Arial" pitchFamily="34" charset="0"/>
              </a:rPr>
              <a:t>100%</a:t>
            </a:r>
          </a:p>
          <a:p>
            <a:r>
              <a:rPr lang="pt-BR" sz="2400" b="1" dirty="0" smtClean="0">
                <a:solidFill>
                  <a:schemeClr val="bg1"/>
                </a:solidFill>
                <a:latin typeface="Arial" pitchFamily="34" charset="0"/>
                <a:cs typeface="Arial" pitchFamily="34" charset="0"/>
              </a:rPr>
              <a:t>Final da intervenção</a:t>
            </a:r>
            <a:r>
              <a:rPr lang="pt-BR" sz="2400" dirty="0" smtClean="0">
                <a:solidFill>
                  <a:schemeClr val="bg1"/>
                </a:solidFill>
                <a:latin typeface="Arial" pitchFamily="34" charset="0"/>
                <a:cs typeface="Arial" pitchFamily="34" charset="0"/>
              </a:rPr>
              <a:t>: 100% dos diabéticos com orientação sobre os riscos do tabagismo.  </a:t>
            </a:r>
            <a:endParaRPr lang="pt-B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11177" y="1428751"/>
            <a:ext cx="10790235" cy="1414462"/>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t>. </a:t>
            </a:r>
          </a:p>
          <a:p>
            <a:endParaRPr lang="pt-BR" sz="2400" dirty="0" smtClean="0">
              <a:solidFill>
                <a:schemeClr val="bg1"/>
              </a:solidFill>
              <a:latin typeface="Arial" pitchFamily="34" charset="0"/>
              <a:cs typeface="Arial" pitchFamily="34" charset="0"/>
            </a:endParaRPr>
          </a:p>
          <a:p>
            <a:endParaRPr lang="pt-BR" sz="2400" dirty="0" smtClean="0">
              <a:solidFill>
                <a:schemeClr val="bg1"/>
              </a:solidFill>
              <a:latin typeface="Arial" pitchFamily="34" charset="0"/>
              <a:cs typeface="Arial" pitchFamily="34" charset="0"/>
            </a:endParaRPr>
          </a:p>
          <a:p>
            <a:endParaRPr lang="pt-BR" sz="2400" dirty="0" smtClean="0">
              <a:latin typeface="Arial" pitchFamily="34" charset="0"/>
              <a:cs typeface="Arial" pitchFamily="34" charset="0"/>
            </a:endParaRPr>
          </a:p>
          <a:p>
            <a:endParaRPr lang="pt-BR" sz="2400" dirty="0" smtClean="0">
              <a:latin typeface="Arial" pitchFamily="34" charset="0"/>
              <a:cs typeface="Arial" pitchFamily="34" charset="0"/>
            </a:endParaRPr>
          </a:p>
          <a:p>
            <a:r>
              <a:rPr lang="pt-BR" sz="2400" dirty="0" smtClean="0">
                <a:solidFill>
                  <a:schemeClr val="bg1"/>
                </a:solidFill>
                <a:latin typeface="Arial" pitchFamily="34" charset="0"/>
                <a:cs typeface="Arial" pitchFamily="34" charset="0"/>
              </a:rPr>
              <a:t>Meta 6.7 Garantir orientação sobre higiene bucal a 100% dos pacientes hipertensos.</a:t>
            </a:r>
          </a:p>
          <a:p>
            <a:r>
              <a:rPr lang="pt-BR" sz="2400" dirty="0" smtClean="0"/>
              <a:t> </a:t>
            </a:r>
          </a:p>
          <a:p>
            <a:r>
              <a:rPr lang="pt-BR" sz="2400" dirty="0" smtClean="0">
                <a:solidFill>
                  <a:schemeClr val="bg1"/>
                </a:solidFill>
                <a:latin typeface="Arial" pitchFamily="34" charset="0"/>
                <a:cs typeface="Arial" pitchFamily="34" charset="0"/>
              </a:rPr>
              <a:t>                                                                                              </a:t>
            </a:r>
          </a:p>
          <a:p>
            <a:r>
              <a:rPr lang="pt-BR" sz="2400" dirty="0" smtClean="0">
                <a:solidFill>
                  <a:schemeClr val="bg1"/>
                </a:solidFill>
                <a:latin typeface="Arial" pitchFamily="34" charset="0"/>
                <a:cs typeface="Arial" pitchFamily="34" charset="0"/>
              </a:rPr>
              <a:t> </a:t>
            </a:r>
          </a:p>
          <a:p>
            <a:r>
              <a:rPr lang="pt-BR" sz="2400" dirty="0" smtClean="0">
                <a:solidFill>
                  <a:schemeClr val="bg1"/>
                </a:solidFill>
                <a:latin typeface="Arial" pitchFamily="34" charset="0"/>
                <a:cs typeface="Arial" pitchFamily="34" charset="0"/>
              </a:rPr>
              <a:t> </a:t>
            </a:r>
          </a:p>
          <a:p>
            <a:endParaRPr lang="pt-BR" sz="2400" dirty="0"/>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528638" y="3400425"/>
            <a:ext cx="10687568" cy="134302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400" dirty="0" smtClean="0"/>
          </a:p>
          <a:p>
            <a:endParaRPr lang="pt-BR" sz="2400" dirty="0" smtClean="0"/>
          </a:p>
          <a:p>
            <a:r>
              <a:rPr lang="pt-BR" sz="2400" dirty="0" smtClean="0">
                <a:solidFill>
                  <a:schemeClr val="bg1"/>
                </a:solidFill>
                <a:latin typeface="Arial" pitchFamily="34" charset="0"/>
                <a:cs typeface="Arial" pitchFamily="34" charset="0"/>
              </a:rPr>
              <a:t>Indicador 6.7 Proporção de hipertensos com orientação sobre higiene bucal.             </a:t>
            </a:r>
          </a:p>
          <a:p>
            <a:r>
              <a:rPr lang="pt-BR" sz="2400" dirty="0" smtClean="0"/>
              <a:t> </a:t>
            </a:r>
          </a:p>
          <a:p>
            <a:endParaRPr lang="pt-BR" sz="2400" dirty="0">
              <a:solidFill>
                <a:schemeClr val="bg1"/>
              </a:solidFill>
              <a:latin typeface="Arial" pitchFamily="34" charset="0"/>
              <a:cs typeface="Arial" pitchFamily="34" charset="0"/>
            </a:endParaRPr>
          </a:p>
        </p:txBody>
      </p:sp>
      <p:sp>
        <p:nvSpPr>
          <p:cNvPr id="6" name="Retângulo de cantos arredondados 5"/>
          <p:cNvSpPr/>
          <p:nvPr/>
        </p:nvSpPr>
        <p:spPr>
          <a:xfrm>
            <a:off x="571500" y="5029199"/>
            <a:ext cx="10797106" cy="134302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smtClean="0">
                <a:solidFill>
                  <a:schemeClr val="bg1"/>
                </a:solidFill>
                <a:latin typeface="Arial" pitchFamily="34" charset="0"/>
                <a:cs typeface="Arial" pitchFamily="34" charset="0"/>
              </a:rPr>
              <a:t>Antes da intervenção: </a:t>
            </a:r>
            <a:r>
              <a:rPr lang="pt-BR" sz="2400" dirty="0" smtClean="0">
                <a:solidFill>
                  <a:schemeClr val="bg1"/>
                </a:solidFill>
                <a:latin typeface="Arial" pitchFamily="34" charset="0"/>
                <a:cs typeface="Arial" pitchFamily="34" charset="0"/>
              </a:rPr>
              <a:t>sem dados certos.</a:t>
            </a:r>
          </a:p>
          <a:p>
            <a:r>
              <a:rPr lang="pt-BR" sz="2400" b="1" dirty="0" smtClean="0">
                <a:solidFill>
                  <a:schemeClr val="bg1"/>
                </a:solidFill>
                <a:latin typeface="Arial" pitchFamily="34" charset="0"/>
                <a:cs typeface="Arial" pitchFamily="34" charset="0"/>
              </a:rPr>
              <a:t>Final da intervenção</a:t>
            </a:r>
            <a:r>
              <a:rPr lang="pt-BR" sz="2400" dirty="0" smtClean="0">
                <a:solidFill>
                  <a:schemeClr val="bg1"/>
                </a:solidFill>
                <a:latin typeface="Arial" pitchFamily="34" charset="0"/>
                <a:cs typeface="Arial" pitchFamily="34" charset="0"/>
              </a:rPr>
              <a:t>: 100% dos hipertensos com orientação sobre higiene bucal.  </a:t>
            </a:r>
            <a:endParaRPr lang="pt-B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de cantos arredondados 4"/>
          <p:cNvSpPr/>
          <p:nvPr/>
        </p:nvSpPr>
        <p:spPr>
          <a:xfrm>
            <a:off x="511177" y="1471613"/>
            <a:ext cx="10790235" cy="1328737"/>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t>. </a:t>
            </a:r>
          </a:p>
          <a:p>
            <a:endParaRPr lang="pt-BR" sz="2400" dirty="0" smtClean="0">
              <a:solidFill>
                <a:schemeClr val="bg1"/>
              </a:solidFill>
              <a:latin typeface="Arial" pitchFamily="34" charset="0"/>
              <a:cs typeface="Arial" pitchFamily="34" charset="0"/>
            </a:endParaRPr>
          </a:p>
          <a:p>
            <a:endParaRPr lang="pt-BR" sz="2400" dirty="0" smtClean="0">
              <a:solidFill>
                <a:schemeClr val="bg1"/>
              </a:solidFill>
              <a:latin typeface="Arial" pitchFamily="34" charset="0"/>
              <a:cs typeface="Arial" pitchFamily="34" charset="0"/>
            </a:endParaRPr>
          </a:p>
          <a:p>
            <a:endParaRPr lang="pt-BR" sz="2400" dirty="0" smtClean="0">
              <a:latin typeface="Arial" pitchFamily="34" charset="0"/>
              <a:cs typeface="Arial" pitchFamily="34" charset="0"/>
            </a:endParaRPr>
          </a:p>
          <a:p>
            <a:endParaRPr lang="pt-BR" sz="2400" dirty="0" smtClean="0">
              <a:latin typeface="Arial" pitchFamily="34" charset="0"/>
              <a:cs typeface="Arial" pitchFamily="34" charset="0"/>
            </a:endParaRPr>
          </a:p>
          <a:p>
            <a:r>
              <a:rPr lang="pt-BR" sz="2400" dirty="0" smtClean="0">
                <a:solidFill>
                  <a:schemeClr val="bg1"/>
                </a:solidFill>
                <a:latin typeface="Arial" pitchFamily="34" charset="0"/>
                <a:cs typeface="Arial" pitchFamily="34" charset="0"/>
              </a:rPr>
              <a:t>Meta 6.8. Garantir orientação sobre higiene bucal a 100% dos pacientes diabéticos.</a:t>
            </a:r>
          </a:p>
          <a:p>
            <a:r>
              <a:rPr lang="pt-BR" sz="2400" dirty="0" smtClean="0"/>
              <a:t> </a:t>
            </a:r>
          </a:p>
          <a:p>
            <a:r>
              <a:rPr lang="pt-BR" sz="2400" dirty="0" smtClean="0">
                <a:solidFill>
                  <a:schemeClr val="bg1"/>
                </a:solidFill>
                <a:latin typeface="Arial" pitchFamily="34" charset="0"/>
                <a:cs typeface="Arial" pitchFamily="34" charset="0"/>
              </a:rPr>
              <a:t>                                                                                              </a:t>
            </a:r>
          </a:p>
          <a:p>
            <a:r>
              <a:rPr lang="pt-BR" sz="2400" dirty="0" smtClean="0">
                <a:solidFill>
                  <a:schemeClr val="bg1"/>
                </a:solidFill>
                <a:latin typeface="Arial" pitchFamily="34" charset="0"/>
                <a:cs typeface="Arial" pitchFamily="34" charset="0"/>
              </a:rPr>
              <a:t> </a:t>
            </a:r>
          </a:p>
          <a:p>
            <a:r>
              <a:rPr lang="pt-BR" sz="2400" dirty="0" smtClean="0">
                <a:solidFill>
                  <a:schemeClr val="bg1"/>
                </a:solidFill>
                <a:latin typeface="Arial" pitchFamily="34" charset="0"/>
                <a:cs typeface="Arial" pitchFamily="34" charset="0"/>
              </a:rPr>
              <a:t> </a:t>
            </a:r>
          </a:p>
          <a:p>
            <a:endParaRPr lang="pt-BR" sz="2400" dirty="0"/>
          </a:p>
        </p:txBody>
      </p:sp>
      <p:sp>
        <p:nvSpPr>
          <p:cNvPr id="10" name="Retângulo de cantos arredondados 9"/>
          <p:cNvSpPr/>
          <p:nvPr/>
        </p:nvSpPr>
        <p:spPr>
          <a:xfrm>
            <a:off x="2132524" y="294292"/>
            <a:ext cx="8027475" cy="695459"/>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anose="020B0604020202020204" pitchFamily="34" charset="0"/>
                <a:cs typeface="Arial" panose="020B0604020202020204" pitchFamily="34" charset="0"/>
              </a:rPr>
              <a:t>OBJETIVOS, METAS E RESULTADOS</a:t>
            </a:r>
          </a:p>
        </p:txBody>
      </p:sp>
      <p:sp>
        <p:nvSpPr>
          <p:cNvPr id="7" name="Retângulo de cantos arredondados 6"/>
          <p:cNvSpPr/>
          <p:nvPr/>
        </p:nvSpPr>
        <p:spPr>
          <a:xfrm>
            <a:off x="528638" y="3057525"/>
            <a:ext cx="10687568" cy="1443038"/>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400" dirty="0" smtClean="0"/>
          </a:p>
          <a:p>
            <a:endParaRPr lang="pt-BR" sz="2400" dirty="0" smtClean="0"/>
          </a:p>
          <a:p>
            <a:r>
              <a:rPr lang="pt-BR" sz="2400" dirty="0" smtClean="0">
                <a:solidFill>
                  <a:schemeClr val="bg1"/>
                </a:solidFill>
                <a:latin typeface="Arial" pitchFamily="34" charset="0"/>
                <a:cs typeface="Arial" pitchFamily="34" charset="0"/>
              </a:rPr>
              <a:t>Indicador 6.8.  Proporção de diabéticos com orientação sobre higiene bucal.             </a:t>
            </a:r>
          </a:p>
          <a:p>
            <a:r>
              <a:rPr lang="pt-BR" sz="2400" dirty="0" smtClean="0"/>
              <a:t> </a:t>
            </a:r>
          </a:p>
          <a:p>
            <a:endParaRPr lang="pt-BR" sz="2400" dirty="0">
              <a:solidFill>
                <a:schemeClr val="bg1"/>
              </a:solidFill>
              <a:latin typeface="Arial" pitchFamily="34" charset="0"/>
              <a:cs typeface="Arial" pitchFamily="34" charset="0"/>
            </a:endParaRPr>
          </a:p>
        </p:txBody>
      </p:sp>
      <p:sp>
        <p:nvSpPr>
          <p:cNvPr id="6" name="Retângulo de cantos arredondados 5"/>
          <p:cNvSpPr/>
          <p:nvPr/>
        </p:nvSpPr>
        <p:spPr>
          <a:xfrm>
            <a:off x="471488" y="5029199"/>
            <a:ext cx="10897118" cy="1343025"/>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smtClean="0">
                <a:solidFill>
                  <a:schemeClr val="bg1"/>
                </a:solidFill>
                <a:latin typeface="Arial" pitchFamily="34" charset="0"/>
                <a:cs typeface="Arial" pitchFamily="34" charset="0"/>
              </a:rPr>
              <a:t>Antes da intervenção: </a:t>
            </a:r>
            <a:r>
              <a:rPr lang="pt-BR" sz="2400" dirty="0" smtClean="0">
                <a:solidFill>
                  <a:schemeClr val="bg1"/>
                </a:solidFill>
                <a:latin typeface="Arial" pitchFamily="34" charset="0"/>
                <a:cs typeface="Arial" pitchFamily="34" charset="0"/>
              </a:rPr>
              <a:t>sem dados certos. </a:t>
            </a:r>
          </a:p>
          <a:p>
            <a:r>
              <a:rPr lang="pt-BR" sz="2400" b="1" dirty="0" smtClean="0">
                <a:solidFill>
                  <a:schemeClr val="bg1"/>
                </a:solidFill>
                <a:latin typeface="Arial" pitchFamily="34" charset="0"/>
                <a:cs typeface="Arial" pitchFamily="34" charset="0"/>
              </a:rPr>
              <a:t>Final da intervenção</a:t>
            </a:r>
            <a:r>
              <a:rPr lang="pt-BR" sz="2400" dirty="0" smtClean="0">
                <a:solidFill>
                  <a:schemeClr val="bg1"/>
                </a:solidFill>
                <a:latin typeface="Arial" pitchFamily="34" charset="0"/>
                <a:cs typeface="Arial" pitchFamily="34" charset="0"/>
              </a:rPr>
              <a:t>: 100% dos diabéticos com orientação sobre higiene bucal.  </a:t>
            </a:r>
            <a:endParaRPr lang="pt-BR" sz="24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xmlns="" val="37088967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323557" y="1410789"/>
            <a:ext cx="11493305" cy="460364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anose="020B0604020202020204" pitchFamily="34" charset="0"/>
                <a:cs typeface="Arial" panose="020B0604020202020204" pitchFamily="34" charset="0"/>
              </a:rPr>
              <a:t>Importância da intervenção para a equipe:</a:t>
            </a:r>
          </a:p>
          <a:p>
            <a:pPr algn="just"/>
            <a:endParaRPr lang="pt-BR" sz="2400" dirty="0" smtClean="0">
              <a:solidFill>
                <a:schemeClr val="bg1"/>
              </a:solidFill>
              <a:latin typeface="Arial" panose="020B0604020202020204" pitchFamily="34" charset="0"/>
              <a:cs typeface="Arial" panose="020B0604020202020204" pitchFamily="34" charset="0"/>
            </a:endParaRPr>
          </a:p>
          <a:p>
            <a:pPr algn="just"/>
            <a:endParaRPr lang="pt-BR" sz="2400" dirty="0" smtClean="0">
              <a:solidFill>
                <a:schemeClr val="bg1"/>
              </a:solidFill>
              <a:latin typeface="Arial" panose="020B0604020202020204" pitchFamily="34" charset="0"/>
              <a:cs typeface="Arial" panose="020B0604020202020204" pitchFamily="34" charset="0"/>
            </a:endParaRPr>
          </a:p>
          <a:p>
            <a:pPr algn="just"/>
            <a:r>
              <a:rPr lang="pt-BR" sz="2400" dirty="0" smtClean="0">
                <a:solidFill>
                  <a:schemeClr val="bg1"/>
                </a:solidFill>
                <a:latin typeface="Arial" panose="020B0604020202020204" pitchFamily="34" charset="0"/>
                <a:ea typeface="Tahoma"/>
                <a:cs typeface="Arial" panose="020B0604020202020204" pitchFamily="34" charset="0"/>
              </a:rPr>
              <a:t>•</a:t>
            </a:r>
            <a:r>
              <a:rPr lang="pt-BR" sz="2400" dirty="0" smtClean="0">
                <a:solidFill>
                  <a:schemeClr val="bg1"/>
                </a:solidFill>
                <a:latin typeface="Tahoma"/>
                <a:ea typeface="Tahoma"/>
                <a:cs typeface="Tahoma"/>
              </a:rPr>
              <a:t> </a:t>
            </a:r>
            <a:r>
              <a:rPr lang="pt-BR" sz="2400" dirty="0" smtClean="0">
                <a:solidFill>
                  <a:schemeClr val="bg1"/>
                </a:solidFill>
                <a:latin typeface="Arial" panose="020B0604020202020204" pitchFamily="34" charset="0"/>
                <a:cs typeface="Arial" panose="020B0604020202020204" pitchFamily="34" charset="0"/>
              </a:rPr>
              <a:t>Permitiu aos profissionais o aperfeiçoamento dos conhecimentos técnicos sobre o protocolo de </a:t>
            </a:r>
            <a:r>
              <a:rPr lang="pt-BR" sz="2400" u="sng" dirty="0" smtClean="0">
                <a:solidFill>
                  <a:schemeClr val="bg1"/>
                </a:solidFill>
                <a:latin typeface="Arial" panose="020B0604020202020204" pitchFamily="34" charset="0"/>
                <a:cs typeface="Arial" panose="020B0604020202020204" pitchFamily="34" charset="0"/>
              </a:rPr>
              <a:t>rastreamento, diagnóstico, tratamento e monitoramento</a:t>
            </a:r>
            <a:r>
              <a:rPr lang="pt-BR" sz="2400" dirty="0" smtClean="0">
                <a:solidFill>
                  <a:schemeClr val="bg1"/>
                </a:solidFill>
                <a:latin typeface="Arial" panose="020B0604020202020204" pitchFamily="34" charset="0"/>
                <a:cs typeface="Arial" panose="020B0604020202020204" pitchFamily="34" charset="0"/>
              </a:rPr>
              <a:t> da hipertensão arterial sistêmica e a diabetes </a:t>
            </a:r>
            <a:r>
              <a:rPr lang="pt-BR" sz="2400" dirty="0" err="1" smtClean="0">
                <a:solidFill>
                  <a:schemeClr val="bg1"/>
                </a:solidFill>
                <a:latin typeface="Arial" panose="020B0604020202020204" pitchFamily="34" charset="0"/>
                <a:cs typeface="Arial" panose="020B0604020202020204" pitchFamily="34" charset="0"/>
              </a:rPr>
              <a:t>mellitus</a:t>
            </a:r>
            <a:r>
              <a:rPr lang="pt-BR" sz="2400" dirty="0" smtClean="0">
                <a:solidFill>
                  <a:schemeClr val="bg1"/>
                </a:solidFill>
                <a:latin typeface="Arial" panose="020B0604020202020204" pitchFamily="34" charset="0"/>
                <a:cs typeface="Arial" panose="020B0604020202020204" pitchFamily="34" charset="0"/>
              </a:rPr>
              <a:t>. </a:t>
            </a:r>
          </a:p>
          <a:p>
            <a:pPr algn="just"/>
            <a:endParaRPr lang="pt-BR" sz="2400" dirty="0" smtClean="0">
              <a:solidFill>
                <a:schemeClr val="bg1"/>
              </a:solidFill>
              <a:latin typeface="Arial" panose="020B0604020202020204" pitchFamily="34" charset="0"/>
              <a:cs typeface="Arial" panose="020B0604020202020204" pitchFamily="34" charset="0"/>
            </a:endParaRPr>
          </a:p>
          <a:p>
            <a:pPr algn="just"/>
            <a:r>
              <a:rPr lang="pt-BR" sz="2400" dirty="0" smtClean="0">
                <a:solidFill>
                  <a:schemeClr val="bg1"/>
                </a:solidFill>
                <a:latin typeface="Arial" panose="020B0604020202020204" pitchFamily="34" charset="0"/>
                <a:ea typeface="Tahoma"/>
                <a:cs typeface="Arial" panose="020B0604020202020204" pitchFamily="34" charset="0"/>
              </a:rPr>
              <a:t>• </a:t>
            </a:r>
            <a:r>
              <a:rPr lang="pt-BR" sz="2400" dirty="0" smtClean="0">
                <a:solidFill>
                  <a:schemeClr val="bg1"/>
                </a:solidFill>
                <a:latin typeface="Arial" panose="020B0604020202020204" pitchFamily="34" charset="0"/>
                <a:cs typeface="Arial" panose="020B0604020202020204" pitchFamily="34" charset="0"/>
              </a:rPr>
              <a:t>Promoveu o trabalho integrado de todos os membros da equipe.</a:t>
            </a:r>
            <a:endParaRPr lang="es-ES" sz="3200" dirty="0" smtClean="0">
              <a:solidFill>
                <a:srgbClr val="FF0000"/>
              </a:solidFill>
              <a:latin typeface="Comic Sans MS" panose="030F0702030302020204" pitchFamily="66" charset="0"/>
            </a:endParaRPr>
          </a:p>
        </p:txBody>
      </p:sp>
      <p:sp>
        <p:nvSpPr>
          <p:cNvPr id="3" name="Retângulo de cantos arredondados 2"/>
          <p:cNvSpPr/>
          <p:nvPr/>
        </p:nvSpPr>
        <p:spPr>
          <a:xfrm>
            <a:off x="2704025" y="513904"/>
            <a:ext cx="66304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Comic Sans MS" panose="030F0702030302020204" pitchFamily="66" charset="0"/>
              </a:rPr>
              <a:t> </a:t>
            </a:r>
            <a:r>
              <a:rPr lang="es-ES" sz="3200" dirty="0" smtClean="0">
                <a:solidFill>
                  <a:schemeClr val="bg1"/>
                </a:solidFill>
                <a:latin typeface="Arial" panose="020B0604020202020204" pitchFamily="34" charset="0"/>
                <a:cs typeface="Arial" panose="020B0604020202020204" pitchFamily="34" charset="0"/>
              </a:rPr>
              <a:t>DISCUSSÃO</a:t>
            </a:r>
          </a:p>
        </p:txBody>
      </p:sp>
    </p:spTree>
    <p:extLst>
      <p:ext uri="{BB962C8B-B14F-4D97-AF65-F5344CB8AC3E}">
        <p14:creationId xmlns:p14="http://schemas.microsoft.com/office/powerpoint/2010/main" xmlns="" val="12449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323557" y="1410789"/>
            <a:ext cx="11493305" cy="4603645"/>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r>
              <a:rPr lang="pt-BR" sz="2400" dirty="0" smtClean="0">
                <a:solidFill>
                  <a:schemeClr val="bg1"/>
                </a:solidFill>
                <a:latin typeface="Arial" panose="020B0604020202020204" pitchFamily="34" charset="0"/>
                <a:cs typeface="Arial" panose="020B0604020202020204" pitchFamily="34" charset="0"/>
              </a:rPr>
              <a:t>Importância da intervenção para o serviço: </a:t>
            </a:r>
          </a:p>
          <a:p>
            <a:pPr marL="457200" indent="-457200" algn="just"/>
            <a:endParaRPr lang="pt-BR" sz="2400" dirty="0" smtClean="0">
              <a:solidFill>
                <a:schemeClr val="bg1"/>
              </a:solidFill>
              <a:latin typeface="Arial" panose="020B0604020202020204" pitchFamily="34" charset="0"/>
              <a:cs typeface="Arial" panose="020B0604020202020204" pitchFamily="34" charset="0"/>
            </a:endParaRPr>
          </a:p>
          <a:p>
            <a:pPr marL="457200" indent="-457200" algn="just">
              <a:buFont typeface="Arial" pitchFamily="34" charset="0"/>
              <a:buChar char="•"/>
            </a:pPr>
            <a:r>
              <a:rPr lang="pt-BR" sz="2400" dirty="0" smtClean="0">
                <a:solidFill>
                  <a:schemeClr val="bg1"/>
                </a:solidFill>
                <a:latin typeface="Arial" panose="020B0604020202020204" pitchFamily="34" charset="0"/>
                <a:cs typeface="Arial" panose="020B0604020202020204" pitchFamily="34" charset="0"/>
              </a:rPr>
              <a:t>Propiciou fortalecer   o trabalho em equipe  e se integrou a função de cada um dos profissionais, </a:t>
            </a:r>
            <a:r>
              <a:rPr lang="pt-BR" sz="2400" u="sng" dirty="0" smtClean="0">
                <a:solidFill>
                  <a:schemeClr val="bg1"/>
                </a:solidFill>
                <a:latin typeface="Arial" panose="020B0604020202020204" pitchFamily="34" charset="0"/>
                <a:cs typeface="Arial" panose="020B0604020202020204" pitchFamily="34" charset="0"/>
              </a:rPr>
              <a:t>viabilizando a atenção a um maior número de pessoas, o agendamento das consultas e otimização </a:t>
            </a:r>
            <a:r>
              <a:rPr lang="pt-BR" sz="2400" dirty="0" smtClean="0">
                <a:solidFill>
                  <a:schemeClr val="bg1"/>
                </a:solidFill>
                <a:latin typeface="Arial" panose="020B0604020202020204" pitchFamily="34" charset="0"/>
                <a:cs typeface="Arial" panose="020B0604020202020204" pitchFamily="34" charset="0"/>
              </a:rPr>
              <a:t>da agenda para a atenção da demanda espontânea,  </a:t>
            </a:r>
            <a:r>
              <a:rPr lang="pt-BR" sz="2400" u="sng" dirty="0" smtClean="0">
                <a:solidFill>
                  <a:schemeClr val="bg1"/>
                </a:solidFill>
                <a:latin typeface="Arial" panose="020B0604020202020204" pitchFamily="34" charset="0"/>
                <a:cs typeface="Arial" panose="020B0604020202020204" pitchFamily="34" charset="0"/>
              </a:rPr>
              <a:t>classificação do risco  em  cada paciente.</a:t>
            </a:r>
          </a:p>
          <a:p>
            <a:pPr marL="457200" indent="-457200" algn="just">
              <a:buFont typeface="Arial" pitchFamily="34" charset="0"/>
              <a:buChar char="•"/>
            </a:pPr>
            <a:endParaRPr lang="pt-BR" sz="2400" dirty="0" smtClean="0">
              <a:solidFill>
                <a:schemeClr val="bg1"/>
              </a:solidFill>
              <a:latin typeface="Arial" panose="020B0604020202020204" pitchFamily="34" charset="0"/>
              <a:cs typeface="Arial" panose="020B0604020202020204" pitchFamily="34" charset="0"/>
            </a:endParaRPr>
          </a:p>
          <a:p>
            <a:pPr marL="457200" indent="-457200" algn="just">
              <a:buFont typeface="Arial" pitchFamily="34" charset="0"/>
              <a:buChar char="•"/>
            </a:pPr>
            <a:r>
              <a:rPr lang="pt-BR" sz="2400" dirty="0" smtClean="0">
                <a:solidFill>
                  <a:schemeClr val="bg1"/>
                </a:solidFill>
                <a:latin typeface="Arial" panose="020B0604020202020204" pitchFamily="34" charset="0"/>
                <a:cs typeface="Arial" panose="020B0604020202020204" pitchFamily="34" charset="0"/>
              </a:rPr>
              <a:t>Houve uma sistematização na atenção, como </a:t>
            </a:r>
            <a:r>
              <a:rPr lang="pt-BR" sz="2400" u="sng" dirty="0" smtClean="0">
                <a:solidFill>
                  <a:schemeClr val="bg1"/>
                </a:solidFill>
                <a:latin typeface="Arial" panose="020B0604020202020204" pitchFamily="34" charset="0"/>
                <a:cs typeface="Arial" panose="020B0604020202020204" pitchFamily="34" charset="0"/>
              </a:rPr>
              <a:t>organização dos registros</a:t>
            </a:r>
            <a:r>
              <a:rPr lang="pt-BR" sz="2400" dirty="0" smtClean="0">
                <a:solidFill>
                  <a:schemeClr val="bg1"/>
                </a:solidFill>
                <a:latin typeface="Arial" panose="020B0604020202020204" pitchFamily="34" charset="0"/>
                <a:cs typeface="Arial" panose="020B0604020202020204" pitchFamily="34" charset="0"/>
              </a:rPr>
              <a:t>, o que permitiu o </a:t>
            </a:r>
            <a:r>
              <a:rPr lang="pt-BR" sz="2400" u="sng" dirty="0" smtClean="0">
                <a:solidFill>
                  <a:schemeClr val="bg1"/>
                </a:solidFill>
                <a:latin typeface="Arial" panose="020B0604020202020204" pitchFamily="34" charset="0"/>
                <a:cs typeface="Arial" panose="020B0604020202020204" pitchFamily="34" charset="0"/>
              </a:rPr>
              <a:t>monitoramento e avaliação das ações</a:t>
            </a:r>
            <a:r>
              <a:rPr lang="pt-BR" sz="2400" dirty="0" smtClean="0">
                <a:solidFill>
                  <a:schemeClr val="bg1"/>
                </a:solidFill>
                <a:latin typeface="Arial" panose="020B0604020202020204" pitchFamily="34" charset="0"/>
                <a:cs typeface="Arial" panose="020B0604020202020204" pitchFamily="34" charset="0"/>
              </a:rPr>
              <a:t>.</a:t>
            </a:r>
            <a:endParaRPr lang="es-ES" sz="2400" dirty="0">
              <a:solidFill>
                <a:schemeClr val="bg1"/>
              </a:solidFill>
              <a:latin typeface="Arial" pitchFamily="34" charset="0"/>
              <a:cs typeface="Arial" pitchFamily="34" charset="0"/>
            </a:endParaRPr>
          </a:p>
        </p:txBody>
      </p:sp>
      <p:sp>
        <p:nvSpPr>
          <p:cNvPr id="3" name="Retângulo de cantos arredondados 2"/>
          <p:cNvSpPr/>
          <p:nvPr/>
        </p:nvSpPr>
        <p:spPr>
          <a:xfrm>
            <a:off x="2704025" y="513904"/>
            <a:ext cx="66304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Comic Sans MS" panose="030F0702030302020204" pitchFamily="66" charset="0"/>
              </a:rPr>
              <a:t> </a:t>
            </a:r>
            <a:r>
              <a:rPr lang="es-ES" sz="3200" dirty="0" smtClean="0">
                <a:solidFill>
                  <a:schemeClr val="bg1"/>
                </a:solidFill>
                <a:latin typeface="Arial" panose="020B0604020202020204" pitchFamily="34" charset="0"/>
                <a:cs typeface="Arial" panose="020B0604020202020204" pitchFamily="34" charset="0"/>
              </a:rPr>
              <a:t>DISCUSSÃO</a:t>
            </a:r>
          </a:p>
        </p:txBody>
      </p:sp>
    </p:spTree>
    <p:extLst>
      <p:ext uri="{BB962C8B-B14F-4D97-AF65-F5344CB8AC3E}">
        <p14:creationId xmlns:p14="http://schemas.microsoft.com/office/powerpoint/2010/main" xmlns="" val="124491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824488" y="1784932"/>
            <a:ext cx="10096555" cy="4229502"/>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r>
              <a:rPr lang="pt-BR" sz="2400" dirty="0" smtClean="0">
                <a:solidFill>
                  <a:schemeClr val="bg1"/>
                </a:solidFill>
                <a:latin typeface="Arial" pitchFamily="34" charset="0"/>
                <a:cs typeface="Arial" pitchFamily="34" charset="0"/>
              </a:rPr>
              <a:t>     Importância da intervenção para a comunidade:</a:t>
            </a:r>
          </a:p>
          <a:p>
            <a:pPr marL="457200" indent="-457200" algn="just"/>
            <a:endParaRPr lang="pt-BR" sz="2400" b="1" dirty="0" smtClean="0">
              <a:solidFill>
                <a:schemeClr val="bg1"/>
              </a:solidFill>
              <a:latin typeface="Arial" pitchFamily="34" charset="0"/>
              <a:cs typeface="Arial" pitchFamily="34" charset="0"/>
            </a:endParaRPr>
          </a:p>
          <a:p>
            <a:pPr marL="457200" indent="-457200" algn="just">
              <a:buFont typeface="Arial" pitchFamily="34" charset="0"/>
              <a:buChar char="•"/>
            </a:pPr>
            <a:r>
              <a:rPr lang="pt-BR" sz="2400" dirty="0" smtClean="0">
                <a:solidFill>
                  <a:schemeClr val="bg1"/>
                </a:solidFill>
                <a:latin typeface="Arial" pitchFamily="34" charset="0"/>
                <a:cs typeface="Arial" pitchFamily="34" charset="0"/>
              </a:rPr>
              <a:t>A intervenção foi percebida mais pelas pessoas hipertensas e/ou diabéticas que demonstram </a:t>
            </a:r>
            <a:r>
              <a:rPr lang="pt-BR" sz="2400" u="sng" dirty="0" smtClean="0">
                <a:solidFill>
                  <a:schemeClr val="bg1"/>
                </a:solidFill>
                <a:latin typeface="Arial" pitchFamily="34" charset="0"/>
                <a:cs typeface="Arial" pitchFamily="34" charset="0"/>
              </a:rPr>
              <a:t>satisfação com a prioridade do atendimento</a:t>
            </a:r>
            <a:r>
              <a:rPr lang="pt-BR" sz="2400" dirty="0" smtClean="0">
                <a:solidFill>
                  <a:schemeClr val="bg1"/>
                </a:solidFill>
                <a:latin typeface="Arial" pitchFamily="34" charset="0"/>
                <a:cs typeface="Arial" pitchFamily="34" charset="0"/>
              </a:rPr>
              <a:t>, assim como a integralidade do mesmo.</a:t>
            </a:r>
          </a:p>
          <a:p>
            <a:pPr marL="457200" indent="-457200" algn="just">
              <a:buFont typeface="Arial" pitchFamily="34" charset="0"/>
              <a:buChar char="•"/>
            </a:pPr>
            <a:r>
              <a:rPr lang="pt-BR" sz="2400" dirty="0" smtClean="0">
                <a:solidFill>
                  <a:schemeClr val="bg1"/>
                </a:solidFill>
                <a:latin typeface="Arial" pitchFamily="34" charset="0"/>
                <a:cs typeface="Arial" pitchFamily="34" charset="0"/>
              </a:rPr>
              <a:t>Os outros membros da comunidade não manifestaram insatisfação e também </a:t>
            </a:r>
            <a:r>
              <a:rPr lang="pt-BR" sz="2400" u="sng" dirty="0" smtClean="0">
                <a:solidFill>
                  <a:schemeClr val="bg1"/>
                </a:solidFill>
                <a:latin typeface="Arial" pitchFamily="34" charset="0"/>
                <a:cs typeface="Arial" pitchFamily="34" charset="0"/>
              </a:rPr>
              <a:t>se beneficiaram com conversas e palestras </a:t>
            </a:r>
            <a:r>
              <a:rPr lang="pt-BR" sz="2400" dirty="0" smtClean="0">
                <a:solidFill>
                  <a:schemeClr val="bg1"/>
                </a:solidFill>
                <a:latin typeface="Arial" pitchFamily="34" charset="0"/>
                <a:cs typeface="Arial" pitchFamily="34" charset="0"/>
              </a:rPr>
              <a:t>realizadas pela maioria dos membros da equipe, promovendo a saúde e prevenindo doenças na população em geral.</a:t>
            </a:r>
          </a:p>
          <a:p>
            <a:pPr marL="457200" indent="-457200" algn="just"/>
            <a:endParaRPr lang="es-ES" sz="2400" b="1" dirty="0">
              <a:solidFill>
                <a:schemeClr val="bg1"/>
              </a:solidFill>
              <a:latin typeface="Comic Sans MS" pitchFamily="66" charset="0"/>
            </a:endParaRPr>
          </a:p>
        </p:txBody>
      </p:sp>
      <p:sp>
        <p:nvSpPr>
          <p:cNvPr id="3" name="Retângulo de cantos arredondados 2"/>
          <p:cNvSpPr/>
          <p:nvPr/>
        </p:nvSpPr>
        <p:spPr>
          <a:xfrm>
            <a:off x="2689738" y="556767"/>
            <a:ext cx="66304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itchFamily="34" charset="0"/>
                <a:cs typeface="Arial" pitchFamily="34" charset="0"/>
              </a:rPr>
              <a:t>DISCUSSÃO</a:t>
            </a:r>
          </a:p>
        </p:txBody>
      </p:sp>
    </p:spTree>
    <p:extLst>
      <p:ext uri="{BB962C8B-B14F-4D97-AF65-F5344CB8AC3E}">
        <p14:creationId xmlns:p14="http://schemas.microsoft.com/office/powerpoint/2010/main" xmlns="" val="360215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824488" y="1784932"/>
            <a:ext cx="10096555" cy="475556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r>
              <a:rPr lang="pt-BR" sz="2400" b="1" dirty="0" smtClean="0">
                <a:solidFill>
                  <a:schemeClr val="bg1"/>
                </a:solidFill>
                <a:latin typeface="Arial" pitchFamily="34" charset="0"/>
                <a:cs typeface="Arial" pitchFamily="34" charset="0"/>
              </a:rPr>
              <a:t>     </a:t>
            </a:r>
            <a:r>
              <a:rPr lang="pt-BR" sz="2400" dirty="0" smtClean="0">
                <a:solidFill>
                  <a:schemeClr val="bg1"/>
                </a:solidFill>
                <a:latin typeface="Arial" pitchFamily="34" charset="0"/>
                <a:cs typeface="Arial" pitchFamily="34" charset="0"/>
              </a:rPr>
              <a:t>Viabilização  da intervenção na rotina da unidade de saúde</a:t>
            </a:r>
          </a:p>
          <a:p>
            <a:pPr marL="457200" indent="-457200" algn="just"/>
            <a:endParaRPr lang="pt-BR" sz="2400" dirty="0" smtClean="0">
              <a:solidFill>
                <a:schemeClr val="bg1"/>
              </a:solidFill>
              <a:latin typeface="Arial" pitchFamily="34" charset="0"/>
              <a:cs typeface="Arial" pitchFamily="34" charset="0"/>
            </a:endParaRPr>
          </a:p>
          <a:p>
            <a:pPr marL="457200" indent="-457200" algn="just"/>
            <a:endParaRPr lang="pt-BR" sz="2400" dirty="0" smtClean="0">
              <a:solidFill>
                <a:schemeClr val="bg1"/>
              </a:solidFill>
              <a:latin typeface="Arial" pitchFamily="34" charset="0"/>
              <a:cs typeface="Arial" pitchFamily="34" charset="0"/>
            </a:endParaRPr>
          </a:p>
          <a:p>
            <a:pPr marL="457200" indent="-457200" algn="just">
              <a:buFont typeface="Arial" pitchFamily="34" charset="0"/>
              <a:buChar char="•"/>
            </a:pPr>
            <a:r>
              <a:rPr lang="pt-BR" sz="2400" dirty="0" smtClean="0">
                <a:solidFill>
                  <a:schemeClr val="bg1"/>
                </a:solidFill>
                <a:latin typeface="Arial" pitchFamily="34" charset="0"/>
                <a:cs typeface="Arial" pitchFamily="34" charset="0"/>
              </a:rPr>
              <a:t>Esta  é a </a:t>
            </a:r>
            <a:r>
              <a:rPr lang="pt-BR" sz="2400" u="sng" dirty="0" smtClean="0">
                <a:solidFill>
                  <a:schemeClr val="bg1"/>
                </a:solidFill>
                <a:latin typeface="Arial" pitchFamily="34" charset="0"/>
                <a:cs typeface="Arial" pitchFamily="34" charset="0"/>
              </a:rPr>
              <a:t>próxima meta</a:t>
            </a:r>
            <a:r>
              <a:rPr lang="pt-BR" sz="2400" dirty="0" smtClean="0">
                <a:solidFill>
                  <a:schemeClr val="bg1"/>
                </a:solidFill>
                <a:latin typeface="Arial" pitchFamily="34" charset="0"/>
                <a:cs typeface="Arial" pitchFamily="34" charset="0"/>
              </a:rPr>
              <a:t>, aliada à necessidade de </a:t>
            </a:r>
            <a:r>
              <a:rPr lang="pt-BR" sz="2400" u="sng" dirty="0" smtClean="0">
                <a:solidFill>
                  <a:schemeClr val="bg1"/>
                </a:solidFill>
                <a:latin typeface="Arial" pitchFamily="34" charset="0"/>
                <a:cs typeface="Arial" pitchFamily="34" charset="0"/>
              </a:rPr>
              <a:t>atingir a cobertura de 100% das pessoas hipertensas e diabéticas </a:t>
            </a:r>
            <a:r>
              <a:rPr lang="pt-BR" sz="2400" dirty="0" smtClean="0">
                <a:solidFill>
                  <a:schemeClr val="bg1"/>
                </a:solidFill>
                <a:latin typeface="Arial" pitchFamily="34" charset="0"/>
                <a:cs typeface="Arial" pitchFamily="34" charset="0"/>
              </a:rPr>
              <a:t>cadastradas no programa e melhorar a qualidade da atenção aos mesmos. </a:t>
            </a:r>
            <a:endParaRPr lang="es-ES" sz="2400" dirty="0">
              <a:solidFill>
                <a:schemeClr val="bg1"/>
              </a:solidFill>
              <a:latin typeface="Arial" pitchFamily="34" charset="0"/>
              <a:cs typeface="Arial" pitchFamily="34" charset="0"/>
            </a:endParaRPr>
          </a:p>
        </p:txBody>
      </p:sp>
      <p:sp>
        <p:nvSpPr>
          <p:cNvPr id="3" name="Retângulo de cantos arredondados 2"/>
          <p:cNvSpPr/>
          <p:nvPr/>
        </p:nvSpPr>
        <p:spPr>
          <a:xfrm>
            <a:off x="2704025" y="513904"/>
            <a:ext cx="6630475"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chemeClr val="bg1"/>
                </a:solidFill>
                <a:latin typeface="Arial" pitchFamily="34" charset="0"/>
                <a:cs typeface="Arial" pitchFamily="34" charset="0"/>
              </a:rPr>
              <a:t>DISCUSSÃO</a:t>
            </a:r>
          </a:p>
        </p:txBody>
      </p:sp>
    </p:spTree>
    <p:extLst>
      <p:ext uri="{BB962C8B-B14F-4D97-AF65-F5344CB8AC3E}">
        <p14:creationId xmlns:p14="http://schemas.microsoft.com/office/powerpoint/2010/main" xmlns="" val="170050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337625" y="1871663"/>
            <a:ext cx="11197883" cy="4371975"/>
          </a:xfrm>
          <a:prstGeom prst="round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anose="020B0604020202020204" pitchFamily="34" charset="0"/>
                <a:cs typeface="Arial" panose="020B0604020202020204" pitchFamily="34" charset="0"/>
              </a:rPr>
              <a:t>O curso proporcionou </a:t>
            </a:r>
            <a:r>
              <a:rPr lang="pt-BR" sz="2400" b="1" dirty="0" smtClean="0">
                <a:solidFill>
                  <a:schemeClr val="bg1"/>
                </a:solidFill>
                <a:latin typeface="Arial" panose="020B0604020202020204" pitchFamily="34" charset="0"/>
                <a:cs typeface="Arial" panose="020B0604020202020204" pitchFamily="34" charset="0"/>
              </a:rPr>
              <a:t>superação pessoal</a:t>
            </a:r>
            <a:r>
              <a:rPr lang="pt-BR" sz="2400" dirty="0" smtClean="0">
                <a:solidFill>
                  <a:schemeClr val="bg1"/>
                </a:solidFill>
                <a:latin typeface="Arial" panose="020B0604020202020204" pitchFamily="34" charset="0"/>
                <a:cs typeface="Arial" panose="020B0604020202020204" pitchFamily="34" charset="0"/>
              </a:rPr>
              <a:t>. Sou grata pela possibilidade de estar aperfeiçoando-me na área de saúde coletiva em que tenho o imenso prazer de atuar.</a:t>
            </a:r>
          </a:p>
          <a:p>
            <a:pPr algn="just"/>
            <a:endParaRPr lang="pt-BR" sz="2400" dirty="0" smtClean="0">
              <a:solidFill>
                <a:schemeClr val="bg1"/>
              </a:solidFill>
              <a:latin typeface="Arial" panose="020B0604020202020204" pitchFamily="34" charset="0"/>
              <a:cs typeface="Arial" panose="020B0604020202020204" pitchFamily="34" charset="0"/>
            </a:endParaRPr>
          </a:p>
          <a:p>
            <a:pPr algn="just"/>
            <a:r>
              <a:rPr lang="pt-BR" sz="2400" dirty="0" smtClean="0">
                <a:solidFill>
                  <a:schemeClr val="bg1"/>
                </a:solidFill>
                <a:latin typeface="Arial" panose="020B0604020202020204" pitchFamily="34" charset="0"/>
                <a:cs typeface="Arial" panose="020B0604020202020204" pitchFamily="34" charset="0"/>
              </a:rPr>
              <a:t>As </a:t>
            </a:r>
            <a:r>
              <a:rPr lang="pt-BR" sz="2400" b="1" dirty="0" smtClean="0">
                <a:solidFill>
                  <a:schemeClr val="bg1"/>
                </a:solidFill>
                <a:latin typeface="Arial" panose="020B0604020202020204" pitchFamily="34" charset="0"/>
                <a:cs typeface="Arial" panose="020B0604020202020204" pitchFamily="34" charset="0"/>
              </a:rPr>
              <a:t>ferramentas</a:t>
            </a:r>
            <a:r>
              <a:rPr lang="pt-BR" sz="2400" dirty="0" smtClean="0">
                <a:solidFill>
                  <a:schemeClr val="bg1"/>
                </a:solidFill>
                <a:latin typeface="Arial" panose="020B0604020202020204" pitchFamily="34" charset="0"/>
                <a:cs typeface="Arial" panose="020B0604020202020204" pitchFamily="34" charset="0"/>
              </a:rPr>
              <a:t> oferecidas pelo curso, resultou em ações que precisávamos fazer para melhorar o trabalho. </a:t>
            </a:r>
          </a:p>
          <a:p>
            <a:pPr algn="just"/>
            <a:endParaRPr lang="pt-BR" sz="2400" dirty="0">
              <a:solidFill>
                <a:schemeClr val="bg1"/>
              </a:solidFill>
              <a:latin typeface="Arial" panose="020B0604020202020204" pitchFamily="34" charset="0"/>
              <a:cs typeface="Arial" panose="020B0604020202020204" pitchFamily="34" charset="0"/>
            </a:endParaRPr>
          </a:p>
          <a:p>
            <a:pPr algn="just"/>
            <a:r>
              <a:rPr lang="pt-BR" sz="2400" dirty="0" smtClean="0">
                <a:solidFill>
                  <a:schemeClr val="bg1"/>
                </a:solidFill>
                <a:latin typeface="Arial" panose="020B0604020202020204" pitchFamily="34" charset="0"/>
                <a:cs typeface="Arial" panose="020B0604020202020204" pitchFamily="34" charset="0"/>
              </a:rPr>
              <a:t>Observei o quão frágil era o desempenho do serviço de saúde, o quanto precisávamos melhorar, e que vários desafios precisavam ser superados.</a:t>
            </a:r>
            <a:endParaRPr lang="es-ES" sz="2400" dirty="0">
              <a:solidFill>
                <a:schemeClr val="bg1"/>
              </a:solidFill>
              <a:latin typeface="Arial" panose="020B0604020202020204" pitchFamily="34" charset="0"/>
              <a:cs typeface="Arial" panose="020B0604020202020204" pitchFamily="34" charset="0"/>
            </a:endParaRPr>
          </a:p>
        </p:txBody>
      </p:sp>
      <p:sp>
        <p:nvSpPr>
          <p:cNvPr id="3" name="Retângulo de cantos arredondados 2"/>
          <p:cNvSpPr/>
          <p:nvPr/>
        </p:nvSpPr>
        <p:spPr>
          <a:xfrm>
            <a:off x="1180115" y="323404"/>
            <a:ext cx="9385300" cy="984696"/>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Comic Sans MS" panose="030F0702030302020204" pitchFamily="66" charset="0"/>
              </a:rPr>
              <a:t> </a:t>
            </a:r>
            <a:r>
              <a:rPr lang="es-ES" sz="3200" dirty="0" smtClean="0">
                <a:solidFill>
                  <a:schemeClr val="bg1"/>
                </a:solidFill>
                <a:latin typeface="Arial" panose="020B0604020202020204" pitchFamily="34" charset="0"/>
                <a:cs typeface="Arial" panose="020B0604020202020204" pitchFamily="34" charset="0"/>
              </a:rPr>
              <a:t>REFLEXÃO CRÍTICA DO PROCESSO PESSOAL DE APRENDIZAGEM</a:t>
            </a:r>
          </a:p>
        </p:txBody>
      </p:sp>
    </p:spTree>
    <p:extLst>
      <p:ext uri="{BB962C8B-B14F-4D97-AF65-F5344CB8AC3E}">
        <p14:creationId xmlns:p14="http://schemas.microsoft.com/office/powerpoint/2010/main" xmlns="" val="271444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839289" y="1422399"/>
            <a:ext cx="9652000" cy="4406901"/>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b="1" dirty="0" smtClean="0">
                <a:solidFill>
                  <a:schemeClr val="bg1"/>
                </a:solidFill>
                <a:latin typeface="Arial" pitchFamily="34" charset="0"/>
                <a:cs typeface="Arial" pitchFamily="34" charset="0"/>
              </a:rPr>
              <a:t> </a:t>
            </a:r>
            <a:r>
              <a:rPr lang="pt-BR" sz="2400" dirty="0" smtClean="0">
                <a:solidFill>
                  <a:schemeClr val="bg1"/>
                </a:solidFill>
                <a:latin typeface="Arial" pitchFamily="34" charset="0"/>
                <a:cs typeface="Arial" pitchFamily="34" charset="0"/>
              </a:rPr>
              <a:t>Rede de assistência à saúde do município:</a:t>
            </a:r>
          </a:p>
          <a:p>
            <a:endParaRPr lang="pt-BR" sz="2400" dirty="0" smtClean="0">
              <a:solidFill>
                <a:schemeClr val="bg1"/>
              </a:solidFill>
              <a:latin typeface="Arial" pitchFamily="34" charset="0"/>
              <a:cs typeface="Arial" pitchFamily="34" charset="0"/>
            </a:endParaRPr>
          </a:p>
          <a:p>
            <a:pPr>
              <a:buFont typeface="Arial" pitchFamily="34" charset="0"/>
              <a:buChar char="•"/>
            </a:pPr>
            <a:r>
              <a:rPr lang="pt-BR" sz="2400" dirty="0" smtClean="0">
                <a:solidFill>
                  <a:schemeClr val="bg1"/>
                </a:solidFill>
                <a:latin typeface="Arial" pitchFamily="34" charset="0"/>
                <a:cs typeface="Arial" pitchFamily="34" charset="0"/>
              </a:rPr>
              <a:t> Unidades Básicas de Saúde (UBS). 47</a:t>
            </a:r>
          </a:p>
          <a:p>
            <a:pPr>
              <a:buFont typeface="Arial" pitchFamily="34" charset="0"/>
              <a:buChar char="•"/>
            </a:pPr>
            <a:r>
              <a:rPr lang="pt-BR" sz="2400" dirty="0" smtClean="0">
                <a:solidFill>
                  <a:schemeClr val="bg1"/>
                </a:solidFill>
                <a:latin typeface="Arial" pitchFamily="34" charset="0"/>
                <a:cs typeface="Arial" pitchFamily="34" charset="0"/>
              </a:rPr>
              <a:t> Estratégias de Saúde da Família (ESF): 23</a:t>
            </a:r>
          </a:p>
          <a:p>
            <a:pPr>
              <a:buFont typeface="Arial" pitchFamily="34" charset="0"/>
              <a:buChar char="•"/>
            </a:pPr>
            <a:r>
              <a:rPr lang="pt-BR" sz="2400" dirty="0" smtClean="0">
                <a:solidFill>
                  <a:schemeClr val="bg1"/>
                </a:solidFill>
                <a:latin typeface="Arial" pitchFamily="34" charset="0"/>
                <a:cs typeface="Arial" pitchFamily="34" charset="0"/>
              </a:rPr>
              <a:t> UBS tradicionais : 13</a:t>
            </a:r>
          </a:p>
          <a:p>
            <a:pPr>
              <a:buFont typeface="Arial" pitchFamily="34" charset="0"/>
              <a:buChar char="•"/>
            </a:pPr>
            <a:r>
              <a:rPr lang="pt-BR" sz="2400" dirty="0" smtClean="0">
                <a:solidFill>
                  <a:schemeClr val="bg1"/>
                </a:solidFill>
                <a:latin typeface="Arial" pitchFamily="34" charset="0"/>
                <a:cs typeface="Arial" pitchFamily="34" charset="0"/>
              </a:rPr>
              <a:t> Estratégias de Agentes Comunitários de Saúde(EACS): 11</a:t>
            </a:r>
          </a:p>
          <a:p>
            <a:pPr>
              <a:buFont typeface="Arial" pitchFamily="34" charset="0"/>
              <a:buChar char="•"/>
            </a:pPr>
            <a:r>
              <a:rPr lang="pt-BR" sz="2400" dirty="0" smtClean="0">
                <a:solidFill>
                  <a:schemeClr val="bg1"/>
                </a:solidFill>
                <a:latin typeface="Arial" pitchFamily="34" charset="0"/>
                <a:cs typeface="Arial" pitchFamily="34" charset="0"/>
              </a:rPr>
              <a:t> Serviços Hospitalar :3</a:t>
            </a:r>
          </a:p>
          <a:p>
            <a:pPr>
              <a:buFont typeface="Arial" pitchFamily="34" charset="0"/>
              <a:buChar char="•"/>
            </a:pPr>
            <a:r>
              <a:rPr lang="pt-BR" sz="2400" dirty="0" smtClean="0">
                <a:solidFill>
                  <a:schemeClr val="bg1"/>
                </a:solidFill>
                <a:latin typeface="Arial" pitchFamily="34" charset="0"/>
                <a:cs typeface="Arial" pitchFamily="34" charset="0"/>
              </a:rPr>
              <a:t> Centro </a:t>
            </a:r>
            <a:r>
              <a:rPr lang="pt-BR" sz="2400" dirty="0">
                <a:solidFill>
                  <a:schemeClr val="bg1"/>
                </a:solidFill>
                <a:latin typeface="Arial" pitchFamily="34" charset="0"/>
                <a:cs typeface="Arial" pitchFamily="34" charset="0"/>
              </a:rPr>
              <a:t>de Especialidades Odontológicas (CEO</a:t>
            </a:r>
            <a:r>
              <a:rPr lang="pt-BR" sz="2400" dirty="0" smtClean="0">
                <a:solidFill>
                  <a:schemeClr val="bg1"/>
                </a:solidFill>
                <a:latin typeface="Arial" pitchFamily="34" charset="0"/>
                <a:cs typeface="Arial" pitchFamily="34" charset="0"/>
              </a:rPr>
              <a:t>): 1 </a:t>
            </a:r>
            <a:endParaRPr lang="pt-BR" sz="2400" dirty="0">
              <a:solidFill>
                <a:schemeClr val="bg1"/>
              </a:solidFill>
              <a:latin typeface="Arial" pitchFamily="34" charset="0"/>
              <a:cs typeface="Arial" pitchFamily="34" charset="0"/>
            </a:endParaRPr>
          </a:p>
          <a:p>
            <a:pPr marL="457200" indent="-457200" algn="just"/>
            <a:endParaRPr lang="es-ES" sz="2400" dirty="0">
              <a:solidFill>
                <a:schemeClr val="bg1"/>
              </a:solidFill>
              <a:latin typeface="Century Gothic" pitchFamily="34" charset="0"/>
            </a:endParaRPr>
          </a:p>
        </p:txBody>
      </p:sp>
      <p:sp>
        <p:nvSpPr>
          <p:cNvPr id="3" name="Retângulo de cantos arredondados 2"/>
          <p:cNvSpPr/>
          <p:nvPr/>
        </p:nvSpPr>
        <p:spPr>
          <a:xfrm>
            <a:off x="2730321" y="425004"/>
            <a:ext cx="6284890"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INTRODUÇÃO</a:t>
            </a:r>
          </a:p>
        </p:txBody>
      </p:sp>
    </p:spTree>
    <p:extLst>
      <p:ext uri="{BB962C8B-B14F-4D97-AF65-F5344CB8AC3E}">
        <p14:creationId xmlns:p14="http://schemas.microsoft.com/office/powerpoint/2010/main" xmlns="" val="404671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337625" y="2389842"/>
            <a:ext cx="11197883" cy="4229502"/>
          </a:xfrm>
          <a:prstGeom prst="round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smtClean="0">
                <a:solidFill>
                  <a:schemeClr val="bg1"/>
                </a:solidFill>
                <a:latin typeface="Arial" pitchFamily="34" charset="0"/>
                <a:cs typeface="Arial" pitchFamily="34" charset="0"/>
              </a:rPr>
              <a:t>Trouxe-me a possibilidade de compreender </a:t>
            </a:r>
            <a:r>
              <a:rPr lang="pt-BR" sz="2400" b="1" dirty="0" smtClean="0">
                <a:solidFill>
                  <a:schemeClr val="bg1"/>
                </a:solidFill>
                <a:latin typeface="Arial" pitchFamily="34" charset="0"/>
                <a:cs typeface="Arial" pitchFamily="34" charset="0"/>
              </a:rPr>
              <a:t>e aprofundar meus conhecimentos</a:t>
            </a:r>
            <a:r>
              <a:rPr lang="pt-BR" sz="2400" dirty="0" smtClean="0">
                <a:solidFill>
                  <a:schemeClr val="bg1"/>
                </a:solidFill>
                <a:latin typeface="Arial" pitchFamily="34" charset="0"/>
                <a:cs typeface="Arial" pitchFamily="34" charset="0"/>
              </a:rPr>
              <a:t> acerca do acolhimento , planejamento, organização do processo de trabalho e  promover impacto no processo saúde-doença dessa população</a:t>
            </a:r>
          </a:p>
          <a:p>
            <a:pPr algn="just"/>
            <a:endParaRPr lang="pt-BR" sz="2400" dirty="0" smtClean="0">
              <a:solidFill>
                <a:schemeClr val="bg1"/>
              </a:solidFill>
              <a:latin typeface="Arial" pitchFamily="34" charset="0"/>
              <a:cs typeface="Arial" pitchFamily="34" charset="0"/>
            </a:endParaRPr>
          </a:p>
          <a:p>
            <a:pPr algn="just"/>
            <a:r>
              <a:rPr lang="pt-BR" sz="2400" dirty="0" smtClean="0">
                <a:solidFill>
                  <a:schemeClr val="bg1"/>
                </a:solidFill>
                <a:latin typeface="Comic Sans MS" pitchFamily="66" charset="0"/>
              </a:rPr>
              <a:t>Ampliou  meus conhecimentos acerca da ESF e a oportunidade de mudança no meu processo de trabalho e da equipe </a:t>
            </a:r>
            <a:r>
              <a:rPr lang="pt-BR" sz="2400" dirty="0" smtClean="0">
                <a:solidFill>
                  <a:schemeClr val="bg1"/>
                </a:solidFill>
                <a:latin typeface="Arial" panose="020B0604020202020204" pitchFamily="34" charset="0"/>
                <a:cs typeface="Arial" panose="020B0604020202020204" pitchFamily="34" charset="0"/>
              </a:rPr>
              <a:t>. </a:t>
            </a:r>
          </a:p>
          <a:p>
            <a:pPr algn="just"/>
            <a:endParaRPr lang="pt-BR" sz="2400" dirty="0">
              <a:solidFill>
                <a:schemeClr val="bg1"/>
              </a:solidFill>
              <a:latin typeface="Arial" panose="020B0604020202020204" pitchFamily="34" charset="0"/>
              <a:cs typeface="Arial" panose="020B0604020202020204" pitchFamily="34" charset="0"/>
            </a:endParaRPr>
          </a:p>
        </p:txBody>
      </p:sp>
      <p:sp>
        <p:nvSpPr>
          <p:cNvPr id="3" name="Retângulo de cantos arredondados 2"/>
          <p:cNvSpPr/>
          <p:nvPr/>
        </p:nvSpPr>
        <p:spPr>
          <a:xfrm>
            <a:off x="1180115" y="323404"/>
            <a:ext cx="9385300" cy="984696"/>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Comic Sans MS" panose="030F0702030302020204" pitchFamily="66" charset="0"/>
              </a:rPr>
              <a:t> </a:t>
            </a:r>
            <a:r>
              <a:rPr lang="es-ES" sz="3200" dirty="0" smtClean="0">
                <a:solidFill>
                  <a:schemeClr val="bg1"/>
                </a:solidFill>
                <a:latin typeface="Arial" panose="020B0604020202020204" pitchFamily="34" charset="0"/>
                <a:cs typeface="Arial" panose="020B0604020202020204" pitchFamily="34" charset="0"/>
              </a:rPr>
              <a:t>REFLEXÃO CRÍTICA DO PROCESSO PESSOAL DE APRENDIZAGEM</a:t>
            </a:r>
          </a:p>
        </p:txBody>
      </p:sp>
    </p:spTree>
    <p:extLst>
      <p:ext uri="{BB962C8B-B14F-4D97-AF65-F5344CB8AC3E}">
        <p14:creationId xmlns:p14="http://schemas.microsoft.com/office/powerpoint/2010/main" xmlns="" val="271444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337625" y="2389842"/>
            <a:ext cx="11197883" cy="4229502"/>
          </a:xfrm>
          <a:prstGeom prst="roundRect">
            <a:avLst/>
          </a:prstGeom>
          <a:solidFill>
            <a:srgbClr val="CCE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smtClean="0">
                <a:solidFill>
                  <a:schemeClr val="bg1"/>
                </a:solidFill>
                <a:latin typeface="Arial" pitchFamily="34" charset="0"/>
                <a:cs typeface="Arial" pitchFamily="34" charset="0"/>
              </a:rPr>
              <a:t>Os </a:t>
            </a:r>
            <a:r>
              <a:rPr lang="pt-BR" sz="2400" b="1" dirty="0" smtClean="0">
                <a:solidFill>
                  <a:schemeClr val="bg1"/>
                </a:solidFill>
                <a:latin typeface="Arial" pitchFamily="34" charset="0"/>
                <a:cs typeface="Arial" pitchFamily="34" charset="0"/>
              </a:rPr>
              <a:t>fóruns</a:t>
            </a:r>
            <a:r>
              <a:rPr lang="pt-BR" sz="2400" dirty="0" smtClean="0">
                <a:solidFill>
                  <a:schemeClr val="bg1"/>
                </a:solidFill>
                <a:latin typeface="Arial" pitchFamily="34" charset="0"/>
                <a:cs typeface="Arial" pitchFamily="34" charset="0"/>
              </a:rPr>
              <a:t> de clínica e  apresentação de casos clínicos, análises dos casos interativos que permitiu melhorar os conhecimentos sobre muitas doenças.</a:t>
            </a:r>
          </a:p>
          <a:p>
            <a:endParaRPr lang="pt-BR" sz="2400" dirty="0" smtClean="0">
              <a:solidFill>
                <a:schemeClr val="bg1"/>
              </a:solidFill>
              <a:latin typeface="Arial" pitchFamily="34" charset="0"/>
              <a:cs typeface="Arial" pitchFamily="34" charset="0"/>
            </a:endParaRPr>
          </a:p>
          <a:p>
            <a:r>
              <a:rPr lang="pt-BR" sz="2400" dirty="0" smtClean="0">
                <a:solidFill>
                  <a:schemeClr val="bg1"/>
                </a:solidFill>
                <a:latin typeface="Arial" pitchFamily="34" charset="0"/>
                <a:cs typeface="Arial" pitchFamily="34" charset="0"/>
              </a:rPr>
              <a:t> As atividades da </a:t>
            </a:r>
            <a:r>
              <a:rPr lang="pt-BR" sz="2400" b="1" dirty="0" smtClean="0">
                <a:solidFill>
                  <a:schemeClr val="bg1"/>
                </a:solidFill>
                <a:latin typeface="Arial" pitchFamily="34" charset="0"/>
                <a:cs typeface="Arial" pitchFamily="34" charset="0"/>
              </a:rPr>
              <a:t>prática clínica </a:t>
            </a:r>
            <a:r>
              <a:rPr lang="pt-BR" sz="2400" dirty="0" smtClean="0">
                <a:solidFill>
                  <a:schemeClr val="bg1"/>
                </a:solidFill>
                <a:latin typeface="Arial" pitchFamily="34" charset="0"/>
                <a:cs typeface="Arial" pitchFamily="34" charset="0"/>
              </a:rPr>
              <a:t>permitiram investigar, pesquisar e resumir os temas com dificuldades dos testes de qualificação cognitiva, superar nossos erros a partir de esforços próprios e comprometimento com o curso e com nossa qualificação profissional</a:t>
            </a:r>
            <a:r>
              <a:rPr lang="pt-BR" sz="2400" dirty="0" smtClean="0"/>
              <a:t>.</a:t>
            </a:r>
          </a:p>
        </p:txBody>
      </p:sp>
      <p:sp>
        <p:nvSpPr>
          <p:cNvPr id="3" name="Retângulo de cantos arredondados 2"/>
          <p:cNvSpPr/>
          <p:nvPr/>
        </p:nvSpPr>
        <p:spPr>
          <a:xfrm>
            <a:off x="1180115" y="323404"/>
            <a:ext cx="9385300" cy="984696"/>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Comic Sans MS" panose="030F0702030302020204" pitchFamily="66" charset="0"/>
              </a:rPr>
              <a:t> </a:t>
            </a:r>
            <a:r>
              <a:rPr lang="es-ES" sz="3200" dirty="0" smtClean="0">
                <a:solidFill>
                  <a:schemeClr val="bg1"/>
                </a:solidFill>
                <a:latin typeface="Arial" panose="020B0604020202020204" pitchFamily="34" charset="0"/>
                <a:cs typeface="Arial" panose="020B0604020202020204" pitchFamily="34" charset="0"/>
              </a:rPr>
              <a:t>REFLEXÃO CRÍTICA DO PROCESSO PESSOAL DE APRENDIZAGEM</a:t>
            </a:r>
          </a:p>
        </p:txBody>
      </p:sp>
    </p:spTree>
    <p:extLst>
      <p:ext uri="{BB962C8B-B14F-4D97-AF65-F5344CB8AC3E}">
        <p14:creationId xmlns:p14="http://schemas.microsoft.com/office/powerpoint/2010/main" xmlns="" val="2714444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571500" y="1573787"/>
            <a:ext cx="11201400" cy="3785652"/>
          </a:xfrm>
          <a:prstGeom prst="rect">
            <a:avLst/>
          </a:prstGeom>
        </p:spPr>
        <p:txBody>
          <a:bodyPr wrap="square">
            <a:spAutoFit/>
          </a:bodyPr>
          <a:lstStyle/>
          <a:p>
            <a:r>
              <a:rPr lang="pt-BR" sz="2400" b="1" dirty="0" smtClean="0">
                <a:solidFill>
                  <a:schemeClr val="bg1"/>
                </a:solidFill>
                <a:latin typeface="Arial" panose="020B0604020202020204" pitchFamily="34" charset="0"/>
                <a:cs typeface="Arial" panose="020B0604020202020204" pitchFamily="34" charset="0"/>
              </a:rPr>
              <a:t>Referências bibliográficas</a:t>
            </a:r>
          </a:p>
          <a:p>
            <a:endParaRPr lang="pt-BR" sz="2400" dirty="0">
              <a:solidFill>
                <a:schemeClr val="bg1"/>
              </a:solidFill>
              <a:latin typeface="Arial" panose="020B0604020202020204" pitchFamily="34" charset="0"/>
              <a:cs typeface="Arial" panose="020B0604020202020204" pitchFamily="34" charset="0"/>
            </a:endParaRPr>
          </a:p>
          <a:p>
            <a:pPr lvl="0"/>
            <a:r>
              <a:rPr lang="pt-BR" sz="2400" dirty="0" smtClean="0">
                <a:solidFill>
                  <a:schemeClr val="bg1"/>
                </a:solidFill>
                <a:latin typeface="Arial" panose="020B0604020202020204" pitchFamily="34" charset="0"/>
                <a:cs typeface="Arial" panose="020B0604020202020204" pitchFamily="34" charset="0"/>
              </a:rPr>
              <a:t>BRASIL. Ministério da Saúde. Departamento de atenção básica. Caderno de atenção básica 37 Estratégias </a:t>
            </a:r>
            <a:r>
              <a:rPr lang="pt-BR" sz="2400" dirty="0">
                <a:solidFill>
                  <a:schemeClr val="bg1"/>
                </a:solidFill>
                <a:latin typeface="Arial" pitchFamily="34" charset="0"/>
                <a:cs typeface="Arial" pitchFamily="34" charset="0"/>
              </a:rPr>
              <a:t>para o Cuidado dos Portadores de Doenças </a:t>
            </a:r>
            <a:r>
              <a:rPr lang="pt-BR" sz="2400" dirty="0" smtClean="0">
                <a:solidFill>
                  <a:schemeClr val="bg1"/>
                </a:solidFill>
                <a:latin typeface="Arial" pitchFamily="34" charset="0"/>
                <a:cs typeface="Arial" pitchFamily="34" charset="0"/>
              </a:rPr>
              <a:t>Crônicas – </a:t>
            </a:r>
            <a:r>
              <a:rPr lang="pt-BR" sz="2400" dirty="0">
                <a:solidFill>
                  <a:schemeClr val="bg1"/>
                </a:solidFill>
                <a:latin typeface="Arial" pitchFamily="34" charset="0"/>
                <a:cs typeface="Arial" pitchFamily="34" charset="0"/>
              </a:rPr>
              <a:t>Hipertensão Arterial </a:t>
            </a:r>
            <a:r>
              <a:rPr lang="pt-BR" sz="2400" dirty="0" smtClean="0">
                <a:solidFill>
                  <a:schemeClr val="bg1"/>
                </a:solidFill>
                <a:latin typeface="Arial" pitchFamily="34" charset="0"/>
                <a:cs typeface="Arial" pitchFamily="34" charset="0"/>
              </a:rPr>
              <a:t>Sistêmica. </a:t>
            </a:r>
            <a:r>
              <a:rPr lang="pt-BR" sz="2400" dirty="0">
                <a:solidFill>
                  <a:schemeClr val="bg1"/>
                </a:solidFill>
                <a:latin typeface="Arial" pitchFamily="34" charset="0"/>
                <a:cs typeface="Arial" pitchFamily="34" charset="0"/>
              </a:rPr>
              <a:t>2 ed. Brasília, 2013</a:t>
            </a:r>
            <a:r>
              <a:rPr lang="pt-BR" sz="2400" dirty="0" smtClean="0">
                <a:solidFill>
                  <a:schemeClr val="bg1"/>
                </a:solidFill>
                <a:latin typeface="Arial" pitchFamily="34" charset="0"/>
                <a:cs typeface="Arial" pitchFamily="34" charset="0"/>
              </a:rPr>
              <a:t>.</a:t>
            </a:r>
            <a:endParaRPr lang="pt-BR" sz="2400" dirty="0" smtClean="0"/>
          </a:p>
          <a:p>
            <a:pPr lvl="0"/>
            <a:endParaRPr lang="pt-BR" sz="2400" dirty="0" smtClean="0">
              <a:solidFill>
                <a:schemeClr val="bg1"/>
              </a:solidFill>
              <a:latin typeface="Arial" pitchFamily="34" charset="0"/>
              <a:cs typeface="Arial" pitchFamily="34" charset="0"/>
            </a:endParaRPr>
          </a:p>
          <a:p>
            <a:endParaRPr lang="pt-BR" sz="2400" dirty="0">
              <a:solidFill>
                <a:schemeClr val="bg1"/>
              </a:solidFill>
              <a:latin typeface="Arial" pitchFamily="34" charset="0"/>
              <a:cs typeface="Arial" pitchFamily="34" charset="0"/>
            </a:endParaRPr>
          </a:p>
          <a:p>
            <a:pPr lvl="0" fontAlgn="base"/>
            <a:r>
              <a:rPr lang="pt-BR" sz="2400" dirty="0" smtClean="0">
                <a:solidFill>
                  <a:schemeClr val="bg1"/>
                </a:solidFill>
                <a:latin typeface="Arial" pitchFamily="34" charset="0"/>
                <a:cs typeface="Arial" pitchFamily="34" charset="0"/>
              </a:rPr>
              <a:t>BRASIL. Ministério da Saúde. Departamento de atenção básica. Caderno de atenção básica 36 Estratégias para o Cuidado dos Portadores de Doenças Crônicas – Diabetes Mellitus. 2 ed. Brasília, 2013.</a:t>
            </a:r>
            <a:endParaRPr lang="pt-BR" sz="2400" dirty="0"/>
          </a:p>
        </p:txBody>
      </p:sp>
    </p:spTree>
    <p:extLst>
      <p:ext uri="{BB962C8B-B14F-4D97-AF65-F5344CB8AC3E}">
        <p14:creationId xmlns:p14="http://schemas.microsoft.com/office/powerpoint/2010/main" xmlns="" val="851187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43174" y="5343525"/>
            <a:ext cx="6675437" cy="1514475"/>
          </a:xfrm>
        </p:spPr>
        <p:txBody>
          <a:bodyPr>
            <a:normAutofit/>
          </a:bodyPr>
          <a:lstStyle/>
          <a:p>
            <a:r>
              <a:rPr lang="pt-BR" sz="2400" cap="none" dirty="0" smtClean="0">
                <a:solidFill>
                  <a:schemeClr val="bg1"/>
                </a:solidFill>
                <a:latin typeface="Arial" pitchFamily="34" charset="0"/>
                <a:cs typeface="Arial" pitchFamily="34" charset="0"/>
              </a:rPr>
              <a:t>Visita domiciliar da equipe a dois pacientes com hipertensão e diabetes.</a:t>
            </a:r>
            <a:br>
              <a:rPr lang="pt-BR" sz="2400" cap="none" dirty="0" smtClean="0">
                <a:solidFill>
                  <a:schemeClr val="bg1"/>
                </a:solidFill>
                <a:latin typeface="Arial" pitchFamily="34" charset="0"/>
                <a:cs typeface="Arial" pitchFamily="34" charset="0"/>
              </a:rPr>
            </a:br>
            <a:endParaRPr lang="pt-BR" sz="2400" cap="none" dirty="0">
              <a:solidFill>
                <a:schemeClr val="bg1"/>
              </a:solidFill>
              <a:latin typeface="Arial" pitchFamily="34" charset="0"/>
              <a:cs typeface="Arial" pitchFamily="34" charset="0"/>
            </a:endParaRPr>
          </a:p>
        </p:txBody>
      </p:sp>
      <p:pic>
        <p:nvPicPr>
          <p:cNvPr id="4" name="Espaço Reservado para Conteúdo 3" descr="C:\Users\CLIENTE\Pictures\intervenção\P1050715.JPG"/>
          <p:cNvPicPr>
            <a:picLocks noGrp="1"/>
          </p:cNvPicPr>
          <p:nvPr>
            <p:ph idx="1"/>
          </p:nvPr>
        </p:nvPicPr>
        <p:blipFill>
          <a:blip r:embed="rId2" cstate="print"/>
          <a:srcRect/>
          <a:stretch>
            <a:fillRect/>
          </a:stretch>
        </p:blipFill>
        <p:spPr bwMode="auto">
          <a:xfrm>
            <a:off x="2540968" y="685799"/>
            <a:ext cx="6315649" cy="46307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85938" y="5757863"/>
            <a:ext cx="7432674" cy="800100"/>
          </a:xfrm>
        </p:spPr>
        <p:txBody>
          <a:bodyPr>
            <a:normAutofit fontScale="90000"/>
          </a:bodyPr>
          <a:lstStyle/>
          <a:p>
            <a:r>
              <a:rPr lang="pt-BR" dirty="0" smtClean="0"/>
              <a:t>Capacitação na </a:t>
            </a:r>
            <a:br>
              <a:rPr lang="pt-BR" dirty="0" smtClean="0"/>
            </a:br>
            <a:r>
              <a:rPr lang="pt-BR" dirty="0" smtClean="0">
                <a:solidFill>
                  <a:schemeClr val="bg1"/>
                </a:solidFill>
              </a:rPr>
              <a:t>C</a:t>
            </a:r>
            <a:r>
              <a:rPr lang="pt-BR" sz="2700" cap="none" dirty="0" smtClean="0">
                <a:solidFill>
                  <a:schemeClr val="bg1"/>
                </a:solidFill>
                <a:latin typeface="Arial" pitchFamily="34" charset="0"/>
                <a:cs typeface="Arial" pitchFamily="34" charset="0"/>
              </a:rPr>
              <a:t>apacitação na reunião da equipe</a:t>
            </a:r>
            <a:r>
              <a:rPr lang="pt-BR" dirty="0" smtClean="0"/>
              <a:t>.</a:t>
            </a:r>
            <a:br>
              <a:rPr lang="pt-BR" dirty="0" smtClean="0"/>
            </a:br>
            <a:endParaRPr lang="pt-BR" dirty="0"/>
          </a:p>
        </p:txBody>
      </p:sp>
      <p:pic>
        <p:nvPicPr>
          <p:cNvPr id="4" name="Espaço Reservado para Conteúdo 3" descr="C:\Users\Public\Pictures\Nova pasta\DCIM\106_PANA\P1060507.JPG"/>
          <p:cNvPicPr>
            <a:picLocks noGrp="1"/>
          </p:cNvPicPr>
          <p:nvPr>
            <p:ph idx="1"/>
          </p:nvPr>
        </p:nvPicPr>
        <p:blipFill>
          <a:blip r:embed="rId2" cstate="print"/>
          <a:srcRect/>
          <a:stretch>
            <a:fillRect/>
          </a:stretch>
        </p:blipFill>
        <p:spPr bwMode="auto">
          <a:xfrm>
            <a:off x="1885542" y="0"/>
            <a:ext cx="6884125" cy="51141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7325" y="5743575"/>
            <a:ext cx="7761287" cy="771524"/>
          </a:xfrm>
        </p:spPr>
        <p:txBody>
          <a:bodyPr>
            <a:normAutofit fontScale="90000"/>
          </a:bodyPr>
          <a:lstStyle/>
          <a:p>
            <a:r>
              <a:rPr lang="pt-BR" dirty="0" smtClean="0"/>
              <a:t>A equipe II confeccionando A </a:t>
            </a:r>
            <a:r>
              <a:rPr lang="pt-BR" sz="2700" cap="none" dirty="0" smtClean="0">
                <a:solidFill>
                  <a:schemeClr val="bg1"/>
                </a:solidFill>
                <a:latin typeface="Arial" pitchFamily="34" charset="0"/>
                <a:cs typeface="Arial" pitchFamily="34" charset="0"/>
              </a:rPr>
              <a:t>Equipe confeccionando presentes para os pacientes do grupo</a:t>
            </a:r>
            <a:r>
              <a:rPr lang="pt-BR" cap="none" dirty="0" smtClean="0">
                <a:solidFill>
                  <a:schemeClr val="bg1"/>
                </a:solidFill>
                <a:latin typeface="Arial" pitchFamily="34" charset="0"/>
                <a:cs typeface="Arial" pitchFamily="34" charset="0"/>
              </a:rPr>
              <a:t>.</a:t>
            </a:r>
            <a:r>
              <a:rPr lang="pt-BR" dirty="0" smtClean="0"/>
              <a:t/>
            </a:r>
            <a:br>
              <a:rPr lang="pt-BR" dirty="0" smtClean="0"/>
            </a:br>
            <a:endParaRPr lang="pt-BR" dirty="0"/>
          </a:p>
        </p:txBody>
      </p:sp>
      <p:pic>
        <p:nvPicPr>
          <p:cNvPr id="4" name="Espaço Reservado para Conteúdo 3" descr="C:\Users\CLIENTE\Pictures\intervenção\1455065_760701763944006_645654119_n.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410789" y="633548"/>
            <a:ext cx="7798525" cy="5061858"/>
          </a:xfrm>
          <a:prstGeom prst="rect">
            <a:avLst/>
          </a:prstGeom>
          <a:noFill/>
          <a:ln>
            <a:noFill/>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43214" y="5457824"/>
            <a:ext cx="7058024" cy="1171575"/>
          </a:xfrm>
        </p:spPr>
        <p:txBody>
          <a:bodyPr>
            <a:normAutofit fontScale="90000"/>
          </a:bodyPr>
          <a:lstStyle/>
          <a:p>
            <a:r>
              <a:rPr lang="pt-BR" sz="2700" b="1" cap="none" dirty="0" smtClean="0">
                <a:solidFill>
                  <a:schemeClr val="bg1"/>
                </a:solidFill>
                <a:latin typeface="Arial" pitchFamily="34" charset="0"/>
                <a:cs typeface="Arial" pitchFamily="34" charset="0"/>
              </a:rPr>
              <a:t/>
            </a:r>
            <a:br>
              <a:rPr lang="pt-BR" sz="2700" b="1" cap="none" dirty="0" smtClean="0">
                <a:solidFill>
                  <a:schemeClr val="bg1"/>
                </a:solidFill>
                <a:latin typeface="Arial" pitchFamily="34" charset="0"/>
                <a:cs typeface="Arial" pitchFamily="34" charset="0"/>
              </a:rPr>
            </a:br>
            <a:r>
              <a:rPr lang="pt-BR" sz="2700" b="1" cap="none" dirty="0" smtClean="0">
                <a:solidFill>
                  <a:schemeClr val="bg1"/>
                </a:solidFill>
                <a:latin typeface="Arial" pitchFamily="34" charset="0"/>
                <a:cs typeface="Arial" pitchFamily="34" charset="0"/>
              </a:rPr>
              <a:t>Grupo de </a:t>
            </a:r>
            <a:r>
              <a:rPr lang="pt-BR" sz="2700" b="1" cap="none" dirty="0" err="1" smtClean="0">
                <a:solidFill>
                  <a:schemeClr val="bg1"/>
                </a:solidFill>
                <a:latin typeface="Arial" pitchFamily="34" charset="0"/>
                <a:cs typeface="Arial" pitchFamily="34" charset="0"/>
              </a:rPr>
              <a:t>Hiperdia</a:t>
            </a:r>
            <a:r>
              <a:rPr lang="pt-BR" sz="2700" b="1" cap="none" dirty="0" smtClean="0">
                <a:solidFill>
                  <a:schemeClr val="bg1"/>
                </a:solidFill>
                <a:latin typeface="Arial" pitchFamily="34" charset="0"/>
                <a:cs typeface="Arial" pitchFamily="34" charset="0"/>
              </a:rPr>
              <a:t>.</a:t>
            </a:r>
            <a:r>
              <a:rPr lang="pt-BR" sz="2400" dirty="0" smtClean="0">
                <a:solidFill>
                  <a:schemeClr val="bg1"/>
                </a:solidFill>
                <a:latin typeface="Arial" pitchFamily="34" charset="0"/>
                <a:cs typeface="Arial" pitchFamily="34" charset="0"/>
              </a:rPr>
              <a:t/>
            </a:r>
            <a:br>
              <a:rPr lang="pt-BR" sz="2400" dirty="0" smtClean="0">
                <a:solidFill>
                  <a:schemeClr val="bg1"/>
                </a:solidFill>
                <a:latin typeface="Arial" pitchFamily="34" charset="0"/>
                <a:cs typeface="Arial" pitchFamily="34" charset="0"/>
              </a:rPr>
            </a:br>
            <a:endParaRPr lang="pt-BR" sz="2400" dirty="0">
              <a:solidFill>
                <a:schemeClr val="bg1"/>
              </a:solidFill>
              <a:latin typeface="Arial" pitchFamily="34" charset="0"/>
              <a:cs typeface="Arial" pitchFamily="34" charset="0"/>
            </a:endParaRPr>
          </a:p>
        </p:txBody>
      </p:sp>
      <p:pic>
        <p:nvPicPr>
          <p:cNvPr id="4" name="Espaço Reservado para Conteúdo 3" descr="C:\Users\CLIENTE\Pictures\intervenção\P1050042.JPG"/>
          <p:cNvPicPr>
            <a:picLocks noGrp="1"/>
          </p:cNvPicPr>
          <p:nvPr>
            <p:ph idx="1"/>
          </p:nvPr>
        </p:nvPicPr>
        <p:blipFill>
          <a:blip r:embed="rId2" cstate="print"/>
          <a:srcRect/>
          <a:stretch>
            <a:fillRect/>
          </a:stretch>
        </p:blipFill>
        <p:spPr bwMode="auto">
          <a:xfrm>
            <a:off x="1345473" y="628650"/>
            <a:ext cx="8569235" cy="482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00274" y="5314950"/>
            <a:ext cx="7415213" cy="1042988"/>
          </a:xfrm>
        </p:spPr>
        <p:txBody>
          <a:bodyPr>
            <a:normAutofit/>
          </a:bodyPr>
          <a:lstStyle/>
          <a:p>
            <a:r>
              <a:rPr lang="pt-BR" sz="2400" b="1" cap="none" dirty="0" smtClean="0">
                <a:solidFill>
                  <a:schemeClr val="bg1"/>
                </a:solidFill>
              </a:rPr>
              <a:t>Comemoração do meu aniversário. </a:t>
            </a:r>
            <a:br>
              <a:rPr lang="pt-BR" sz="2400" b="1" cap="none" dirty="0" smtClean="0">
                <a:solidFill>
                  <a:schemeClr val="bg1"/>
                </a:solidFill>
              </a:rPr>
            </a:br>
            <a:endParaRPr lang="pt-BR" sz="2400" b="1" cap="none" dirty="0">
              <a:solidFill>
                <a:schemeClr val="bg1"/>
              </a:solidFill>
              <a:latin typeface="Arial" pitchFamily="34" charset="0"/>
              <a:cs typeface="Arial" pitchFamily="34" charset="0"/>
            </a:endParaRPr>
          </a:p>
        </p:txBody>
      </p:sp>
      <p:pic>
        <p:nvPicPr>
          <p:cNvPr id="4" name="Espaço Reservado para Conteúdo 3" descr="https://fbcdn-sphotos-h-a.akamaihd.net/hphotos-ak-xaf1/v/t1.0-9/11401409_1082834331730746_5822454653430195440_n.jpg?oh=8d6b4c649725c78b15436630b4b53fe3&amp;oe=55EA3193&amp;__gda__=1443264036_bfc9c5f60c28b48d28e7397e26160302"/>
          <p:cNvPicPr>
            <a:picLocks noGrp="1"/>
          </p:cNvPicPr>
          <p:nvPr>
            <p:ph idx="1"/>
          </p:nvPr>
        </p:nvPicPr>
        <p:blipFill>
          <a:blip r:embed="rId2"/>
          <a:srcRect/>
          <a:stretch>
            <a:fillRect/>
          </a:stretch>
        </p:blipFill>
        <p:spPr bwMode="auto">
          <a:xfrm>
            <a:off x="1485901" y="500064"/>
            <a:ext cx="8201024" cy="484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57374" y="5986462"/>
            <a:ext cx="7361237" cy="871538"/>
          </a:xfrm>
        </p:spPr>
        <p:txBody>
          <a:bodyPr>
            <a:normAutofit/>
          </a:bodyPr>
          <a:lstStyle/>
          <a:p>
            <a:r>
              <a:rPr lang="pt-BR" sz="2400" b="1" cap="none" dirty="0" smtClean="0">
                <a:solidFill>
                  <a:schemeClr val="bg1"/>
                </a:solidFill>
              </a:rPr>
              <a:t>             Passeio com o grupo </a:t>
            </a:r>
            <a:r>
              <a:rPr lang="pt-BR" sz="2400" b="1" cap="none" dirty="0" err="1" smtClean="0">
                <a:solidFill>
                  <a:schemeClr val="bg1"/>
                </a:solidFill>
              </a:rPr>
              <a:t>hiperdia</a:t>
            </a:r>
            <a:r>
              <a:rPr lang="pt-BR" sz="2400" b="1" cap="none" dirty="0" smtClean="0">
                <a:solidFill>
                  <a:schemeClr val="bg1"/>
                </a:solidFill>
              </a:rPr>
              <a:t> . </a:t>
            </a:r>
            <a:br>
              <a:rPr lang="pt-BR" sz="2400" b="1" cap="none" dirty="0" smtClean="0">
                <a:solidFill>
                  <a:schemeClr val="bg1"/>
                </a:solidFill>
              </a:rPr>
            </a:br>
            <a:r>
              <a:rPr lang="pt-BR" sz="2400" b="1" cap="none" dirty="0" smtClean="0">
                <a:solidFill>
                  <a:schemeClr val="bg1"/>
                </a:solidFill>
                <a:latin typeface="Arial" pitchFamily="34" charset="0"/>
                <a:cs typeface="Arial" pitchFamily="34" charset="0"/>
              </a:rPr>
              <a:t> </a:t>
            </a:r>
            <a:endParaRPr lang="pt-BR" sz="2400" b="1" cap="none" dirty="0">
              <a:solidFill>
                <a:schemeClr val="bg1"/>
              </a:solidFill>
              <a:latin typeface="Arial" pitchFamily="34" charset="0"/>
              <a:cs typeface="Arial" pitchFamily="34" charset="0"/>
            </a:endParaRPr>
          </a:p>
        </p:txBody>
      </p:sp>
      <p:pic>
        <p:nvPicPr>
          <p:cNvPr id="4" name="Espaço Reservado para Conteúdo 3" descr="https://fbcdn-sphotos-h-a.akamaihd.net/hphotos-ak-xpa1/v/t34.0-12/11256413_908129255874475_823795898_n.jpg?oh=7bacc11fe21219ee9949edf10dc715e8&amp;oe=5557684E&amp;__gda__=1431815057_bbb91ef30fd7230ca563869ae837c337"/>
          <p:cNvPicPr>
            <a:picLocks noGrp="1"/>
          </p:cNvPicPr>
          <p:nvPr>
            <p:ph idx="1"/>
          </p:nvPr>
        </p:nvPicPr>
        <p:blipFill>
          <a:blip r:embed="rId3"/>
          <a:srcRect/>
          <a:stretch>
            <a:fillRect/>
          </a:stretch>
        </p:blipFill>
        <p:spPr bwMode="auto">
          <a:xfrm>
            <a:off x="1614488" y="700088"/>
            <a:ext cx="8101012" cy="51157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3274" y="5686424"/>
            <a:ext cx="6615113" cy="1171576"/>
          </a:xfrm>
        </p:spPr>
        <p:txBody>
          <a:bodyPr>
            <a:normAutofit/>
          </a:bodyPr>
          <a:lstStyle/>
          <a:p>
            <a:r>
              <a:rPr lang="pt-BR" sz="2400" b="1" cap="none" dirty="0" smtClean="0">
                <a:solidFill>
                  <a:schemeClr val="bg1"/>
                </a:solidFill>
              </a:rPr>
              <a:t>Atividade educativa em sala de espera. </a:t>
            </a:r>
            <a:br>
              <a:rPr lang="pt-BR" sz="2400" b="1" cap="none" dirty="0" smtClean="0">
                <a:solidFill>
                  <a:schemeClr val="bg1"/>
                </a:solidFill>
              </a:rPr>
            </a:br>
            <a:endParaRPr lang="pt-BR" sz="2400" b="1" cap="none" dirty="0">
              <a:solidFill>
                <a:schemeClr val="bg1"/>
              </a:solidFill>
              <a:latin typeface="Arial" pitchFamily="34" charset="0"/>
              <a:cs typeface="Arial" pitchFamily="34" charset="0"/>
            </a:endParaRPr>
          </a:p>
        </p:txBody>
      </p:sp>
      <p:pic>
        <p:nvPicPr>
          <p:cNvPr id="4" name="Espaço Reservado para Conteúdo 3" descr="C:\Users\CLIENTE\Pictures\intervenção\P1050570.JPG"/>
          <p:cNvPicPr>
            <a:picLocks noGr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540968" y="685799"/>
            <a:ext cx="7452117" cy="4996543"/>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489398" y="1784931"/>
            <a:ext cx="10882648" cy="448707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itchFamily="34" charset="0"/>
              <a:buChar char="•"/>
            </a:pPr>
            <a:r>
              <a:rPr lang="pt-BR" sz="2400" dirty="0" smtClean="0">
                <a:solidFill>
                  <a:schemeClr val="bg1"/>
                </a:solidFill>
                <a:latin typeface="Arial" pitchFamily="34" charset="0"/>
                <a:cs typeface="Arial" pitchFamily="34" charset="0"/>
              </a:rPr>
              <a:t>A Unidade Básica de Saúde  Salgado Filho é urbana,  funcionando como estratégia de saúde da família.</a:t>
            </a:r>
          </a:p>
          <a:p>
            <a:pPr marL="457200" indent="-457200">
              <a:buFont typeface="Arial" pitchFamily="34" charset="0"/>
              <a:buChar char="•"/>
            </a:pPr>
            <a:endParaRPr lang="pt-BR" sz="2400" dirty="0" smtClean="0">
              <a:solidFill>
                <a:schemeClr val="bg1"/>
              </a:solidFill>
              <a:latin typeface="Arial" pitchFamily="34" charset="0"/>
              <a:cs typeface="Arial" pitchFamily="34" charset="0"/>
            </a:endParaRPr>
          </a:p>
          <a:p>
            <a:pPr marL="457200" indent="-457200">
              <a:buFont typeface="Arial" pitchFamily="34" charset="0"/>
              <a:buChar char="•"/>
            </a:pPr>
            <a:r>
              <a:rPr lang="pt-BR" sz="2400" dirty="0" smtClean="0">
                <a:solidFill>
                  <a:schemeClr val="bg1"/>
                </a:solidFill>
                <a:latin typeface="Arial" pitchFamily="34" charset="0"/>
                <a:cs typeface="Arial" pitchFamily="34" charset="0"/>
              </a:rPr>
              <a:t>Assiste à população residente nos bairros Salgado Filho e  Santos Dumont.</a:t>
            </a:r>
          </a:p>
          <a:p>
            <a:pPr marL="457200" indent="-457200">
              <a:buFont typeface="Arial" pitchFamily="34" charset="0"/>
              <a:buChar char="•"/>
            </a:pPr>
            <a:endParaRPr lang="pt-BR" sz="2400" dirty="0" smtClean="0">
              <a:solidFill>
                <a:schemeClr val="bg1"/>
              </a:solidFill>
              <a:latin typeface="Arial" pitchFamily="34" charset="0"/>
              <a:cs typeface="Arial" pitchFamily="34" charset="0"/>
            </a:endParaRPr>
          </a:p>
          <a:p>
            <a:pPr marL="457200" indent="-457200">
              <a:buFont typeface="Arial" pitchFamily="34" charset="0"/>
              <a:buChar char="•"/>
            </a:pPr>
            <a:r>
              <a:rPr lang="pt-BR" sz="2400" dirty="0">
                <a:solidFill>
                  <a:schemeClr val="bg1"/>
                </a:solidFill>
                <a:latin typeface="Arial" pitchFamily="34" charset="0"/>
                <a:cs typeface="Arial" pitchFamily="34" charset="0"/>
              </a:rPr>
              <a:t>População total:  9235 </a:t>
            </a:r>
            <a:r>
              <a:rPr lang="pt-BR" sz="2400" dirty="0" smtClean="0">
                <a:solidFill>
                  <a:schemeClr val="bg1"/>
                </a:solidFill>
                <a:latin typeface="Arial" pitchFamily="34" charset="0"/>
                <a:cs typeface="Arial" pitchFamily="34" charset="0"/>
              </a:rPr>
              <a:t>pessoas,</a:t>
            </a:r>
            <a:r>
              <a:rPr lang="pt-BR" sz="2400" dirty="0" smtClean="0">
                <a:latin typeface="Arial" pitchFamily="34" charset="0"/>
                <a:cs typeface="Arial" pitchFamily="34" charset="0"/>
              </a:rPr>
              <a:t> </a:t>
            </a:r>
            <a:r>
              <a:rPr lang="pt-BR" sz="2400" dirty="0">
                <a:solidFill>
                  <a:schemeClr val="bg1"/>
                </a:solidFill>
                <a:latin typeface="Arial" pitchFamily="34" charset="0"/>
                <a:cs typeface="Arial" pitchFamily="34" charset="0"/>
              </a:rPr>
              <a:t>destes 4593 homens e </a:t>
            </a:r>
            <a:r>
              <a:rPr lang="pt-BR" sz="2400" dirty="0" smtClean="0">
                <a:solidFill>
                  <a:schemeClr val="bg1"/>
                </a:solidFill>
                <a:latin typeface="Arial" pitchFamily="34" charset="0"/>
                <a:cs typeface="Arial" pitchFamily="34" charset="0"/>
              </a:rPr>
              <a:t>4642 mulheres.</a:t>
            </a:r>
            <a:endParaRPr lang="pt-BR" sz="2400" dirty="0">
              <a:solidFill>
                <a:schemeClr val="bg1"/>
              </a:solidFill>
              <a:latin typeface="Arial" pitchFamily="34" charset="0"/>
              <a:cs typeface="Arial" pitchFamily="34" charset="0"/>
            </a:endParaRPr>
          </a:p>
          <a:p>
            <a:endParaRPr lang="pt-BR" sz="2400" dirty="0" smtClean="0">
              <a:solidFill>
                <a:schemeClr val="bg1"/>
              </a:solidFill>
              <a:latin typeface="Arial" pitchFamily="34" charset="0"/>
              <a:cs typeface="Arial" pitchFamily="34" charset="0"/>
            </a:endParaRPr>
          </a:p>
        </p:txBody>
      </p:sp>
      <p:sp>
        <p:nvSpPr>
          <p:cNvPr id="3" name="Retângulo de cantos arredondados 2"/>
          <p:cNvSpPr/>
          <p:nvPr/>
        </p:nvSpPr>
        <p:spPr>
          <a:xfrm>
            <a:off x="2730321" y="425004"/>
            <a:ext cx="6284890"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INTRODUÇÃO</a:t>
            </a:r>
          </a:p>
        </p:txBody>
      </p:sp>
    </p:spTree>
    <p:extLst>
      <p:ext uri="{BB962C8B-B14F-4D97-AF65-F5344CB8AC3E}">
        <p14:creationId xmlns:p14="http://schemas.microsoft.com/office/powerpoint/2010/main" xmlns="" val="133490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ecos-redenutri.bvs.br/article_image.php?image_type=article&amp;id=9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92370" y="277935"/>
            <a:ext cx="1786596" cy="1345397"/>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6" descr="http://upload.wikimedia.org/wikipedia/commons/4/49/UFPEL-ESCUDO-2013.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709049" y="277935"/>
            <a:ext cx="2038101" cy="13206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tângulo de cantos arredondados 3"/>
          <p:cNvSpPr/>
          <p:nvPr/>
        </p:nvSpPr>
        <p:spPr>
          <a:xfrm>
            <a:off x="1107583" y="2106767"/>
            <a:ext cx="9620517" cy="2748567"/>
          </a:xfrm>
          <a:prstGeom prst="roundRect">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8000" dirty="0" smtClean="0">
                <a:solidFill>
                  <a:schemeClr val="bg1"/>
                </a:solidFill>
                <a:latin typeface="Arial" panose="020B0604020202020204" pitchFamily="34" charset="0"/>
                <a:cs typeface="Arial" panose="020B0604020202020204" pitchFamily="34" charset="0"/>
              </a:rPr>
              <a:t>MUITO OBRIGADA!!!!</a:t>
            </a:r>
            <a:endParaRPr lang="es-ES" sz="8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8344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528034" y="1784931"/>
            <a:ext cx="10851166" cy="447217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r>
              <a:rPr lang="pt-BR" sz="3200" b="1" dirty="0" smtClean="0">
                <a:solidFill>
                  <a:schemeClr val="bg1"/>
                </a:solidFill>
                <a:latin typeface="Comic Sans MS" panose="030F0702030302020204" pitchFamily="66" charset="0"/>
              </a:rPr>
              <a:t>   </a:t>
            </a:r>
            <a:r>
              <a:rPr lang="pt-BR" sz="2400" dirty="0" smtClean="0">
                <a:solidFill>
                  <a:schemeClr val="bg1"/>
                </a:solidFill>
                <a:latin typeface="Arial" pitchFamily="34" charset="0"/>
                <a:cs typeface="Arial" pitchFamily="34" charset="0"/>
              </a:rPr>
              <a:t>Atuam duas Equipes:</a:t>
            </a:r>
          </a:p>
          <a:p>
            <a:pPr marL="457200" indent="-457200" algn="just"/>
            <a:endParaRPr lang="pt-BR" sz="2400" dirty="0" smtClean="0">
              <a:solidFill>
                <a:schemeClr val="bg1"/>
              </a:solidFill>
              <a:latin typeface="Arial" pitchFamily="34" charset="0"/>
              <a:cs typeface="Arial" pitchFamily="34" charset="0"/>
            </a:endParaRPr>
          </a:p>
          <a:p>
            <a:pPr marL="457200" indent="-457200" algn="just">
              <a:buFont typeface="Arial" pitchFamily="34" charset="0"/>
              <a:buChar char="•"/>
            </a:pPr>
            <a:r>
              <a:rPr lang="pt-BR" sz="2400" b="1" dirty="0" smtClean="0">
                <a:solidFill>
                  <a:schemeClr val="bg1"/>
                </a:solidFill>
                <a:latin typeface="Arial" pitchFamily="34" charset="0"/>
                <a:cs typeface="Arial" pitchFamily="34" charset="0"/>
              </a:rPr>
              <a:t>Equipe I</a:t>
            </a:r>
            <a:r>
              <a:rPr lang="pt-BR" sz="2400" dirty="0" smtClean="0">
                <a:solidFill>
                  <a:schemeClr val="bg1"/>
                </a:solidFill>
                <a:latin typeface="Arial" pitchFamily="34" charset="0"/>
                <a:cs typeface="Arial" pitchFamily="34" charset="0"/>
              </a:rPr>
              <a:t>: Médico, enfermeiro, dois Técnicos de Enfermagem e três agentes comunitárias de saúde</a:t>
            </a:r>
          </a:p>
          <a:p>
            <a:pPr marL="457200" indent="-457200" algn="just">
              <a:buFont typeface="Arial" pitchFamily="34" charset="0"/>
              <a:buChar char="•"/>
            </a:pPr>
            <a:r>
              <a:rPr lang="pt-BR" sz="2400" b="1" dirty="0" smtClean="0">
                <a:solidFill>
                  <a:schemeClr val="bg1"/>
                </a:solidFill>
                <a:latin typeface="Arial" pitchFamily="34" charset="0"/>
                <a:cs typeface="Arial" pitchFamily="34" charset="0"/>
              </a:rPr>
              <a:t>Equipe II</a:t>
            </a:r>
            <a:r>
              <a:rPr lang="pt-BR" sz="2400" dirty="0" smtClean="0">
                <a:solidFill>
                  <a:schemeClr val="bg1"/>
                </a:solidFill>
                <a:latin typeface="Arial" pitchFamily="34" charset="0"/>
                <a:cs typeface="Arial" pitchFamily="34" charset="0"/>
              </a:rPr>
              <a:t>: Médico, enfermeiro, dois técnicos de enfermagem e quatro agentes comunitárias de saúde. </a:t>
            </a:r>
          </a:p>
          <a:p>
            <a:pPr marL="457200" indent="-457200" algn="just">
              <a:buFont typeface="Arial" pitchFamily="34" charset="0"/>
              <a:buChar char="•"/>
            </a:pPr>
            <a:endParaRPr lang="pt-BR" sz="2400" dirty="0">
              <a:solidFill>
                <a:schemeClr val="bg1"/>
              </a:solidFill>
              <a:latin typeface="Arial" pitchFamily="34" charset="0"/>
              <a:cs typeface="Arial" pitchFamily="34" charset="0"/>
            </a:endParaRPr>
          </a:p>
          <a:p>
            <a:pPr marL="457200" indent="-457200" algn="just">
              <a:buFont typeface="Arial" pitchFamily="34" charset="0"/>
              <a:buChar char="•"/>
            </a:pPr>
            <a:r>
              <a:rPr lang="pt-BR" sz="2400" dirty="0" smtClean="0">
                <a:solidFill>
                  <a:schemeClr val="bg1"/>
                </a:solidFill>
                <a:latin typeface="Arial" pitchFamily="34" charset="0"/>
                <a:cs typeface="Arial" pitchFamily="34" charset="0"/>
              </a:rPr>
              <a:t>Odontólogo e  auxiliar de saúde bucal para as duas equipes.</a:t>
            </a:r>
          </a:p>
          <a:p>
            <a:pPr algn="just"/>
            <a:endParaRPr lang="pt-BR" sz="2400" dirty="0" smtClean="0">
              <a:solidFill>
                <a:schemeClr val="bg1"/>
              </a:solidFill>
              <a:latin typeface="Arial" pitchFamily="34" charset="0"/>
              <a:cs typeface="Arial" pitchFamily="34" charset="0"/>
            </a:endParaRPr>
          </a:p>
          <a:p>
            <a:pPr marL="457200" indent="-457200" algn="just">
              <a:buFont typeface="Arial" pitchFamily="34" charset="0"/>
              <a:buChar char="•"/>
            </a:pPr>
            <a:r>
              <a:rPr lang="pt-BR" sz="2400" dirty="0" smtClean="0">
                <a:solidFill>
                  <a:schemeClr val="bg1"/>
                </a:solidFill>
                <a:latin typeface="Arial" pitchFamily="34" charset="0"/>
                <a:cs typeface="Arial" pitchFamily="34" charset="0"/>
              </a:rPr>
              <a:t> Um enfermeiro que atua na gerência da UBS. </a:t>
            </a:r>
          </a:p>
          <a:p>
            <a:pPr algn="just"/>
            <a:r>
              <a:rPr lang="pt-BR" sz="2400" b="1" dirty="0" smtClean="0">
                <a:solidFill>
                  <a:schemeClr val="bg1"/>
                </a:solidFill>
                <a:latin typeface="Century Gothic" pitchFamily="34" charset="0"/>
              </a:rPr>
              <a:t> </a:t>
            </a:r>
            <a:endParaRPr lang="es-ES" sz="3200" b="1" dirty="0">
              <a:solidFill>
                <a:schemeClr val="bg1"/>
              </a:solidFill>
              <a:latin typeface="Century Gothic" pitchFamily="34" charset="0"/>
            </a:endParaRPr>
          </a:p>
        </p:txBody>
      </p:sp>
      <p:sp>
        <p:nvSpPr>
          <p:cNvPr id="3" name="Retângulo de cantos arredondados 2"/>
          <p:cNvSpPr/>
          <p:nvPr/>
        </p:nvSpPr>
        <p:spPr>
          <a:xfrm>
            <a:off x="2730321" y="425004"/>
            <a:ext cx="6284890"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INTRODUÇÃO</a:t>
            </a:r>
          </a:p>
        </p:txBody>
      </p:sp>
    </p:spTree>
    <p:extLst>
      <p:ext uri="{BB962C8B-B14F-4D97-AF65-F5344CB8AC3E}">
        <p14:creationId xmlns:p14="http://schemas.microsoft.com/office/powerpoint/2010/main" xmlns="" val="2013434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de cantos arredondados 1"/>
          <p:cNvSpPr/>
          <p:nvPr/>
        </p:nvSpPr>
        <p:spPr>
          <a:xfrm>
            <a:off x="528034" y="1488718"/>
            <a:ext cx="10921283" cy="507306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b="1" dirty="0" smtClean="0">
              <a:solidFill>
                <a:schemeClr val="bg1"/>
              </a:solidFill>
              <a:latin typeface="Comic Sans MS" panose="030F0702030302020204" pitchFamily="66" charset="0"/>
            </a:endParaRPr>
          </a:p>
          <a:p>
            <a:pPr algn="just"/>
            <a:endParaRPr lang="pt-BR" sz="2400" b="1" dirty="0">
              <a:solidFill>
                <a:schemeClr val="bg1"/>
              </a:solidFill>
              <a:latin typeface="Comic Sans MS" panose="030F0702030302020204" pitchFamily="66" charset="0"/>
            </a:endParaRPr>
          </a:p>
          <a:p>
            <a:pPr algn="just"/>
            <a:r>
              <a:rPr lang="pt-BR" sz="2400" dirty="0" smtClean="0">
                <a:solidFill>
                  <a:schemeClr val="bg1"/>
                </a:solidFill>
                <a:latin typeface="Arial" pitchFamily="34" charset="0"/>
                <a:cs typeface="Arial" pitchFamily="34" charset="0"/>
              </a:rPr>
              <a:t>Situação da ação programática  antes da intervenção:</a:t>
            </a:r>
          </a:p>
          <a:p>
            <a:pPr algn="just"/>
            <a:endParaRPr lang="pt-BR" sz="2400" dirty="0" smtClean="0">
              <a:solidFill>
                <a:schemeClr val="bg1"/>
              </a:solidFill>
              <a:latin typeface="Arial" pitchFamily="34" charset="0"/>
              <a:cs typeface="Arial" pitchFamily="34" charset="0"/>
            </a:endParaRPr>
          </a:p>
          <a:p>
            <a:pPr algn="just"/>
            <a:r>
              <a:rPr lang="pt-BR" sz="2400" dirty="0" smtClean="0">
                <a:solidFill>
                  <a:schemeClr val="bg1"/>
                </a:solidFill>
                <a:latin typeface="Arial" pitchFamily="34" charset="0"/>
                <a:ea typeface="Tahoma"/>
                <a:cs typeface="Arial" pitchFamily="34" charset="0"/>
              </a:rPr>
              <a:t>•    </a:t>
            </a:r>
            <a:r>
              <a:rPr lang="pt-BR" sz="2400" dirty="0" smtClean="0">
                <a:solidFill>
                  <a:schemeClr val="bg1"/>
                </a:solidFill>
                <a:latin typeface="Arial" pitchFamily="34" charset="0"/>
                <a:cs typeface="Arial" pitchFamily="34" charset="0"/>
              </a:rPr>
              <a:t>Hipertensos cadastrados: 1357 (cobertura  66%).</a:t>
            </a:r>
          </a:p>
          <a:p>
            <a:pPr marL="457200" indent="-457200" algn="just">
              <a:buFont typeface="Arial" pitchFamily="34" charset="0"/>
              <a:buChar char="•"/>
            </a:pPr>
            <a:endParaRPr lang="pt-BR" sz="2400" dirty="0">
              <a:solidFill>
                <a:schemeClr val="bg1"/>
              </a:solidFill>
              <a:latin typeface="Arial" pitchFamily="34" charset="0"/>
              <a:cs typeface="Arial" pitchFamily="34" charset="0"/>
            </a:endParaRPr>
          </a:p>
          <a:p>
            <a:pPr marL="457200" indent="-457200" algn="just">
              <a:buFont typeface="Arial" pitchFamily="34" charset="0"/>
              <a:buChar char="•"/>
            </a:pPr>
            <a:r>
              <a:rPr lang="pt-BR" sz="2400" dirty="0" smtClean="0">
                <a:solidFill>
                  <a:schemeClr val="bg1"/>
                </a:solidFill>
                <a:latin typeface="Arial" pitchFamily="34" charset="0"/>
                <a:cs typeface="Arial" pitchFamily="34" charset="0"/>
              </a:rPr>
              <a:t>Diabéticos cadastrados: 364  (cobertura 62%) </a:t>
            </a:r>
            <a:endParaRPr lang="pt-BR" sz="2400" dirty="0">
              <a:solidFill>
                <a:schemeClr val="bg1"/>
              </a:solidFill>
              <a:latin typeface="Arial" pitchFamily="34" charset="0"/>
              <a:cs typeface="Arial" pitchFamily="34" charset="0"/>
            </a:endParaRPr>
          </a:p>
          <a:p>
            <a:pPr marL="457200" indent="-457200" algn="just">
              <a:buFont typeface="Arial" pitchFamily="34" charset="0"/>
              <a:buChar char="•"/>
            </a:pPr>
            <a:endParaRPr lang="pt-BR" sz="2400" dirty="0" smtClean="0">
              <a:solidFill>
                <a:schemeClr val="bg1"/>
              </a:solidFill>
              <a:latin typeface="Arial" pitchFamily="34" charset="0"/>
              <a:cs typeface="Arial" pitchFamily="34" charset="0"/>
            </a:endParaRPr>
          </a:p>
          <a:p>
            <a:pPr marL="457200" indent="-457200" algn="just">
              <a:buFont typeface="Arial" pitchFamily="34" charset="0"/>
              <a:buChar char="•"/>
            </a:pPr>
            <a:r>
              <a:rPr lang="pt-BR" sz="2400" dirty="0" smtClean="0">
                <a:solidFill>
                  <a:schemeClr val="bg1"/>
                </a:solidFill>
                <a:latin typeface="Arial" pitchFamily="34" charset="0"/>
                <a:cs typeface="Arial" pitchFamily="34" charset="0"/>
              </a:rPr>
              <a:t>A maioria deles  sem controle adequado do exame clínico ou exames complementares em dia, sem estratificação do risco cardiovascular, não existência de ficha de acompanhamento, não priorização da atenção odontológica, pouca realização de busca ativa dos faltosos.  </a:t>
            </a:r>
          </a:p>
          <a:p>
            <a:pPr marL="457200" indent="-457200" algn="just">
              <a:buFont typeface="Wingdings" panose="05000000000000000000" pitchFamily="2" charset="2"/>
              <a:buChar char="v"/>
            </a:pPr>
            <a:endParaRPr lang="es-ES" sz="3200" dirty="0">
              <a:solidFill>
                <a:schemeClr val="bg1"/>
              </a:solidFill>
              <a:latin typeface="Comic Sans MS" panose="030F0702030302020204" pitchFamily="66" charset="0"/>
            </a:endParaRPr>
          </a:p>
        </p:txBody>
      </p:sp>
      <p:sp>
        <p:nvSpPr>
          <p:cNvPr id="3" name="Retângulo de cantos arredondados 2"/>
          <p:cNvSpPr/>
          <p:nvPr/>
        </p:nvSpPr>
        <p:spPr>
          <a:xfrm>
            <a:off x="2730321" y="425004"/>
            <a:ext cx="6284890" cy="69545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smtClean="0">
                <a:solidFill>
                  <a:schemeClr val="bg1"/>
                </a:solidFill>
                <a:latin typeface="Arial" pitchFamily="34" charset="0"/>
                <a:cs typeface="Arial" pitchFamily="34" charset="0"/>
              </a:rPr>
              <a:t>INTRODUÇÃO</a:t>
            </a:r>
          </a:p>
        </p:txBody>
      </p:sp>
    </p:spTree>
    <p:extLst>
      <p:ext uri="{BB962C8B-B14F-4D97-AF65-F5344CB8AC3E}">
        <p14:creationId xmlns:p14="http://schemas.microsoft.com/office/powerpoint/2010/main" xmlns="" val="173384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Fatia">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 xmlns:thm15="http://schemas.microsoft.com/office/thememl/2012/main" name="Slice" id="{0507925B-6AC9-4358-8E18-C330545D08F8}" vid="{19759155-7935-4C61-A06C-C04380D1B16E}"/>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Slice</Template>
  <TotalTime>1990</TotalTime>
  <Words>3150</Words>
  <Application>Microsoft Office PowerPoint</Application>
  <PresentationFormat>Personalizar</PresentationFormat>
  <Paragraphs>421</Paragraphs>
  <Slides>70</Slides>
  <Notes>1</Notes>
  <HiddenSlides>0</HiddenSlides>
  <MMClips>0</MMClips>
  <ScaleCrop>false</ScaleCrop>
  <HeadingPairs>
    <vt:vector size="4" baseType="variant">
      <vt:variant>
        <vt:lpstr>Tema</vt:lpstr>
      </vt:variant>
      <vt:variant>
        <vt:i4>1</vt:i4>
      </vt:variant>
      <vt:variant>
        <vt:lpstr>Títulos de slides</vt:lpstr>
      </vt:variant>
      <vt:variant>
        <vt:i4>70</vt:i4>
      </vt:variant>
    </vt:vector>
  </HeadingPairs>
  <TitlesOfParts>
    <vt:vector size="71" baseType="lpstr">
      <vt:lpstr>Fatia</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Visita domiciliar da equipe a dois pacientes com hipertensão e diabetes. </vt:lpstr>
      <vt:lpstr>Capacitação na  Capacitação na reunião da equipe. </vt:lpstr>
      <vt:lpstr>A equipe II confeccionando A Equipe confeccionando presentes para os pacientes do grupo. </vt:lpstr>
      <vt:lpstr> Grupo de Hiperdia. </vt:lpstr>
      <vt:lpstr>Comemoração do meu aniversário.  </vt:lpstr>
      <vt:lpstr>             Passeio com o grupo hiperdia .   </vt:lpstr>
      <vt:lpstr>Atividade educativa em sala de espera.  </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User</dc:creator>
  <cp:lastModifiedBy>CLIENTE</cp:lastModifiedBy>
  <cp:revision>419</cp:revision>
  <cp:lastPrinted>2015-05-06T19:30:36Z</cp:lastPrinted>
  <dcterms:created xsi:type="dcterms:W3CDTF">2014-09-15T01:10:43Z</dcterms:created>
  <dcterms:modified xsi:type="dcterms:W3CDTF">2015-08-14T23:24:06Z</dcterms:modified>
</cp:coreProperties>
</file>