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261" r:id="rId3"/>
    <p:sldId id="29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99" r:id="rId14"/>
    <p:sldId id="274" r:id="rId15"/>
    <p:sldId id="275" r:id="rId16"/>
    <p:sldId id="277" r:id="rId17"/>
    <p:sldId id="286" r:id="rId18"/>
    <p:sldId id="288" r:id="rId19"/>
    <p:sldId id="290" r:id="rId20"/>
    <p:sldId id="293" r:id="rId21"/>
    <p:sldId id="304" r:id="rId22"/>
    <p:sldId id="305" r:id="rId23"/>
    <p:sldId id="297" r:id="rId24"/>
    <p:sldId id="307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69748" autoAdjust="0"/>
  </p:normalViewPr>
  <p:slideViewPr>
    <p:cSldViewPr>
      <p:cViewPr>
        <p:scale>
          <a:sx n="76" d="100"/>
          <a:sy n="76" d="100"/>
        </p:scale>
        <p:origin x="-90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ane%20Carloni\Documents\NIUVIS\gr&#225;ficos%20curs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dLbls/>
        <c:gapWidth val="219"/>
        <c:overlap val="-27"/>
        <c:axId val="64549248"/>
        <c:axId val="64550784"/>
      </c:barChart>
      <c:catAx>
        <c:axId val="64549248"/>
        <c:scaling>
          <c:orientation val="minMax"/>
        </c:scaling>
        <c:axPos val="b"/>
        <c:numFmt formatCode="General" sourceLinked="1"/>
        <c:tickLblPos val="nextTo"/>
        <c:txPr>
          <a:bodyPr rot="-60000000" vert="horz"/>
          <a:lstStyle/>
          <a:p>
            <a:pPr>
              <a:defRPr/>
            </a:pPr>
            <a:endParaRPr lang="pt-BR"/>
          </a:p>
        </c:txPr>
        <c:crossAx val="64550784"/>
        <c:crosses val="autoZero"/>
        <c:auto val="1"/>
        <c:lblAlgn val="ctr"/>
        <c:lblOffset val="100"/>
      </c:catAx>
      <c:valAx>
        <c:axId val="64550784"/>
        <c:scaling>
          <c:orientation val="minMax"/>
          <c:max val="1"/>
        </c:scaling>
        <c:axPos val="l"/>
        <c:numFmt formatCode="0.0%" sourceLinked="1"/>
        <c:tickLblPos val="nextTo"/>
        <c:txPr>
          <a:bodyPr rot="-60000000" vert="horz"/>
          <a:lstStyle/>
          <a:p>
            <a:pPr>
              <a:defRPr/>
            </a:pPr>
            <a:endParaRPr lang="pt-BR"/>
          </a:p>
        </c:txPr>
        <c:crossAx val="64549248"/>
        <c:crosses val="autoZero"/>
        <c:crossBetween val="between"/>
        <c:majorUnit val="0.1"/>
        <c:minorUnit val="4.0000000000000015E-2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D9AE6-5E03-4B02-9F63-025D0655471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9B7F6-2C46-444A-9C11-B9A1DA5FE77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431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9B7F6-2C46-444A-9C11-B9A1DA5FE77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5706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9B7F6-2C46-444A-9C11-B9A1DA5FE77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7285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836B45-252E-4073-80F7-697EAEA7E7D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836B45-252E-4073-80F7-697EAEA7E7D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836B45-252E-4073-80F7-697EAEA7E7D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836B45-252E-4073-80F7-697EAEA7E7D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836B45-252E-4073-80F7-697EAEA7E7D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836B45-252E-4073-80F7-697EAEA7E7D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836B45-252E-4073-80F7-697EAEA7E7D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60040"/>
            <a:ext cx="7406640" cy="1628800"/>
          </a:xfrm>
        </p:spPr>
        <p:txBody>
          <a:bodyPr>
            <a:noAutofit/>
          </a:bodyPr>
          <a:lstStyle/>
          <a:p>
            <a:pPr algn="ctr"/>
            <a:r>
              <a:rPr lang="pt-BR" sz="1800" b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180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180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180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sz="180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Turma 5</a:t>
            </a:r>
            <a:r>
              <a:rPr lang="pt-BR" sz="180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28794" y="2786058"/>
            <a:ext cx="6858048" cy="1000132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pt-BR" sz="8000" dirty="0" smtClean="0">
                <a:latin typeface="Arial" pitchFamily="34" charset="0"/>
                <a:cs typeface="Arial" pitchFamily="34" charset="0"/>
              </a:rPr>
              <a:t>Melhoria da Qualidade da Atenção ao Controle do Câncer de Colo de Útero e Câncer de Mama na ESF Doutor Otacílio Da Costa Lyra, Nova Cruz /RN.</a:t>
            </a:r>
            <a:r>
              <a:rPr lang="es-ES" sz="8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8000" dirty="0" smtClean="0"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latin typeface="Arial" pitchFamily="34" charset="0"/>
                <a:cs typeface="Arial" pitchFamily="34" charset="0"/>
              </a:rPr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71736" y="4714884"/>
            <a:ext cx="6145388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Especializando: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Yamilka Chacon Perez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Flávio Renato Reis de Moura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577211" y="580526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Pelotas,  2015</a:t>
            </a:r>
          </a:p>
          <a:p>
            <a:pPr algn="ctr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1331640" y="188640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4605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>
                <a:solidFill>
                  <a:srgbClr val="FF0000"/>
                </a:solidFill>
              </a:rPr>
              <a:t>Logística</a:t>
            </a:r>
            <a:endParaRPr lang="pt-BR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Protocolo: Controle dos cânceres do colo do útero e da mama, (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MS, 2013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Prontuários individuais;</a:t>
            </a:r>
          </a:p>
          <a:p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Ficha Espelho;</a:t>
            </a:r>
          </a:p>
          <a:p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Planilha coleta de dados.</a:t>
            </a:r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xmlns="" val="11918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FF0000"/>
                </a:solidFill>
              </a:rPr>
              <a:t>OBJETIVOS ESPECÍFICOS/METAS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Ampliar a cobertura de detecção precoce do câncer de colo e do câncer de mama.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Meta 1.1: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de detecção precoce do câncer de colo de útero das mulheres na faixa etária entre 25 e 64 anos de idade para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85% 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Meta 1.2: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de detecção precoce do câncer de mama das mulheres na faixa etária entre 50 e 69 anos de idade para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85% 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2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1512168"/>
          </a:xfrm>
        </p:spPr>
        <p:txBody>
          <a:bodyPr>
            <a:noAutofit/>
          </a:bodyPr>
          <a:lstStyle/>
          <a:p>
            <a: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44,1 % = 207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Cobertura </a:t>
            </a:r>
            <a:r>
              <a:rPr lang="pt-BR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programa de atenção detecção precoce do câncer de colo </a:t>
            </a:r>
            <a:r>
              <a:rPr lang="pt-BR" sz="2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uterino.</a:t>
            </a:r>
            <a:r>
              <a:rPr lang="en-US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571605" y="785794"/>
            <a:ext cx="6000792" cy="100583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None/>
            </a:pPr>
            <a:r>
              <a:rPr lang="pt-BR" sz="2000" b="1" dirty="0" smtClean="0"/>
              <a:t>Proporção </a:t>
            </a:r>
            <a:r>
              <a:rPr lang="pt-BR" sz="2000" b="1" dirty="0"/>
              <a:t>de mulheres entre 25 e </a:t>
            </a:r>
            <a:r>
              <a:rPr lang="pt-BR" sz="2000" b="1" dirty="0" smtClean="0"/>
              <a:t>64 </a:t>
            </a:r>
            <a:r>
              <a:rPr lang="pt-BR" sz="2000" b="1" dirty="0"/>
              <a:t>anos com exame em dia para detecção precoce do câncer de colo de útero, Nova Cruz/RN, 2015.</a:t>
            </a:r>
            <a:endParaRPr lang="en-US" sz="2000" b="1" dirty="0"/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5220072" y="4725144"/>
            <a:ext cx="3852522" cy="13035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357818" y="6143644"/>
            <a:ext cx="3108281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Meta: 85%</a:t>
            </a:r>
            <a:endParaRPr lang="pt-BR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xmlns="" val="4138963632"/>
              </p:ext>
            </p:extLst>
          </p:nvPr>
        </p:nvGraphicFramePr>
        <p:xfrm>
          <a:off x="1763688" y="1654451"/>
          <a:ext cx="6516216" cy="3430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Gráfico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0675" y="1785926"/>
            <a:ext cx="5981721" cy="300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214414" y="5357826"/>
            <a:ext cx="2357454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Mês 1= 94 </a:t>
            </a:r>
          </a:p>
          <a:p>
            <a:r>
              <a:rPr lang="pt-BR" dirty="0" smtClean="0"/>
              <a:t>Mês 2= 123</a:t>
            </a:r>
          </a:p>
          <a:p>
            <a:r>
              <a:rPr lang="pt-BR" dirty="0" smtClean="0"/>
              <a:t>Mês 3= 199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5856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1512168"/>
          </a:xfrm>
        </p:spPr>
        <p:txBody>
          <a:bodyPr>
            <a:noAutofit/>
          </a:bodyPr>
          <a:lstStyle/>
          <a:p>
            <a: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15,9%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195</a:t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Cobertura do programa de atenção detecção precoce do câncer de </a:t>
            </a:r>
            <a:r>
              <a:rPr lang="pt-BR" sz="2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mama.</a:t>
            </a:r>
            <a:r>
              <a:rPr lang="en-US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011302" y="4725144"/>
            <a:ext cx="4352786" cy="150988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500166" y="857232"/>
            <a:ext cx="6000792" cy="108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b="1" dirty="0" smtClean="0"/>
              <a:t>Proporção </a:t>
            </a:r>
            <a:r>
              <a:rPr lang="pt-BR" sz="2000" b="1" dirty="0"/>
              <a:t>de mulheres entre 50 e 69 anos com exame em dia para detecção precoce de câncer de mama, Nova Cruz, 2015</a:t>
            </a:r>
            <a:endParaRPr lang="en-US" sz="2000" b="1" dirty="0"/>
          </a:p>
          <a:p>
            <a:pPr algn="just"/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580112" y="6190940"/>
            <a:ext cx="3108281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Meta: 85%</a:t>
            </a:r>
            <a:endParaRPr lang="pt-BR" sz="2800" b="1" dirty="0">
              <a:solidFill>
                <a:schemeClr val="tx1"/>
              </a:solidFill>
            </a:endParaRPr>
          </a:p>
        </p:txBody>
      </p:sp>
      <p:pic>
        <p:nvPicPr>
          <p:cNvPr id="2050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71678"/>
            <a:ext cx="600079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214414" y="5357826"/>
            <a:ext cx="2357454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Mês 1= 13 </a:t>
            </a:r>
          </a:p>
          <a:p>
            <a:r>
              <a:rPr lang="pt-BR" dirty="0" smtClean="0"/>
              <a:t>Mês 2= 23</a:t>
            </a:r>
          </a:p>
          <a:p>
            <a:r>
              <a:rPr lang="pt-BR" dirty="0" smtClean="0"/>
              <a:t>Mês 3= 31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2049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Dificuldades na meta de cobertura: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Atraso no município para agendamento  das mamografia;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Insatisfação da população pelo atraso de resultado de cito patológico;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Falta de material para coleta da mostra do cito patológico 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Dificuldade para viajar a capital do estado para realizar as mamografias.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007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476672"/>
            <a:ext cx="8688016" cy="3240360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/>
            </a:r>
            <a:br>
              <a:rPr lang="pt-BR" sz="2800" b="1" dirty="0" smtClean="0">
                <a:solidFill>
                  <a:srgbClr val="FF0000"/>
                </a:solidFill>
              </a:rPr>
            </a:br>
            <a:r>
              <a:rPr lang="pt-BR" sz="2800" b="1" dirty="0">
                <a:solidFill>
                  <a:srgbClr val="FF0000"/>
                </a:solidFill>
              </a:rPr>
              <a:t/>
            </a:r>
            <a:br>
              <a:rPr lang="pt-BR" sz="2800" b="1" dirty="0">
                <a:solidFill>
                  <a:srgbClr val="FF0000"/>
                </a:solidFill>
              </a:rPr>
            </a:br>
            <a:r>
              <a:rPr lang="pt-BR" sz="2800" b="1" dirty="0" smtClean="0">
                <a:solidFill>
                  <a:srgbClr val="FF0000"/>
                </a:solidFill>
              </a:rPr>
              <a:t/>
            </a:r>
            <a:br>
              <a:rPr lang="pt-BR" sz="2800" b="1" dirty="0" smtClean="0">
                <a:solidFill>
                  <a:srgbClr val="FF0000"/>
                </a:solidFill>
              </a:rPr>
            </a:br>
            <a:r>
              <a:rPr lang="pt-BR" sz="2800" b="1" dirty="0">
                <a:solidFill>
                  <a:srgbClr val="FF0000"/>
                </a:solidFill>
              </a:rPr>
              <a:t/>
            </a:r>
            <a:br>
              <a:rPr lang="pt-BR" sz="2800" b="1" dirty="0">
                <a:solidFill>
                  <a:srgbClr val="FF0000"/>
                </a:solidFill>
              </a:rPr>
            </a:br>
            <a:r>
              <a:rPr lang="pt-BR" sz="2400" b="1" dirty="0" smtClean="0">
                <a:solidFill>
                  <a:srgbClr val="FF0000"/>
                </a:solidFill>
              </a:rPr>
              <a:t>Objetivo </a:t>
            </a:r>
            <a:r>
              <a:rPr lang="pt-BR" sz="2400" b="1" dirty="0">
                <a:solidFill>
                  <a:srgbClr val="FF0000"/>
                </a:solidFill>
              </a:rPr>
              <a:t>2:</a:t>
            </a:r>
            <a:r>
              <a:rPr lang="pt-BR" sz="2400" dirty="0"/>
              <a:t> Melhorar a qualidade do atendimento das mulheres que realizam detecção precoce de câncer de colo de útero e de mama na unidade de saúde.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 </a:t>
            </a:r>
            <a:br>
              <a:rPr lang="pt-BR" sz="2800" dirty="0"/>
            </a:br>
            <a:r>
              <a:rPr lang="pt-BR" sz="2800" dirty="0"/>
              <a:t>.</a:t>
            </a:r>
            <a:br>
              <a:rPr lang="pt-BR" sz="2800" dirty="0"/>
            </a:br>
            <a:r>
              <a:rPr lang="pt-BR" sz="2800" dirty="0"/>
              <a:t> 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125729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2.1. Obter 100% de coleta de amostras satisfatórias do exame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de colo de útero. 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214818"/>
            <a:ext cx="600079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2143108" y="2857496"/>
            <a:ext cx="58579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mulheres com amostras satisfatórias do exame </a:t>
            </a:r>
            <a:r>
              <a:rPr lang="pt-BR" b="1" dirty="0" err="1" smtClean="0"/>
              <a:t>citopatológico</a:t>
            </a:r>
            <a:r>
              <a:rPr lang="pt-BR" b="1" dirty="0" smtClean="0"/>
              <a:t> de colo de útero. ESF Doutor Otacílio da Costa Lira, Nova Cruz/RN, 2015.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1472" y="4857760"/>
            <a:ext cx="150016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Mês 1= 88 </a:t>
            </a:r>
          </a:p>
          <a:p>
            <a:r>
              <a:rPr lang="pt-BR" dirty="0" smtClean="0"/>
              <a:t>Mês 2= 117</a:t>
            </a:r>
          </a:p>
          <a:p>
            <a:r>
              <a:rPr lang="pt-BR" dirty="0" smtClean="0"/>
              <a:t>Mês 3= 192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358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003232" cy="149392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/>
            </a:r>
            <a:br>
              <a:rPr lang="pt-BR" sz="4000" b="1" dirty="0" smtClean="0">
                <a:solidFill>
                  <a:srgbClr val="FF0000"/>
                </a:solidFill>
              </a:rPr>
            </a:br>
            <a:r>
              <a:rPr lang="pt-BR" sz="4000" b="1" dirty="0">
                <a:solidFill>
                  <a:srgbClr val="FF0000"/>
                </a:solidFill>
              </a:rPr>
              <a:t/>
            </a:r>
            <a:br>
              <a:rPr lang="pt-BR" sz="4000" b="1" dirty="0">
                <a:solidFill>
                  <a:srgbClr val="FF0000"/>
                </a:solidFill>
              </a:rPr>
            </a:br>
            <a:r>
              <a:rPr lang="pt-B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</a:t>
            </a:r>
            <a:r>
              <a:rPr lang="pt-BR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Melhorar a adesão das mulheres à realização de exame </a:t>
            </a:r>
            <a:r>
              <a:rPr lang="pt-BR" sz="2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colo de útero e mamografia.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857364"/>
            <a:ext cx="8358246" cy="271464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3.1. Identificar 100% das mulheres com exame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alterado sem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acompanhamento.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Meta 3.2. Identificar 100% das mulheres com mamografia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alterada.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Meta 3.3. Realizar busca ativa em 100% de mulheres com exame </a:t>
            </a:r>
            <a:r>
              <a:rPr 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alterado.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3.4. Realizar busca ativa em 100% de mulheres com mamografia alterada sem acompanhamento.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00034" y="4500570"/>
            <a:ext cx="8186766" cy="17573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77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6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Metas 100% alcançadas na identificação de mulheres com </a:t>
            </a:r>
            <a:r>
              <a:rPr kumimoji="0" lang="pt-BR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citopatológico</a:t>
            </a:r>
            <a:r>
              <a:rPr kumimoji="0" 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 mamografia alterada. Foi necessário fazer busca ativa a apenas uma usuária com resultados alterados em acompanhamento especializado.</a:t>
            </a:r>
            <a:endParaRPr kumimoji="0" lang="pt-BR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196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 4: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 </a:t>
            </a:r>
            <a:br>
              <a:rPr lang="pt-BR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8286808" cy="1857388"/>
          </a:xfrm>
        </p:spPr>
        <p:txBody>
          <a:bodyPr/>
          <a:lstStyle/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4.1.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Manter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registro da coleta de exame </a:t>
            </a:r>
            <a:r>
              <a:rPr lang="pt-BR" sz="2200" dirty="0" err="1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 de colo de útero em registro específico em 100% das mulheres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cadastradas.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4.2. Manter registro da realização da mamografia em registro específico em 100% das mulheres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cadastradas.</a:t>
            </a: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  <p:pic>
        <p:nvPicPr>
          <p:cNvPr id="4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429132"/>
            <a:ext cx="485778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571472" y="3500438"/>
            <a:ext cx="4857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Proporção de mulheres com registro adequado da mamografia, Nova Cruz/RN,2015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500694" y="5500702"/>
            <a:ext cx="150016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Mês 1= 13 </a:t>
            </a:r>
          </a:p>
          <a:p>
            <a:r>
              <a:rPr lang="pt-BR" dirty="0" smtClean="0"/>
              <a:t>Mês 2= 23</a:t>
            </a:r>
          </a:p>
          <a:p>
            <a:r>
              <a:rPr lang="pt-BR" dirty="0" smtClean="0"/>
              <a:t>Mês 3= 31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6286512" y="3143248"/>
            <a:ext cx="2286016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Meta 4.1 alcançada em 100%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16899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186766" cy="1703112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5:</a:t>
            </a:r>
            <a:r>
              <a:rPr lang="pt-BR" sz="3100" dirty="0" smtClean="0"/>
              <a:t> </a:t>
            </a:r>
            <a:r>
              <a:rPr lang="pt-BR" sz="3200" dirty="0">
                <a:effectLst/>
              </a:rPr>
              <a:t>Mapear as mulheres de risco para câncer de colo de útero e de mama.</a:t>
            </a:r>
            <a:br>
              <a:rPr lang="pt-BR" sz="3200" dirty="0">
                <a:effectLst/>
              </a:rPr>
            </a:br>
            <a:r>
              <a:rPr lang="pt-BR" sz="4400" dirty="0" smtClean="0"/>
              <a:t>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/>
          </a:bodyPr>
          <a:lstStyle/>
          <a:p>
            <a:pPr marL="82296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5.1.</a:t>
            </a:r>
            <a:r>
              <a:rPr lang="pt-BR" sz="1800" dirty="0">
                <a:latin typeface="Arial" pitchFamily="34" charset="0"/>
                <a:ea typeface="Calibri"/>
                <a:cs typeface="Arial" pitchFamily="34" charset="0"/>
              </a:rPr>
              <a:t> Pesquisar sinais de alerta para  câncer de colo de útero em 100% das mulheres entre 25 e 64 anos (Dor e sangramento após relação sexual e/ou corrimento vaginal excessivo</a:t>
            </a:r>
            <a:r>
              <a:rPr lang="pt-BR" sz="1800" dirty="0" smtClean="0">
                <a:latin typeface="Arial" pitchFamily="34" charset="0"/>
                <a:ea typeface="Calibri"/>
                <a:cs typeface="Arial" pitchFamily="34" charset="0"/>
              </a:rPr>
              <a:t>).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5.2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Realizar avaliação de risco para câncer de mama em 100% das mulheres entre 50 e 69 anos.</a:t>
            </a:r>
          </a:p>
          <a:p>
            <a:pPr marL="82296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071670" y="4286256"/>
            <a:ext cx="4543428" cy="15716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2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pt-BR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pt-BR" sz="2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t-BR" sz="9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Metas de 100% alcançadas</a:t>
            </a:r>
            <a:endParaRPr kumimoji="0" lang="pt-B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2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60648"/>
            <a:ext cx="8719406" cy="180020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3200" b="1" dirty="0" smtClean="0">
                <a:solidFill>
                  <a:srgbClr val="FF0000"/>
                </a:solidFill>
              </a:rPr>
              <a:t>Objetivo 6</a:t>
            </a:r>
            <a:r>
              <a:rPr lang="pt-BR" sz="3200" b="1" dirty="0" smtClean="0">
                <a:solidFill>
                  <a:srgbClr val="FF0000"/>
                </a:solidFill>
              </a:rPr>
              <a:t>: </a:t>
            </a:r>
            <a:r>
              <a:rPr lang="pt-BR" sz="2800" dirty="0" smtClean="0">
                <a:effectLst/>
                <a:cs typeface="Arial" pitchFamily="34" charset="0"/>
              </a:rPr>
              <a:t>Promover </a:t>
            </a:r>
            <a:r>
              <a:rPr lang="pt-BR" sz="2800" dirty="0">
                <a:effectLst/>
                <a:cs typeface="Arial" pitchFamily="34" charset="0"/>
              </a:rPr>
              <a:t>a saúde das mulheres que realizam detecção precoce de câncer de colo de útero e de mama na unidade de saúde</a:t>
            </a:r>
            <a:r>
              <a:rPr lang="pt-BR" sz="2800" dirty="0"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lang="pt-BR" sz="2800" dirty="0">
                <a:effectLst/>
                <a:latin typeface="Arial" pitchFamily="34" charset="0"/>
                <a:cs typeface="Arial" pitchFamily="34" charset="0"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8215370" cy="3714776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Meta 6.1. Orientar 100% das mulheres cadastradas na ESF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sobre doenças sexualmente transmissíveis (DST) e fatores de risco para câncer de colo de útero.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Meta 6.2. Orientar 100% das mulheres cadastradas na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ESF,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sobre doenças sexualmente transmissíveis (DST) e fatores de risco para câncer de mama.</a:t>
            </a:r>
          </a:p>
          <a:p>
            <a:pPr marL="82296" indent="0" algn="just"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428860" y="5286364"/>
            <a:ext cx="4543428" cy="15716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fontScale="2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pt-BR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pt-BR" sz="2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t-BR" sz="9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Metas de 100% alcançadas</a:t>
            </a:r>
            <a:endParaRPr kumimoji="0" lang="pt-B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7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pPr marL="82296" indent="0" algn="just">
              <a:buNone/>
            </a:pPr>
            <a:r>
              <a:rPr lang="pt-BR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DA AÇÃO </a:t>
            </a:r>
            <a:r>
              <a:rPr lang="pt-BR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PROGRAMÁTICA</a:t>
            </a:r>
            <a:r>
              <a:rPr lang="pt-BR" sz="2400" b="1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 algn="just">
              <a:buNone/>
            </a:pPr>
            <a:endParaRPr lang="pt-BR" sz="24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dirty="0" smtClean="0">
                <a:latin typeface="Arial" panose="020B0604020202020204" pitchFamily="34" charset="0"/>
                <a:cs typeface="Arial" pitchFamily="34" charset="0"/>
              </a:rPr>
              <a:t>Alta </a:t>
            </a:r>
            <a:r>
              <a:rPr lang="pt-BR" sz="2200" dirty="0">
                <a:latin typeface="Arial" panose="020B0604020202020204" pitchFamily="34" charset="0"/>
                <a:cs typeface="Arial" pitchFamily="34" charset="0"/>
              </a:rPr>
              <a:t>incidência e mortalidade no mundo e no Brasil relacionado ao Câncer de Mama e Colo de </a:t>
            </a:r>
            <a:r>
              <a:rPr lang="pt-BR" sz="2200" dirty="0" smtClean="0">
                <a:latin typeface="Arial" panose="020B0604020202020204" pitchFamily="34" charset="0"/>
                <a:cs typeface="Arial" pitchFamily="34" charset="0"/>
              </a:rPr>
              <a:t>Útero;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câncer de mama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é a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segunda causa de morte nas mulheres brasileiras e o câncer de colo de útero o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terceiro.</a:t>
            </a:r>
          </a:p>
          <a:p>
            <a:pPr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(BRASIL, 2013)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977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rgbClr val="FF0000"/>
                </a:solidFill>
              </a:rPr>
              <a:t>Discussão</a:t>
            </a:r>
            <a:endParaRPr lang="pt-BR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pPr marL="82296" indent="0" algn="just">
              <a:lnSpc>
                <a:spcPct val="170000"/>
              </a:lnSpc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</a:p>
          <a:p>
            <a:pPr algn="just">
              <a:lnSpc>
                <a:spcPct val="17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Reviu as atribuições da equipe;</a:t>
            </a:r>
          </a:p>
          <a:p>
            <a:pPr algn="just">
              <a:lnSpc>
                <a:spcPct val="17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Atenção compartilhada na equipe;</a:t>
            </a:r>
          </a:p>
          <a:p>
            <a:pPr algn="just">
              <a:lnSpc>
                <a:spcPct val="17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Capacitação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equipe.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Trabalho integrado da equipe;</a:t>
            </a:r>
          </a:p>
          <a:p>
            <a:pPr algn="just">
              <a:lnSpc>
                <a:spcPct val="16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Acolhimento qualificado,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discussão de grupo, as palestras educativas, as reuniões da equipe e com a comunidade entre outras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7968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  <a:b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8258204" cy="487375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Ajudou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organização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trabalho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UBS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Melhorou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adesão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comunidade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com 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equipe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Impacto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outros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serviços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oferecidos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como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aumento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cobertura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consulta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cirugião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dental e testes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rápidos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;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Permitiou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organizar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outras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ações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prográmaticas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como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puericultura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 o pre-natal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647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COMUNIDADE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984248"/>
            <a:ext cx="7467600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Impacto na comunidade pela divulgação feita da intervenção;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Maior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participação da população nas atividades coletivas.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675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7972452" cy="56040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Reflexão crítica sobre aprendizagem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390736" cy="4800600"/>
          </a:xfrm>
        </p:spPr>
        <p:txBody>
          <a:bodyPr>
            <a:normAutofit/>
          </a:bodyPr>
          <a:lstStyle/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Permitiu melhorar 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qualidade de minha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prática profissional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Conhecimento da comunidade e das demais realidades vivenciadas em outras regiões do país;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Conhecimento do sistema de saúde brasileiro;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Adaptação com a modalidade de ensino.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791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5877272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Atividades coletivas com as mulheres</a:t>
            </a:r>
            <a:r>
              <a:rPr lang="pt-BR" dirty="0" smtClean="0"/>
              <a:t>.</a:t>
            </a:r>
            <a:endParaRPr lang="en-US" dirty="0"/>
          </a:p>
        </p:txBody>
      </p:sp>
      <p:pic>
        <p:nvPicPr>
          <p:cNvPr id="1028" name="Picture 4" descr="C:\Users\SMS NOVACRUZ\Desktop\yami\IMG-20150310-WA00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99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181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solidFill>
                  <a:srgbClr val="4F271C">
                    <a:satMod val="130000"/>
                  </a:srgbClr>
                </a:solidFill>
                <a:effectLst/>
                <a:latin typeface="Arial" pitchFamily="34" charset="0"/>
                <a:cs typeface="Arial" pitchFamily="34" charset="0"/>
              </a:rPr>
              <a:t>INTRODUÇÃO - </a:t>
            </a:r>
            <a:r>
              <a:rPr lang="pt-BR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CARACTERIZAÇÃO DO MUNICÍPIO</a:t>
            </a:r>
            <a:r>
              <a:rPr lang="pt-BR" sz="2000" b="1" dirty="0" smtClean="0">
                <a:solidFill>
                  <a:srgbClr val="4F271C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7467600" cy="4873752"/>
          </a:xfrm>
        </p:spPr>
        <p:txBody>
          <a:bodyPr>
            <a:normAutofit fontScale="62500" lnSpcReduction="20000"/>
          </a:bodyPr>
          <a:lstStyle/>
          <a:p>
            <a:endParaRPr lang="pt-BR" sz="2400" dirty="0" smtClean="0"/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Cidade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 Nova Cruz-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35.741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habitantes/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décimo segundo município mais populoso do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estado;</a:t>
            </a:r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UBS,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nenhuma tradicional e oito destas UBS são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urbanas; </a:t>
            </a:r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equipes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ESF-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rural com cinco equipes de saúde desenvolvendo seu trabalho em duas ou mais unidades básicas que incluem a população da sua área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abrangência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NASF;</a:t>
            </a:r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1CEO;</a:t>
            </a:r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Hospital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Municipal- sem serviço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de maternidade ou internação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pediátrica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CAPS;</a:t>
            </a:r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 município dispõe de serviços e exames complementares.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412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da unidade</a:t>
            </a: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Tradicional </a:t>
            </a:r>
          </a:p>
          <a:p>
            <a:pPr algn="just"/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Equipe Saúde da família : Doutor Otacílio Da Costa Lyra .</a:t>
            </a:r>
          </a:p>
          <a:p>
            <a:pPr algn="just"/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opulação : 3802 pessoas em área urbana</a:t>
            </a:r>
          </a:p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Estrutura adequada .</a:t>
            </a: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Temos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cadastrados 451 mulheres de 25 a 64 anos e 195 de 50 a 69 anos.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Conta com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Saúde Bucal desenvolvida na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unidade.</a:t>
            </a: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76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u="sng" dirty="0"/>
              <a:t>Antes da intervenção</a:t>
            </a:r>
            <a:r>
              <a:rPr lang="pt-BR" sz="4000" dirty="0"/>
              <a:t>: </a:t>
            </a:r>
            <a:br>
              <a:rPr lang="pt-BR" sz="4000" dirty="0"/>
            </a:b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Não existia avaliação do cito patológico no prontuário das mulheres.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N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ão havia um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registro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satisfatório das mamografias realizadas 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Falta de capacitação da equipe;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Baixa adesão da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população ; </a:t>
            </a: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atividades de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rastreamento eram feitas pela enfermagem.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5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u="sng" dirty="0" smtClean="0">
                <a:solidFill>
                  <a:srgbClr val="FF0000"/>
                </a:solidFill>
              </a:rPr>
              <a:t>Objetivo geral</a:t>
            </a:r>
            <a:endParaRPr lang="pt-BR" sz="4000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Melhoria da Qualidade da atenção ao controle  </a:t>
            </a:r>
            <a:r>
              <a:rPr lang="pt-BR" dirty="0">
                <a:latin typeface="Arial" pitchFamily="34" charset="0"/>
                <a:cs typeface="Arial" pitchFamily="34" charset="0"/>
              </a:rPr>
              <a:t>do Câncer de Colo de Útero e Câncer de mama das mulheres na ESF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Doutor Otacílio da Costa Lyra, </a:t>
            </a:r>
            <a:r>
              <a:rPr lang="pt-BR" dirty="0">
                <a:latin typeface="Arial" pitchFamily="34" charset="0"/>
                <a:cs typeface="Arial" pitchFamily="34" charset="0"/>
              </a:rPr>
              <a:t>Nova Cruz /RN.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>
              <a:latin typeface="Arial"/>
              <a:ea typeface="Calibri"/>
              <a:cs typeface="Times New Roman"/>
            </a:endParaRPr>
          </a:p>
          <a:p>
            <a:endParaRPr lang="pt-BR" dirty="0"/>
          </a:p>
          <a:p>
            <a:pPr marL="82296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249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ações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foram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desenvolvidas nos seguintes eixos: </a:t>
            </a: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onitoramento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avaliação.</a:t>
            </a:r>
          </a:p>
          <a:p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rganização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 gestão do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serviço.</a:t>
            </a:r>
          </a:p>
          <a:p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ngajamento público. </a:t>
            </a:r>
          </a:p>
          <a:p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ualificação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da prática clínica.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451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Metodologia/Ações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Intervenção de 4 meses, 16 semanas com 12 semanas presenciais do especializando.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População alvo: Estimativa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451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mulheres entre 25-64 anos de idade para prevenção de câncer de colo uterino 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195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mulheres entre 50 e 69 anos de idade para prevenção de câncer de mama.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Cadastro da população alvo.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 individual na UBS e visita domiciliar.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Qualificação/treinamento da equipe.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486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effectLst/>
              </a:rPr>
              <a:t>Metodologia/Ações</a:t>
            </a:r>
            <a:endParaRPr lang="pt-BR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Agendamento de consultas;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Identificação de faltosas e busca ativa;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Atividade educativa com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Reuniões de equipe;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Monitoramento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Busca ativa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545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533</TotalTime>
  <Words>1236</Words>
  <Application>Microsoft Office PowerPoint</Application>
  <PresentationFormat>Apresentação na tela (4:3)</PresentationFormat>
  <Paragraphs>174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Balcão Envidraçado</vt:lpstr>
      <vt:lpstr>UNIVERSIDADE ABERTA DO SUS UNIVERSIDADE FEDERAL DE PELOTAS Especialização em Saúde da Família Modalidade a Distância Turma 5 </vt:lpstr>
      <vt:lpstr>INTRODUÇÃO</vt:lpstr>
      <vt:lpstr>INTRODUÇÃO - CARACTERIZAÇÃO DO MUNICÍPIO: </vt:lpstr>
      <vt:lpstr>INTRODUÇÃO</vt:lpstr>
      <vt:lpstr>Antes da intervenção:  </vt:lpstr>
      <vt:lpstr>Objetivo geral</vt:lpstr>
      <vt:lpstr>Metodologia</vt:lpstr>
      <vt:lpstr>Metodologia/Ações</vt:lpstr>
      <vt:lpstr>Metodologia/Ações</vt:lpstr>
      <vt:lpstr>Logística</vt:lpstr>
      <vt:lpstr>OBJETIVOS ESPECÍFICOS/METAS</vt:lpstr>
      <vt:lpstr>   Resultado: 44,1 % = 207  Cobertura do programa de atenção detecção precoce do câncer de colo uterino.    </vt:lpstr>
      <vt:lpstr>   Resultado: 15,9% = 195 Cobertura do programa de atenção detecção precoce do câncer de mama.    </vt:lpstr>
      <vt:lpstr>Dificuldades na meta de cobertura:</vt:lpstr>
      <vt:lpstr>    Objetivo 2: Melhorar a qualidade do atendimento das mulheres que realizam detecção precoce de câncer de colo de útero e de mama na unidade de saúde.   .   </vt:lpstr>
      <vt:lpstr>  Objetivo 3: Melhorar a adesão das mulheres à realização de exame citopatológico de colo de útero e mamografia.</vt:lpstr>
      <vt:lpstr>Objetivo 4: Melhorar o registro das informações  </vt:lpstr>
      <vt:lpstr>  Objetivo 5: Mapear as mulheres de risco para câncer de colo de útero e de mama. .</vt:lpstr>
      <vt:lpstr>Objetivo 6: Promover a saúde das mulheres que realizam detecção precoce de câncer de colo de útero e de mama na unidade de saúde. </vt:lpstr>
      <vt:lpstr>Discussão</vt:lpstr>
      <vt:lpstr>Importância da intervenção para SERVIÇO </vt:lpstr>
      <vt:lpstr>Importância da intervenção para COMUNIDADE </vt:lpstr>
      <vt:lpstr>Reflexão crítica sobre aprendizagem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Talita Helena</dc:creator>
  <cp:lastModifiedBy>Maria Emilia</cp:lastModifiedBy>
  <cp:revision>65</cp:revision>
  <dcterms:created xsi:type="dcterms:W3CDTF">2015-08-05T17:36:44Z</dcterms:created>
  <dcterms:modified xsi:type="dcterms:W3CDTF">2015-09-15T13:17:42Z</dcterms:modified>
</cp:coreProperties>
</file>