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8"/>
  </p:notesMasterIdLst>
  <p:sldIdLst>
    <p:sldId id="256" r:id="rId2"/>
    <p:sldId id="298" r:id="rId3"/>
    <p:sldId id="300" r:id="rId4"/>
    <p:sldId id="257" r:id="rId5"/>
    <p:sldId id="325" r:id="rId6"/>
    <p:sldId id="268" r:id="rId7"/>
    <p:sldId id="301" r:id="rId8"/>
    <p:sldId id="274" r:id="rId9"/>
    <p:sldId id="276" r:id="rId10"/>
    <p:sldId id="303" r:id="rId11"/>
    <p:sldId id="277" r:id="rId12"/>
    <p:sldId id="279" r:id="rId13"/>
    <p:sldId id="307" r:id="rId14"/>
    <p:sldId id="308" r:id="rId15"/>
    <p:sldId id="310" r:id="rId16"/>
    <p:sldId id="309" r:id="rId17"/>
    <p:sldId id="311" r:id="rId18"/>
    <p:sldId id="314" r:id="rId19"/>
    <p:sldId id="318" r:id="rId20"/>
    <p:sldId id="320" r:id="rId21"/>
    <p:sldId id="322" r:id="rId22"/>
    <p:sldId id="324" r:id="rId23"/>
    <p:sldId id="316" r:id="rId24"/>
    <p:sldId id="291" r:id="rId25"/>
    <p:sldId id="295" r:id="rId26"/>
    <p:sldId id="265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15" autoAdjust="0"/>
  </p:normalViewPr>
  <p:slideViewPr>
    <p:cSldViewPr>
      <p:cViewPr>
        <p:scale>
          <a:sx n="60" d="100"/>
          <a:sy n="60" d="100"/>
        </p:scale>
        <p:origin x="-158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4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T:\Documentos\Curso%20de%20Especializacion%20Brasil\Projeto%20de%20Intervencao\YANDRY%20-%20coleta%20de%20dados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T:\Documentos\Curso%20de%20Especializacion%20Brasil\Projeto%20de%20Intervencao\YANDRY%20-%20coleta%20de%20dados%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T:\Documentos\Curso%20de%20Especializacion%20Brasil\Projeto%20de%20Intervencao\YANDRY%20-%20coleta%20de%20dados%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T:\Documentos\Curso%20de%20Especializacion%20Brasil\Projeto%20de%20Intervencao\YANDRY%20-%20coleta%20de%20dados%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T:\Documentos\Curso%20de%20Especializacion%20Brasil\Projeto%20de%20Intervencao\YANDRY%20-%20coleta%20de%20dados%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T:\Documentos\Curso%20de%20Especializacion%20Brasil\Projeto%20de%20Intervencao\YANDRY%20-%20coleta%20de%20dados%2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T:\Documentos\Curso%20de%20Especializacion%20Brasil\Projeto%20de%20Intervencao\YANDRY%20-%20coleta%20de%20dados%2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T:\Documentos\Curso%20de%20Especializacion%20Brasil\Projeto%20de%20Intervencao\YANDRY%20-%20coleta%20de%20dados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559898681631"/>
          <c:y val="0.28937832452754902"/>
          <c:w val="0.8467750271459098"/>
          <c:h val="0.59340871611978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0.23397435897435898</c:v>
                </c:pt>
                <c:pt idx="1">
                  <c:v>0.37660256410256754</c:v>
                </c:pt>
                <c:pt idx="2">
                  <c:v>0.599358974358976</c:v>
                </c:pt>
                <c:pt idx="3">
                  <c:v>0.84134615384615352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13472"/>
        <c:axId val="88748032"/>
      </c:barChart>
      <c:catAx>
        <c:axId val="8871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88748032"/>
        <c:crosses val="autoZero"/>
        <c:auto val="1"/>
        <c:lblAlgn val="ctr"/>
        <c:lblOffset val="100"/>
        <c:noMultiLvlLbl val="0"/>
      </c:catAx>
      <c:valAx>
        <c:axId val="8874803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lang="pt-BR"/>
            </a:pPr>
            <a:endParaRPr lang="pt-BR"/>
          </a:p>
        </c:txPr>
        <c:crossAx val="88713472"/>
        <c:crosses val="autoZero"/>
        <c:crossBetween val="between"/>
        <c:majorUnit val="0.1"/>
        <c:minorUnit val="4.0000000000000112E-2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609"/>
          <c:y val="0.28214334916181144"/>
          <c:w val="0.839248434238"/>
          <c:h val="0.60357248111830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0.33950617283951057</c:v>
                </c:pt>
                <c:pt idx="1">
                  <c:v>0.54320987654321573</c:v>
                </c:pt>
                <c:pt idx="2">
                  <c:v>0.84567901234569054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75776"/>
        <c:axId val="88877312"/>
      </c:barChart>
      <c:catAx>
        <c:axId val="8887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77312"/>
        <c:crosses val="autoZero"/>
        <c:auto val="1"/>
        <c:lblAlgn val="ctr"/>
        <c:lblOffset val="100"/>
        <c:noMultiLvlLbl val="0"/>
      </c:catAx>
      <c:valAx>
        <c:axId val="888773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87577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7194833480969"/>
          <c:y val="0.35251798561151082"/>
          <c:w val="0.84646631641871162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0.93835616438356151</c:v>
                </c:pt>
                <c:pt idx="1">
                  <c:v>0.91489361702128158</c:v>
                </c:pt>
                <c:pt idx="2">
                  <c:v>0.91443850267380111</c:v>
                </c:pt>
                <c:pt idx="3">
                  <c:v>0.92380952380952464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10848"/>
        <c:axId val="88929024"/>
      </c:barChart>
      <c:catAx>
        <c:axId val="8891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929024"/>
        <c:crosses val="autoZero"/>
        <c:auto val="1"/>
        <c:lblAlgn val="ctr"/>
        <c:lblOffset val="100"/>
        <c:noMultiLvlLbl val="0"/>
      </c:catAx>
      <c:valAx>
        <c:axId val="889290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891084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9"/>
          <c:y val="0.35251798561151082"/>
          <c:w val="0.83958504147347779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0.92727272727272658</c:v>
                </c:pt>
                <c:pt idx="1">
                  <c:v>0.93181818181818177</c:v>
                </c:pt>
                <c:pt idx="2">
                  <c:v>0.92700729927007364</c:v>
                </c:pt>
                <c:pt idx="3">
                  <c:v>0.93827160493827544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036288"/>
        <c:axId val="89037824"/>
      </c:barChart>
      <c:catAx>
        <c:axId val="8903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037824"/>
        <c:crosses val="autoZero"/>
        <c:auto val="1"/>
        <c:lblAlgn val="ctr"/>
        <c:lblOffset val="100"/>
        <c:noMultiLvlLbl val="0"/>
      </c:catAx>
      <c:valAx>
        <c:axId val="890378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03628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8782339682202462"/>
          <c:w val="0.84426229508196105"/>
          <c:h val="0.59409701138904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0.86301369863014088</c:v>
                </c:pt>
                <c:pt idx="1">
                  <c:v>0.91489361702128158</c:v>
                </c:pt>
                <c:pt idx="2">
                  <c:v>0.946524064171123</c:v>
                </c:pt>
                <c:pt idx="3">
                  <c:v>0.96190476190476148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092096"/>
        <c:axId val="89093632"/>
      </c:barChart>
      <c:catAx>
        <c:axId val="8909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093632"/>
        <c:crosses val="autoZero"/>
        <c:auto val="1"/>
        <c:lblAlgn val="ctr"/>
        <c:lblOffset val="100"/>
        <c:noMultiLvlLbl val="0"/>
      </c:catAx>
      <c:valAx>
        <c:axId val="890936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909209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08305852714667"/>
          <c:y val="0.28782339682202474"/>
          <c:w val="0.84265180725084776"/>
          <c:h val="0.59409701138904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0.8</c:v>
                </c:pt>
                <c:pt idx="1">
                  <c:v>0.875000000000004</c:v>
                </c:pt>
                <c:pt idx="2">
                  <c:v>0.91970802919708061</c:v>
                </c:pt>
                <c:pt idx="3">
                  <c:v>0.9320987654320988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38528"/>
        <c:axId val="90840064"/>
      </c:barChart>
      <c:catAx>
        <c:axId val="9083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840064"/>
        <c:crosses val="autoZero"/>
        <c:auto val="1"/>
        <c:lblAlgn val="ctr"/>
        <c:lblOffset val="100"/>
        <c:noMultiLvlLbl val="0"/>
      </c:catAx>
      <c:valAx>
        <c:axId val="908400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83852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6609184019642"/>
          <c:y val="0.30042918454935896"/>
          <c:w val="0.84739121994073963"/>
          <c:h val="0.56652360515021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0.94230769230769262</c:v>
                </c:pt>
                <c:pt idx="1">
                  <c:v>0.9452054794520548</c:v>
                </c:pt>
                <c:pt idx="2">
                  <c:v>0.8545454545454596</c:v>
                </c:pt>
                <c:pt idx="3">
                  <c:v>0.8666666666666667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25408"/>
        <c:axId val="91026944"/>
      </c:barChart>
      <c:catAx>
        <c:axId val="9102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026944"/>
        <c:crosses val="autoZero"/>
        <c:auto val="1"/>
        <c:lblAlgn val="ctr"/>
        <c:lblOffset val="100"/>
        <c:noMultiLvlLbl val="0"/>
      </c:catAx>
      <c:valAx>
        <c:axId val="910269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02540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609"/>
          <c:y val="0.28979591836734692"/>
          <c:w val="0.839248434238"/>
          <c:h val="0.58367346938775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pt-BR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1</c:v>
                </c:pt>
                <c:pt idx="1">
                  <c:v>0.84615384615385114</c:v>
                </c:pt>
                <c:pt idx="2">
                  <c:v>0.84210526315789924</c:v>
                </c:pt>
                <c:pt idx="3">
                  <c:v>0.91111111111111109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43648"/>
        <c:axId val="93368320"/>
      </c:barChart>
      <c:catAx>
        <c:axId val="932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368320"/>
        <c:crosses val="autoZero"/>
        <c:auto val="1"/>
        <c:lblAlgn val="ctr"/>
        <c:lblOffset val="100"/>
        <c:noMultiLvlLbl val="0"/>
      </c:catAx>
      <c:valAx>
        <c:axId val="933683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324364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16/09/2015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14884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42976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- 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8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23" descr="logo_saudeFam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3410" y="433609"/>
            <a:ext cx="1415124" cy="1142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84" y="514738"/>
            <a:ext cx="1391784" cy="980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447084" y="2074460"/>
            <a:ext cx="8358213" cy="24156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pt-B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400" b="1" dirty="0" smtClean="0"/>
              <a:t>Melhoria da Atenção à </a:t>
            </a:r>
            <a:r>
              <a:rPr lang="pt-BR" sz="2400" b="1" dirty="0" smtClean="0"/>
              <a:t>Saúde da Pessoa </a:t>
            </a:r>
            <a:r>
              <a:rPr lang="pt-BR" sz="2400" b="1" dirty="0" smtClean="0"/>
              <a:t>com Hipertensão Arterial Sistêmica e/ou Diabetes Mellitus na UBS Salem Duarte, Mossoró/RN.</a:t>
            </a:r>
            <a:endParaRPr lang="es-ES" sz="2400" b="1" dirty="0" smtClean="0"/>
          </a:p>
          <a:p>
            <a:pPr algn="ctr">
              <a:spcBef>
                <a:spcPct val="20000"/>
              </a:spcBef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54697" y="4064176"/>
            <a:ext cx="74221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Yandry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Dominguez Camacho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Orientadora: Fernanda dos Reis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Souza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785787" y="5677331"/>
            <a:ext cx="7422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Pelotas, 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080120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776864" cy="4857784"/>
          </a:xfrm>
        </p:spPr>
        <p:txBody>
          <a:bodyPr>
            <a:noAutofit/>
          </a:bodyPr>
          <a:lstStyle/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</a:t>
            </a:r>
            <a:r>
              <a:rPr lang="pt-BR" sz="2400" dirty="0" smtClean="0">
                <a:solidFill>
                  <a:schemeClr val="tx1"/>
                </a:solidFill>
              </a:rPr>
              <a:t>onitoramento e atualização do registro do Programa de </a:t>
            </a:r>
            <a:r>
              <a:rPr lang="pt-BR" sz="2400" dirty="0" smtClean="0">
                <a:solidFill>
                  <a:schemeClr val="tx1"/>
                </a:solidFill>
              </a:rPr>
              <a:t>HIPERDIA;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B</a:t>
            </a:r>
            <a:r>
              <a:rPr lang="pt-BR" sz="2400" dirty="0" smtClean="0">
                <a:solidFill>
                  <a:schemeClr val="tx1"/>
                </a:solidFill>
              </a:rPr>
              <a:t>usca ativa de todos os usuários que tenham </a:t>
            </a:r>
            <a:r>
              <a:rPr lang="pt-BR" sz="2400" dirty="0" smtClean="0">
                <a:solidFill>
                  <a:schemeClr val="tx1"/>
                </a:solidFill>
              </a:rPr>
              <a:t>atraso nas consultas;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Registro das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informações;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O </a:t>
            </a:r>
            <a:r>
              <a:rPr lang="pt-BR" sz="2400" dirty="0" smtClean="0">
                <a:solidFill>
                  <a:schemeClr val="tx1"/>
                </a:solidFill>
              </a:rPr>
              <a:t>número </a:t>
            </a:r>
            <a:r>
              <a:rPr lang="pt-BR" sz="2400" dirty="0" smtClean="0">
                <a:solidFill>
                  <a:schemeClr val="tx1"/>
                </a:solidFill>
              </a:rPr>
              <a:t>de consultas para usuários de HIPERDIA </a:t>
            </a:r>
            <a:r>
              <a:rPr lang="pt-BR" sz="2400" dirty="0" smtClean="0">
                <a:solidFill>
                  <a:schemeClr val="tx1"/>
                </a:solidFill>
              </a:rPr>
              <a:t>será ampliado para dois </a:t>
            </a:r>
            <a:r>
              <a:rPr lang="pt-BR" sz="2400" dirty="0" smtClean="0">
                <a:solidFill>
                  <a:schemeClr val="tx1"/>
                </a:solidFill>
              </a:rPr>
              <a:t>dias por </a:t>
            </a:r>
            <a:r>
              <a:rPr lang="pt-BR" sz="2400" dirty="0" smtClean="0">
                <a:solidFill>
                  <a:schemeClr val="tx1"/>
                </a:solidFill>
              </a:rPr>
              <a:t>semana;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Atividades educativas de Promoção e Prevenção de saúde.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142984"/>
            <a:ext cx="8640960" cy="5214974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Objetivo 1: Ampliar a cobertura a hipertensos e/ou diabéticos</a:t>
            </a: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Meta </a:t>
            </a:r>
            <a:r>
              <a:rPr lang="pt-BR" sz="2200" dirty="0" smtClean="0">
                <a:solidFill>
                  <a:schemeClr val="tx1"/>
                </a:solidFill>
              </a:rPr>
              <a:t>1.1: Cadastrar 95% dos hipertensos da área de abrangência no Programa de Atenção à Hipertensão Arterial e à Diabetes Mellitus da unidade de saúde</a:t>
            </a:r>
            <a:r>
              <a:rPr lang="pt-BR" sz="2200" dirty="0" smtClean="0">
                <a:solidFill>
                  <a:schemeClr val="tx1"/>
                </a:solidFill>
              </a:rPr>
              <a:t>. </a:t>
            </a:r>
            <a:endParaRPr lang="es-ES" sz="2200" dirty="0" smtClean="0">
              <a:solidFill>
                <a:schemeClr val="tx1"/>
              </a:solidFill>
            </a:endParaRPr>
          </a:p>
          <a:p>
            <a:pPr algn="just"/>
            <a:endParaRPr lang="es-ES" sz="2200" dirty="0" smtClean="0"/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endParaRPr lang="pt-BR" sz="2200" dirty="0" smtClean="0">
              <a:solidFill>
                <a:srgbClr val="FF0000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Proporção </a:t>
            </a:r>
            <a:r>
              <a:rPr lang="pt-BR" sz="2200" dirty="0" smtClean="0">
                <a:solidFill>
                  <a:schemeClr val="tx1"/>
                </a:solidFill>
              </a:rPr>
              <a:t>de Hipertensos cadastrados na UBS Salem Duarte, 2015</a:t>
            </a:r>
          </a:p>
          <a:p>
            <a:pPr algn="just"/>
            <a:endParaRPr lang="pt-BR" sz="2200" dirty="0" smtClean="0"/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.</a:t>
            </a:r>
            <a:endParaRPr lang="es-ES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427164391"/>
              </p:ext>
            </p:extLst>
          </p:nvPr>
        </p:nvGraphicFramePr>
        <p:xfrm>
          <a:off x="1187624" y="2636912"/>
          <a:ext cx="6286544" cy="292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71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Meta 1.2: Cadastrar 95% dos diabéticos da área de abrangência no Programa de Atenção à Hipertensão Arterial e à Diabetes </a:t>
            </a:r>
            <a:r>
              <a:rPr lang="pt-BR" sz="2200" dirty="0" err="1" smtClean="0">
                <a:solidFill>
                  <a:schemeClr val="tx1"/>
                </a:solidFill>
              </a:rPr>
              <a:t>Mellitus</a:t>
            </a:r>
            <a:r>
              <a:rPr lang="pt-BR" sz="2200" dirty="0" smtClean="0">
                <a:solidFill>
                  <a:schemeClr val="tx1"/>
                </a:solidFill>
              </a:rPr>
              <a:t> da unidade de saúde.</a:t>
            </a:r>
            <a:endParaRPr lang="es-ES" sz="2200" dirty="0" smtClean="0">
              <a:solidFill>
                <a:schemeClr val="tx1"/>
              </a:solidFill>
            </a:endParaRPr>
          </a:p>
          <a:p>
            <a:pPr algn="just"/>
            <a:r>
              <a:rPr lang="pt-BR" sz="2200" dirty="0" smtClean="0">
                <a:solidFill>
                  <a:schemeClr val="tx1"/>
                </a:solidFill>
              </a:rPr>
              <a:t> </a:t>
            </a:r>
            <a:endParaRPr lang="pt-BR" sz="22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defRPr/>
            </a:pPr>
            <a:endParaRPr lang="pt-BR" sz="2200" dirty="0" smtClean="0">
              <a:solidFill>
                <a:schemeClr val="tx1"/>
              </a:solidFill>
            </a:endParaRPr>
          </a:p>
          <a:p>
            <a:pPr lvl="0" algn="just">
              <a:defRPr/>
            </a:pPr>
            <a:endParaRPr lang="pt-BR" sz="2200" dirty="0" smtClean="0">
              <a:solidFill>
                <a:schemeClr val="tx1"/>
              </a:solidFill>
            </a:endParaRPr>
          </a:p>
          <a:p>
            <a:pPr lvl="0" algn="just">
              <a:defRPr/>
            </a:pPr>
            <a:endParaRPr lang="pt-BR" sz="2200" dirty="0" smtClean="0">
              <a:solidFill>
                <a:schemeClr val="tx1"/>
              </a:solidFill>
            </a:endParaRPr>
          </a:p>
          <a:p>
            <a:pPr lvl="0">
              <a:defRPr/>
            </a:pPr>
            <a:endParaRPr lang="pt-BR" sz="2200" dirty="0" smtClean="0">
              <a:solidFill>
                <a:schemeClr val="tx1"/>
              </a:solidFill>
            </a:endParaRPr>
          </a:p>
          <a:p>
            <a:pPr lvl="0">
              <a:defRPr/>
            </a:pPr>
            <a:endParaRPr lang="pt-BR" sz="2200" dirty="0" smtClean="0">
              <a:solidFill>
                <a:schemeClr val="tx1"/>
              </a:solidFill>
            </a:endParaRPr>
          </a:p>
          <a:p>
            <a:pPr lvl="0">
              <a:defRPr/>
            </a:pPr>
            <a:endParaRPr lang="pt-BR" sz="22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pt-BR" sz="22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pt-BR" sz="2200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pt-BR" sz="2200" dirty="0" smtClean="0">
                <a:solidFill>
                  <a:schemeClr val="tx1"/>
                </a:solidFill>
              </a:rPr>
              <a:t>Proporção </a:t>
            </a:r>
            <a:r>
              <a:rPr lang="pt-BR" sz="2200" dirty="0" smtClean="0">
                <a:solidFill>
                  <a:schemeClr val="tx1"/>
                </a:solidFill>
              </a:rPr>
              <a:t>de Diabéticos cadastrados na UBS Salem Duarte, 2015.</a:t>
            </a:r>
            <a:endParaRPr lang="es-ES" sz="2200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lvl="0" algn="l">
              <a:defRPr/>
            </a:pPr>
            <a:endParaRPr lang="pt-BR" sz="2400" dirty="0" smtClean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357290" y="2214554"/>
          <a:ext cx="671517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442596"/>
            <a:ext cx="8136904" cy="178595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 Meta 2.1. Realizar exame clínico apropriado em 100% dos </a:t>
            </a:r>
            <a:r>
              <a:rPr lang="pt-BR" sz="2400" dirty="0" smtClean="0">
                <a:solidFill>
                  <a:schemeClr val="tx1"/>
                </a:solidFill>
              </a:rPr>
              <a:t>hipertensos.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 Meta 2.2. Realizar exame clínico apropriado em 100% dos </a:t>
            </a:r>
            <a:r>
              <a:rPr lang="pt-BR" sz="2400" dirty="0" smtClean="0">
                <a:solidFill>
                  <a:schemeClr val="tx1"/>
                </a:solidFill>
              </a:rPr>
              <a:t>diabéticos.</a:t>
            </a:r>
          </a:p>
          <a:p>
            <a:pPr algn="just"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Meta </a:t>
            </a:r>
            <a:r>
              <a:rPr lang="pt-BR" sz="2400" dirty="0" smtClean="0">
                <a:solidFill>
                  <a:schemeClr val="tx1"/>
                </a:solidFill>
              </a:rPr>
              <a:t>2.3. Garantir a 100% dos hipertensos a realização de exames complementares em dia de acordo com o </a:t>
            </a:r>
            <a:r>
              <a:rPr lang="pt-BR" sz="2400" dirty="0" smtClean="0">
                <a:solidFill>
                  <a:schemeClr val="tx1"/>
                </a:solidFill>
              </a:rPr>
              <a:t>protocolo.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 Meta 2.4. Garantir a 100% dos diabéticos a realização de exames complementares em dia de acordo com o </a:t>
            </a:r>
            <a:r>
              <a:rPr lang="pt-BR" sz="2400" dirty="0" smtClean="0">
                <a:solidFill>
                  <a:schemeClr val="tx1"/>
                </a:solidFill>
              </a:rPr>
              <a:t>protocolo.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21429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Objetivo 2. </a:t>
            </a:r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Melhorar </a:t>
            </a: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a qualidade da atenção a hipertensos e/ou </a:t>
            </a:r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diabéticos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Todas as metas alcançadas em 100%</a:t>
            </a:r>
            <a:endParaRPr lang="pt-BR" sz="2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Meta 2.5. Priorizar a prescrição de medicamentos da farmácia popular para 100% dos hipertensos cadastrados na unidade de saúde. 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Proporção </a:t>
            </a:r>
            <a:r>
              <a:rPr lang="pt-BR" sz="2400" dirty="0" smtClean="0">
                <a:solidFill>
                  <a:schemeClr val="tx1"/>
                </a:solidFill>
              </a:rPr>
              <a:t>de Hipertensos com prescrição de medicamentos da Farmácia Popular/Hiperdia na UBS Salem Duarte, 2015.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l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142976" y="2107406"/>
          <a:ext cx="6858048" cy="3107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Meta 2.6. Priorizar a prescrição de medicamentos da farmácia popular para 100% dos diabéticos cadastrados na unidade de saúde.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Proporção </a:t>
            </a:r>
            <a:r>
              <a:rPr lang="pt-BR" sz="2400" dirty="0" smtClean="0">
                <a:solidFill>
                  <a:schemeClr val="tx1"/>
                </a:solidFill>
              </a:rPr>
              <a:t>de Diabéticos com prescrição de medicamentos da Farmácia Popular/Hiperdia na UBS Salem Duarte, 2015.</a:t>
            </a:r>
            <a:endParaRPr lang="es-ES" sz="2400" dirty="0" smtClean="0">
              <a:solidFill>
                <a:schemeClr val="tx1"/>
              </a:solidFill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214414" y="2109787"/>
          <a:ext cx="6715172" cy="31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Meta 2.7. Realizar avaliação da necessidade de atendimento odontológico em 100% dos hipertensos.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Proporção </a:t>
            </a:r>
            <a:r>
              <a:rPr lang="pt-BR" sz="2400" dirty="0" smtClean="0">
                <a:solidFill>
                  <a:schemeClr val="tx1"/>
                </a:solidFill>
              </a:rPr>
              <a:t>de Hipertensos com avaliação da necessidade de atendimento odontológico na UBS Salem Duarte, 2015.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214415" y="2141934"/>
          <a:ext cx="6500858" cy="2930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286808" cy="564360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Meta 2.8. Realizar avaliação da necessidade de atendimento odontológico em 100% dos diabéticos.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Proporção </a:t>
            </a:r>
            <a:r>
              <a:rPr lang="pt-BR" sz="2400" dirty="0" smtClean="0">
                <a:solidFill>
                  <a:schemeClr val="tx1"/>
                </a:solidFill>
              </a:rPr>
              <a:t>de Diabéticos com avaliação da necessidade de atendimento odontológico na UBS Salem Duarte, 2015.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071538" y="2141934"/>
          <a:ext cx="7000924" cy="300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9294" y="1142984"/>
            <a:ext cx="8327548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Objetivo 3: Melhorar a adesão de hipertensos e/ou diabéticos ao programa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Meta </a:t>
            </a:r>
            <a:r>
              <a:rPr lang="pt-BR" sz="2400" dirty="0" smtClean="0">
                <a:solidFill>
                  <a:schemeClr val="tx1"/>
                </a:solidFill>
              </a:rPr>
              <a:t>3.1. Buscar 100% dos hipertensos faltosos às consultas na unidade de saúde conforme a periodicidade recomendada.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pt-BR" sz="2400" dirty="0" smtClean="0">
              <a:solidFill>
                <a:schemeClr val="tx1"/>
              </a:solidFill>
            </a:endParaRPr>
          </a:p>
          <a:p>
            <a:pPr algn="l"/>
            <a:endParaRPr lang="pt-BR" sz="2400" dirty="0" smtClean="0">
              <a:solidFill>
                <a:schemeClr val="tx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Proporção </a:t>
            </a:r>
            <a:r>
              <a:rPr lang="pt-BR" sz="2400" dirty="0" smtClean="0">
                <a:solidFill>
                  <a:schemeClr val="tx1"/>
                </a:solidFill>
              </a:rPr>
              <a:t>de Hipertensos faltosos às consultas com busca ativa na UBS Salem Duarte, 2015.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 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72873208"/>
              </p:ext>
            </p:extLst>
          </p:nvPr>
        </p:nvGraphicFramePr>
        <p:xfrm>
          <a:off x="1102264" y="2924944"/>
          <a:ext cx="7000924" cy="289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9294" y="1142984"/>
            <a:ext cx="8327548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Meta 3.2. Buscar 100% dos diabéticos faltosos às consultas na unidade de saúde conforme a periodicidade recomendada.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es-ES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Proporção </a:t>
            </a:r>
            <a:r>
              <a:rPr lang="pt-BR" sz="2400" dirty="0" smtClean="0">
                <a:solidFill>
                  <a:schemeClr val="tx1"/>
                </a:solidFill>
              </a:rPr>
              <a:t>de Diabéticos faltosos às consultas com busca ativa na UBS Salem Duarte, 2015.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 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l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142976" y="2259806"/>
          <a:ext cx="7000924" cy="3026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87425"/>
            <a:ext cx="7772400" cy="792089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Análise situacional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857232"/>
            <a:ext cx="7816382" cy="1500198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UBS </a:t>
            </a:r>
            <a:r>
              <a:rPr lang="pt-BR" sz="2400" dirty="0" err="1" smtClean="0">
                <a:solidFill>
                  <a:schemeClr val="tx1"/>
                </a:solidFill>
              </a:rPr>
              <a:t>Salem</a:t>
            </a:r>
            <a:r>
              <a:rPr lang="pt-BR" sz="2400" dirty="0" smtClean="0">
                <a:solidFill>
                  <a:schemeClr val="tx1"/>
                </a:solidFill>
              </a:rPr>
              <a:t> Duarte, localizada no bairro Abolição IV,zona urbana do município de Mossoró, Estado do Rio Grande do Norte.</a:t>
            </a:r>
            <a:endParaRPr lang="pt-BR" sz="24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2348880"/>
            <a:ext cx="80324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 UBS com Estratégia Saúde da Família (</a:t>
            </a:r>
            <a:r>
              <a:rPr lang="pt-BR" sz="2400" dirty="0" smtClean="0"/>
              <a:t>ESF);</a:t>
            </a:r>
            <a:endParaRPr lang="pt-BR" sz="2400" dirty="0" smtClean="0"/>
          </a:p>
          <a:p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População assistida: 4100 </a:t>
            </a:r>
            <a:r>
              <a:rPr lang="pt-BR" sz="2400" dirty="0" smtClean="0"/>
              <a:t>pessoas</a:t>
            </a:r>
            <a:r>
              <a:rPr lang="pt-BR" sz="2400" dirty="0"/>
              <a:t>;</a:t>
            </a: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Com equipes de saúde da família </a:t>
            </a:r>
            <a:r>
              <a:rPr lang="pt-BR" sz="2400" dirty="0" smtClean="0"/>
              <a:t>completa;</a:t>
            </a:r>
            <a:endParaRPr lang="pt-BR" sz="2400" dirty="0" smtClean="0"/>
          </a:p>
          <a:p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Estrutura.</a:t>
            </a: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9294" y="1142984"/>
            <a:ext cx="8327548" cy="5429288"/>
          </a:xfrm>
        </p:spPr>
        <p:txBody>
          <a:bodyPr>
            <a:noAutofit/>
          </a:bodyPr>
          <a:lstStyle/>
          <a:p>
            <a:pPr algn="l"/>
            <a:endParaRPr lang="pt-BR" sz="2400" dirty="0" smtClean="0"/>
          </a:p>
          <a:p>
            <a:pPr algn="l"/>
            <a:r>
              <a:rPr lang="pt-BR" sz="2800" dirty="0">
                <a:solidFill>
                  <a:schemeClr val="bg1"/>
                </a:solidFill>
              </a:rPr>
              <a:t>Objetivo 4 -  Melhorar o registro das </a:t>
            </a:r>
            <a:r>
              <a:rPr lang="pt-BR" sz="2800" dirty="0" smtClean="0">
                <a:solidFill>
                  <a:schemeClr val="bg1"/>
                </a:solidFill>
              </a:rPr>
              <a:t>informações</a:t>
            </a:r>
          </a:p>
          <a:p>
            <a:pPr algn="l"/>
            <a:endParaRPr lang="pt-BR" sz="2800" dirty="0" smtClean="0">
              <a:solidFill>
                <a:schemeClr val="bg1"/>
              </a:solidFill>
            </a:endParaRPr>
          </a:p>
          <a:p>
            <a:pPr algn="l"/>
            <a:r>
              <a:rPr lang="pt-BR" sz="2800" dirty="0" smtClean="0">
                <a:solidFill>
                  <a:schemeClr val="bg1"/>
                </a:solidFill>
              </a:rPr>
              <a:t>Metas alcançadas em 100%</a:t>
            </a:r>
            <a:endParaRPr lang="es-ES" sz="2800" dirty="0">
              <a:solidFill>
                <a:schemeClr val="bg1"/>
              </a:solidFill>
            </a:endParaRPr>
          </a:p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Meta 4.1. Manter ficha de acompanhamento de 100% dos hipertensos cadastrados na unidade de saúde.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Meta 4.2. Manter ficha de acompanhamento de 100% dos diabéticos cadastrados na unidade de </a:t>
            </a:r>
            <a:r>
              <a:rPr lang="pt-BR" sz="2800" dirty="0" smtClean="0">
                <a:solidFill>
                  <a:schemeClr val="tx1"/>
                </a:solidFill>
              </a:rPr>
              <a:t>saúde.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l"/>
            <a:endParaRPr lang="es-ES" sz="2800" dirty="0" smtClean="0">
              <a:solidFill>
                <a:schemeClr val="tx1"/>
              </a:solidFill>
            </a:endParaRPr>
          </a:p>
          <a:p>
            <a:pPr algn="just"/>
            <a:endParaRPr lang="es-ES" sz="2400" dirty="0" smtClean="0">
              <a:solidFill>
                <a:schemeClr val="tx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 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l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9294" y="1142984"/>
            <a:ext cx="8327548" cy="5429288"/>
          </a:xfrm>
        </p:spPr>
        <p:txBody>
          <a:bodyPr>
            <a:noAutofit/>
          </a:bodyPr>
          <a:lstStyle/>
          <a:p>
            <a:pPr algn="l"/>
            <a:r>
              <a:rPr lang="pt-BR" sz="2400" dirty="0">
                <a:solidFill>
                  <a:schemeClr val="bg1"/>
                </a:solidFill>
              </a:rPr>
              <a:t>Objetivo 5: Mapear hipertensos e diabéticos de risco para doença cardiovascular</a:t>
            </a:r>
          </a:p>
          <a:p>
            <a:pPr algn="l"/>
            <a:endParaRPr lang="pt-BR" sz="2400" dirty="0" smtClean="0">
              <a:solidFill>
                <a:schemeClr val="bg1"/>
              </a:solidFill>
            </a:endParaRPr>
          </a:p>
          <a:p>
            <a:pPr algn="l"/>
            <a:r>
              <a:rPr lang="pt-BR" sz="2400" dirty="0" smtClean="0">
                <a:solidFill>
                  <a:schemeClr val="bg1"/>
                </a:solidFill>
              </a:rPr>
              <a:t>Metas </a:t>
            </a:r>
            <a:r>
              <a:rPr lang="pt-BR" sz="2400" dirty="0">
                <a:solidFill>
                  <a:schemeClr val="bg1"/>
                </a:solidFill>
              </a:rPr>
              <a:t>alcançadas em 100%</a:t>
            </a:r>
            <a:endParaRPr lang="es-ES" sz="2400" dirty="0">
              <a:solidFill>
                <a:schemeClr val="bg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Meta </a:t>
            </a:r>
            <a:r>
              <a:rPr lang="pt-BR" sz="2400" dirty="0" smtClean="0">
                <a:solidFill>
                  <a:schemeClr val="tx1"/>
                </a:solidFill>
              </a:rPr>
              <a:t>5.1. Realizar estratificação do risco cardiovascular em 100% dos hipertensos cadastrados na unidade de </a:t>
            </a:r>
            <a:r>
              <a:rPr lang="pt-BR" sz="2400" dirty="0" smtClean="0">
                <a:solidFill>
                  <a:schemeClr val="tx1"/>
                </a:solidFill>
              </a:rPr>
              <a:t>saúd</a:t>
            </a:r>
            <a:r>
              <a:rPr lang="pt-BR" sz="2400" dirty="0" smtClean="0">
                <a:solidFill>
                  <a:schemeClr val="tx1"/>
                </a:solidFill>
              </a:rPr>
              <a:t>e.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Meta 5.2. Realizar estratificação do risco cardiovascular em 100% dos diabéticos cadastrados na unidade de </a:t>
            </a:r>
            <a:r>
              <a:rPr lang="pt-BR" sz="2400" dirty="0" smtClean="0">
                <a:solidFill>
                  <a:schemeClr val="tx1"/>
                </a:solidFill>
              </a:rPr>
              <a:t>saúde.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/>
            <a:endParaRPr lang="es-ES" sz="2400" dirty="0" smtClean="0">
              <a:solidFill>
                <a:schemeClr val="tx1"/>
              </a:solidFill>
            </a:endParaRPr>
          </a:p>
          <a:p>
            <a:pPr algn="l"/>
            <a:endParaRPr lang="es-ES" sz="2800" dirty="0" smtClean="0">
              <a:solidFill>
                <a:schemeClr val="tx1"/>
              </a:solidFill>
            </a:endParaRPr>
          </a:p>
          <a:p>
            <a:pPr algn="l"/>
            <a:endParaRPr lang="es-ES" sz="2800" dirty="0" smtClean="0">
              <a:solidFill>
                <a:schemeClr val="tx1"/>
              </a:solidFill>
            </a:endParaRPr>
          </a:p>
          <a:p>
            <a:pPr algn="just"/>
            <a:endParaRPr lang="es-ES" sz="2400" dirty="0" smtClean="0">
              <a:solidFill>
                <a:schemeClr val="tx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 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l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142984"/>
            <a:ext cx="8712968" cy="5429288"/>
          </a:xfrm>
        </p:spPr>
        <p:txBody>
          <a:bodyPr>
            <a:noAutofit/>
          </a:bodyPr>
          <a:lstStyle/>
          <a:p>
            <a:pPr algn="l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Meta 6.1. Garantir orientação nutricional sobre alimentação saudável a 100% dos hipertensos.</a:t>
            </a:r>
            <a:endParaRPr lang="es-ES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Meta 6.2. Garantir orientação nutricional sobre alimentação saudável a 100% dos diabéticos.</a:t>
            </a:r>
            <a:endParaRPr lang="es-ES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Meta 6.3. Garantir orientação em relação à prática regular de atividade física a 100% dos usuários hipertensos.</a:t>
            </a:r>
            <a:endParaRPr lang="es-ES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Meta 6.4. Garantir orientação em relação à prática regular de atividade física a 100% dos usuários diabéticos.</a:t>
            </a:r>
            <a:endParaRPr lang="es-ES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Meta 6.5. Garantir orientação sobre os riscos do tabagismo a 100% dos usuários hipertensos.</a:t>
            </a:r>
            <a:endParaRPr lang="es-ES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Meta 6.6. Garantir orientação sobre os riscos do tabagismo a 100% dos usuários diabéticos.</a:t>
            </a:r>
            <a:endParaRPr lang="es-ES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Meta 6.7. Garantir orientação sobre higiene bucal a 100% dos usuários hipertensos.</a:t>
            </a:r>
            <a:endParaRPr lang="es-ES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Meta 6.8. Garantir orientação sobre higiene bucal a 100% dos usuários diabéticos.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sz="2400" dirty="0" smtClean="0">
              <a:solidFill>
                <a:schemeClr val="tx1"/>
              </a:solidFill>
            </a:endParaRPr>
          </a:p>
          <a:p>
            <a:endParaRPr lang="es-ES" sz="2800" dirty="0" smtClean="0">
              <a:solidFill>
                <a:schemeClr val="tx1"/>
              </a:solidFill>
            </a:endParaRPr>
          </a:p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/>
            <a:endParaRPr lang="es-ES" sz="2400" dirty="0" smtClean="0">
              <a:solidFill>
                <a:schemeClr val="tx1"/>
              </a:solidFill>
            </a:endParaRPr>
          </a:p>
          <a:p>
            <a:pPr algn="l"/>
            <a:endParaRPr lang="es-ES" sz="2800" dirty="0" smtClean="0">
              <a:solidFill>
                <a:schemeClr val="tx1"/>
              </a:solidFill>
            </a:endParaRPr>
          </a:p>
          <a:p>
            <a:pPr algn="l"/>
            <a:endParaRPr lang="es-ES" sz="2800" dirty="0" smtClean="0">
              <a:solidFill>
                <a:schemeClr val="tx1"/>
              </a:solidFill>
            </a:endParaRPr>
          </a:p>
          <a:p>
            <a:pPr algn="just"/>
            <a:endParaRPr lang="es-ES" sz="2400" dirty="0" smtClean="0">
              <a:solidFill>
                <a:schemeClr val="tx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 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l"/>
            <a:endParaRPr lang="pt-BR" sz="2400" dirty="0" smtClean="0">
              <a:solidFill>
                <a:schemeClr val="tx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262427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Objetivo 6: Promover a saúde de hipertensos e </a:t>
            </a:r>
            <a:r>
              <a:rPr lang="pt-BR" sz="2400" dirty="0" smtClean="0">
                <a:solidFill>
                  <a:schemeClr val="bg1"/>
                </a:solidFill>
              </a:rPr>
              <a:t>diabéticos: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Todas as metas alcançadas em 100%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Discussão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357298"/>
            <a:ext cx="8640960" cy="4880014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garantiu: </a:t>
            </a: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 Maior cobertura de atenção aos usuários hipertensos e </a:t>
            </a:r>
            <a:r>
              <a:rPr lang="pt-BR" sz="2400" dirty="0" smtClean="0">
                <a:solidFill>
                  <a:schemeClr val="tx1"/>
                </a:solidFill>
              </a:rPr>
              <a:t>diabéticos;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</a:t>
            </a:r>
            <a:r>
              <a:rPr lang="pt-BR" sz="2400" dirty="0" smtClean="0">
                <a:solidFill>
                  <a:schemeClr val="tx1"/>
                </a:solidFill>
              </a:rPr>
              <a:t>elhoria da qualidade na atenção dos usuários de </a:t>
            </a:r>
            <a:r>
              <a:rPr lang="pt-BR" sz="2400" dirty="0" smtClean="0">
                <a:solidFill>
                  <a:schemeClr val="tx1"/>
                </a:solidFill>
              </a:rPr>
              <a:t>Hiperdia</a:t>
            </a:r>
            <a:r>
              <a:rPr lang="pt-BR" sz="2400" dirty="0">
                <a:solidFill>
                  <a:schemeClr val="tx1"/>
                </a:solidFill>
              </a:rPr>
              <a:t>;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</a:t>
            </a:r>
            <a:r>
              <a:rPr lang="pt-BR" sz="2400" dirty="0" smtClean="0">
                <a:solidFill>
                  <a:schemeClr val="tx1"/>
                </a:solidFill>
              </a:rPr>
              <a:t>elhor organização e atualização dos registros dos </a:t>
            </a:r>
            <a:r>
              <a:rPr lang="pt-BR" sz="2400" dirty="0" smtClean="0">
                <a:solidFill>
                  <a:schemeClr val="tx1"/>
                </a:solidFill>
              </a:rPr>
              <a:t>usuários;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</a:t>
            </a:r>
            <a:r>
              <a:rPr lang="pt-BR" sz="2400" dirty="0" smtClean="0">
                <a:solidFill>
                  <a:schemeClr val="tx1"/>
                </a:solidFill>
              </a:rPr>
              <a:t>elhor a adesão dos hipertensos e/ou diabéticos ao </a:t>
            </a:r>
            <a:r>
              <a:rPr lang="pt-BR" sz="2400" dirty="0" smtClean="0">
                <a:solidFill>
                  <a:schemeClr val="tx1"/>
                </a:solidFill>
              </a:rPr>
              <a:t>programa;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</a:t>
            </a:r>
            <a:r>
              <a:rPr lang="pt-BR" sz="2400" dirty="0" smtClean="0">
                <a:solidFill>
                  <a:schemeClr val="tx1"/>
                </a:solidFill>
              </a:rPr>
              <a:t>elhor atendimento e seguimento odontológico para nossos usuários.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Discussão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47860" cy="4752528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proporcionou para a equipe e serviço: 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Melhoria no </a:t>
            </a:r>
            <a:r>
              <a:rPr lang="pt-BR" sz="2400" dirty="0" smtClean="0">
                <a:solidFill>
                  <a:schemeClr val="tx1"/>
                </a:solidFill>
              </a:rPr>
              <a:t>conhecimento </a:t>
            </a:r>
            <a:r>
              <a:rPr lang="pt-BR" sz="2400" dirty="0" smtClean="0">
                <a:solidFill>
                  <a:schemeClr val="tx1"/>
                </a:solidFill>
              </a:rPr>
              <a:t>sobre Hipertensão Arterial e Diabetes </a:t>
            </a:r>
            <a:r>
              <a:rPr lang="pt-BR" sz="2400" dirty="0" smtClean="0">
                <a:solidFill>
                  <a:schemeClr val="tx1"/>
                </a:solidFill>
              </a:rPr>
              <a:t>Mellitus;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União da equipe</a:t>
            </a:r>
            <a:r>
              <a:rPr lang="pt-BR" sz="2400" dirty="0">
                <a:solidFill>
                  <a:schemeClr val="tx1"/>
                </a:solidFill>
              </a:rPr>
              <a:t>;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Melhoria n</a:t>
            </a:r>
            <a:r>
              <a:rPr lang="pt-BR" sz="2400" dirty="0" smtClean="0">
                <a:solidFill>
                  <a:schemeClr val="tx1"/>
                </a:solidFill>
              </a:rPr>
              <a:t>as </a:t>
            </a:r>
            <a:r>
              <a:rPr lang="pt-BR" sz="2400" dirty="0" smtClean="0">
                <a:solidFill>
                  <a:schemeClr val="tx1"/>
                </a:solidFill>
              </a:rPr>
              <a:t>atividades de acolhimento na </a:t>
            </a:r>
            <a:r>
              <a:rPr lang="pt-BR" sz="2400" dirty="0" smtClean="0">
                <a:solidFill>
                  <a:schemeClr val="tx1"/>
                </a:solidFill>
              </a:rPr>
              <a:t>unidade;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Melhoria n</a:t>
            </a:r>
            <a:r>
              <a:rPr lang="pt-BR" sz="2400" dirty="0" smtClean="0">
                <a:solidFill>
                  <a:schemeClr val="tx1"/>
                </a:solidFill>
              </a:rPr>
              <a:t>as </a:t>
            </a:r>
            <a:r>
              <a:rPr lang="pt-BR" sz="2400" dirty="0" smtClean="0">
                <a:solidFill>
                  <a:schemeClr val="tx1"/>
                </a:solidFill>
              </a:rPr>
              <a:t>atividades de promoção e prevenção de saúde que acontecem na unidade e na </a:t>
            </a:r>
            <a:r>
              <a:rPr lang="pt-BR" sz="2400" dirty="0" smtClean="0">
                <a:solidFill>
                  <a:schemeClr val="tx1"/>
                </a:solidFill>
              </a:rPr>
              <a:t>comunidade;</a:t>
            </a:r>
            <a:endParaRPr lang="pt-BR" sz="2400" dirty="0" smtClean="0">
              <a:solidFill>
                <a:schemeClr val="tx1"/>
              </a:solidFill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G</a:t>
            </a:r>
            <a:r>
              <a:rPr lang="pt-BR" sz="2400" dirty="0" smtClean="0">
                <a:solidFill>
                  <a:schemeClr val="tx1"/>
                </a:solidFill>
              </a:rPr>
              <a:t>arantimos maior conhecimento da comunidade sobre as doenças crônicas não transmissíveis especificamente Hipertensão Arterial e Diabetes </a:t>
            </a:r>
            <a:r>
              <a:rPr lang="pt-BR" sz="2400" dirty="0" err="1" smtClean="0">
                <a:solidFill>
                  <a:schemeClr val="tx1"/>
                </a:solidFill>
              </a:rPr>
              <a:t>Mellitus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60398" cy="73889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Reflexão Crítica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7992888" cy="4392488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pt-BR" sz="3600" dirty="0" smtClean="0">
                <a:solidFill>
                  <a:schemeClr val="tx1"/>
                </a:solidFill>
                <a:cs typeface="Arial" pitchFamily="34" charset="0"/>
              </a:rPr>
              <a:t>Desafio do curso à distância;</a:t>
            </a:r>
            <a:endParaRPr lang="pt-BR" sz="3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36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3600" dirty="0" smtClean="0">
                <a:solidFill>
                  <a:schemeClr val="tx1"/>
                </a:solidFill>
                <a:cs typeface="Arial" pitchFamily="34" charset="0"/>
              </a:rPr>
              <a:t>Conhecimento sobre o SUS;</a:t>
            </a:r>
            <a:endParaRPr lang="pt-BR" sz="3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36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3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3600" dirty="0" smtClean="0">
                <a:solidFill>
                  <a:schemeClr val="tx1"/>
                </a:solidFill>
                <a:cs typeface="Arial" pitchFamily="34" charset="0"/>
              </a:rPr>
              <a:t>Aprendizados com a intervenção.</a:t>
            </a:r>
            <a:endParaRPr lang="pt-BR" sz="36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OBRIGADO!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2857519" cy="2143140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643314"/>
            <a:ext cx="334331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2293" y="298697"/>
            <a:ext cx="7772400" cy="792089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Análise situacional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39552" y="1071546"/>
            <a:ext cx="8390736" cy="5429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Doenças mais Freqüentes: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Doenças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Crônicas não 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transmissíveis</a:t>
            </a:r>
            <a:r>
              <a:rPr lang="pt-BR" sz="2400" dirty="0" smtClean="0">
                <a:cs typeface="Arial" pitchFamily="34" charset="0"/>
              </a:rPr>
              <a:t> (Hipertensão </a:t>
            </a:r>
            <a:r>
              <a:rPr lang="pt-BR" sz="2400" dirty="0" smtClean="0">
                <a:cs typeface="Arial" pitchFamily="34" charset="0"/>
              </a:rPr>
              <a:t>Arterial e Diabetes Mellitus)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sz="2400" dirty="0" smtClean="0">
                <a:cs typeface="Arial" pitchFamily="34" charset="0"/>
              </a:rPr>
              <a:t> Infecções Respiratórias Agudas (IRA)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Doenças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de Transmissão Digestiva 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(Parasitoses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)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C0bertura do Programa </a:t>
            </a:r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Hiperdia</a:t>
            </a:r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: 76 %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noProof="0" dirty="0" smtClean="0">
                <a:solidFill>
                  <a:schemeClr val="bg1"/>
                </a:solidFill>
                <a:cs typeface="Arial" pitchFamily="34" charset="0"/>
              </a:rPr>
              <a:t>80 % Hipertensos  cadastrados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noProof="0" dirty="0" smtClean="0">
                <a:solidFill>
                  <a:schemeClr val="bg1"/>
                </a:solidFill>
                <a:cs typeface="Arial" pitchFamily="34" charset="0"/>
              </a:rPr>
              <a:t>  72% Diabéticos  cadastrados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dirty="0" smtClean="0"/>
              <a:t>Quantidade aproximada de Hipertensos na Unidade: 624 (segundo dados da planilha de coleta de dados)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sz="2400" dirty="0" smtClean="0"/>
              <a:t>Quantidade aproximada de Diabéticos na Unidade: 162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sz="2400" dirty="0" smtClean="0"/>
              <a:t> (segundo dados da planilha de coleta de dados)</a:t>
            </a:r>
            <a:endParaRPr lang="pt-BR" sz="2400" dirty="0" smtClean="0"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Objetivo Geral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500306"/>
            <a:ext cx="7632848" cy="2304256"/>
          </a:xfrm>
        </p:spPr>
        <p:txBody>
          <a:bodyPr>
            <a:normAutofit fontScale="92500" lnSpcReduction="10000"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Melhorar a atenção à </a:t>
            </a:r>
            <a:r>
              <a:rPr lang="pt-BR" sz="4000" dirty="0" smtClean="0">
                <a:solidFill>
                  <a:schemeClr val="tx1"/>
                </a:solidFill>
              </a:rPr>
              <a:t>saúde da Pessoa </a:t>
            </a:r>
            <a:r>
              <a:rPr lang="pt-BR" sz="4000" dirty="0" smtClean="0">
                <a:solidFill>
                  <a:schemeClr val="tx1"/>
                </a:solidFill>
              </a:rPr>
              <a:t>com Hipertensão Arterial Sistêmica e/ou Diabetes Mellitus na UBS Salem Duarte, Mossoró/ RN.</a:t>
            </a:r>
            <a:endParaRPr lang="es-ES" sz="4000" dirty="0" smtClean="0">
              <a:solidFill>
                <a:schemeClr val="tx1"/>
              </a:solidFill>
            </a:endParaRPr>
          </a:p>
          <a:p>
            <a:endParaRPr lang="pt-BR" sz="4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57167"/>
            <a:ext cx="7772400" cy="428627"/>
          </a:xfrm>
        </p:spPr>
        <p:txBody>
          <a:bodyPr>
            <a:noAutofit/>
          </a:bodyPr>
          <a:lstStyle/>
          <a:p>
            <a:pPr algn="l"/>
            <a:r>
              <a:rPr lang="pt-BR" sz="3200" b="1" dirty="0" smtClean="0">
                <a:cs typeface="Arial" pitchFamily="34" charset="0"/>
              </a:rPr>
              <a:t>Objetivos </a:t>
            </a:r>
            <a:r>
              <a:rPr lang="pt-BR" sz="3200" b="1" dirty="0" err="1" smtClean="0">
                <a:cs typeface="Arial" pitchFamily="34" charset="0"/>
              </a:rPr>
              <a:t>Especificos</a:t>
            </a:r>
            <a:endParaRPr lang="pt-BR" sz="3200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785794"/>
            <a:ext cx="8032406" cy="5429288"/>
          </a:xfrm>
        </p:spPr>
        <p:txBody>
          <a:bodyPr>
            <a:normAutofit/>
          </a:bodyPr>
          <a:lstStyle/>
          <a:p>
            <a:pPr algn="l">
              <a:buClrTx/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Objetivo 1: Ampliar a cobertura a hipertensos e/ou diabéticos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Objetivo 2: Melhorar a qualidade da atenção a hipertensos e/ou diabéticos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Objetivo 3: Melhorar a adesão de hipertensos e/ou diabéticos ao programa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Objetivo 4: Melhorar o registro das informações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Objetivo 5: Mapear hipertensos </a:t>
            </a:r>
            <a:r>
              <a:rPr lang="pt-BR" sz="2800" dirty="0" smtClean="0">
                <a:solidFill>
                  <a:schemeClr val="tx1"/>
                </a:solidFill>
              </a:rPr>
              <a:t>e diabéticos </a:t>
            </a:r>
            <a:r>
              <a:rPr lang="pt-BR" sz="2800" dirty="0" smtClean="0">
                <a:solidFill>
                  <a:schemeClr val="tx1"/>
                </a:solidFill>
              </a:rPr>
              <a:t>de risco para doença cardiovascular</a:t>
            </a:r>
          </a:p>
          <a:p>
            <a:pPr algn="l">
              <a:buClrTx/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Objetivo 6: Promover a saúde de hipertensos e diabéticos</a:t>
            </a:r>
            <a:endParaRPr lang="es-ES" sz="2800" dirty="0" smtClean="0">
              <a:solidFill>
                <a:schemeClr val="tx1"/>
              </a:solidFill>
            </a:endParaRPr>
          </a:p>
          <a:p>
            <a:pPr algn="l">
              <a:buClrTx/>
              <a:buFont typeface="Arial" pitchFamily="34" charset="0"/>
              <a:buChar char="•"/>
            </a:pPr>
            <a:endParaRPr lang="es-ES" sz="2800" dirty="0" smtClean="0">
              <a:solidFill>
                <a:schemeClr val="tx1"/>
              </a:solidFill>
            </a:endParaRPr>
          </a:p>
          <a:p>
            <a:pPr algn="l"/>
            <a:endParaRPr lang="es-ES" sz="2400" dirty="0" smtClean="0">
              <a:solidFill>
                <a:schemeClr val="tx1"/>
              </a:solidFill>
            </a:endParaRPr>
          </a:p>
          <a:p>
            <a:endParaRPr lang="pt-BR" sz="4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1412776"/>
            <a:ext cx="4644008" cy="42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 avaliação: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  </a:t>
            </a:r>
            <a:r>
              <a:rPr lang="pt-BR" sz="2800" dirty="0" smtClean="0">
                <a:cs typeface="Arial" pitchFamily="34" charset="0"/>
              </a:rPr>
              <a:t>Registros do Programa de </a:t>
            </a:r>
            <a:r>
              <a:rPr lang="pt-BR" sz="2800" dirty="0" smtClean="0">
                <a:cs typeface="Arial" pitchFamily="34" charset="0"/>
              </a:rPr>
              <a:t>Hiperdia</a:t>
            </a:r>
            <a:r>
              <a:rPr lang="pt-BR" sz="2800" dirty="0">
                <a:cs typeface="Arial" pitchFamily="34" charset="0"/>
              </a:rPr>
              <a:t>;</a:t>
            </a:r>
            <a:r>
              <a:rPr lang="pt-BR" sz="2800" dirty="0" smtClean="0">
                <a:cs typeface="Arial" pitchFamily="34" charset="0"/>
              </a:rPr>
              <a:t>                                </a:t>
            </a: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 Prontuário dos </a:t>
            </a:r>
            <a:r>
              <a:rPr lang="pt-BR" sz="2800" dirty="0" smtClean="0">
                <a:cs typeface="Arial" pitchFamily="34" charset="0"/>
              </a:rPr>
              <a:t>Usuários;</a:t>
            </a: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 Ficha </a:t>
            </a:r>
            <a:r>
              <a:rPr lang="pt-BR" sz="2800" dirty="0" smtClean="0">
                <a:cs typeface="Arial" pitchFamily="34" charset="0"/>
              </a:rPr>
              <a:t>Espelho;</a:t>
            </a: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 Exames </a:t>
            </a:r>
            <a:r>
              <a:rPr lang="pt-BR" sz="2800" dirty="0" smtClean="0">
                <a:cs typeface="Arial" pitchFamily="34" charset="0"/>
              </a:rPr>
              <a:t>Clínico;</a:t>
            </a: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 Exames </a:t>
            </a:r>
            <a:r>
              <a:rPr lang="pt-BR" sz="2800" dirty="0" smtClean="0">
                <a:cs typeface="Arial" pitchFamily="34" charset="0"/>
              </a:rPr>
              <a:t>Laboratoriais;</a:t>
            </a: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 Atendimento </a:t>
            </a:r>
            <a:r>
              <a:rPr lang="pt-BR" sz="2800" dirty="0" smtClean="0">
                <a:cs typeface="Arial" pitchFamily="34" charset="0"/>
              </a:rPr>
              <a:t>Odontológico.</a:t>
            </a: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endParaRPr lang="pt-BR" sz="2600" dirty="0" smtClean="0"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44008" y="1484784"/>
            <a:ext cx="421256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t-BR" sz="1100" dirty="0" smtClean="0">
                <a:cs typeface="Arial" pitchFamily="34" charset="0"/>
              </a:rPr>
              <a:t>  </a:t>
            </a:r>
            <a:endParaRPr lang="pt-BR" sz="1100" dirty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800" dirty="0">
                <a:cs typeface="Arial" pitchFamily="34" charset="0"/>
              </a:rPr>
              <a:t> </a:t>
            </a:r>
            <a:r>
              <a:rPr lang="pt-BR" sz="2800" dirty="0" smtClean="0">
                <a:cs typeface="Arial" pitchFamily="34" charset="0"/>
              </a:rPr>
              <a:t>Avaliação de </a:t>
            </a:r>
            <a:r>
              <a:rPr lang="pt-BR" sz="2800" dirty="0" smtClean="0">
                <a:cs typeface="Arial" pitchFamily="34" charset="0"/>
              </a:rPr>
              <a:t>Risco;                            </a:t>
            </a:r>
            <a:endParaRPr lang="pt-BR" sz="2800" dirty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800" dirty="0">
                <a:cs typeface="Arial" pitchFamily="34" charset="0"/>
              </a:rPr>
              <a:t> </a:t>
            </a:r>
            <a:r>
              <a:rPr lang="pt-BR" sz="2800" dirty="0" smtClean="0">
                <a:cs typeface="Arial" pitchFamily="34" charset="0"/>
              </a:rPr>
              <a:t>Orientações sobre hábitos </a:t>
            </a:r>
            <a:r>
              <a:rPr lang="pt-BR" sz="2800" dirty="0" smtClean="0">
                <a:cs typeface="Arial" pitchFamily="34" charset="0"/>
              </a:rPr>
              <a:t>saudáveis (</a:t>
            </a:r>
            <a:r>
              <a:rPr lang="pt-BR" sz="2800" dirty="0" smtClean="0"/>
              <a:t>orientação </a:t>
            </a:r>
            <a:r>
              <a:rPr lang="pt-BR" sz="2800" dirty="0" smtClean="0"/>
              <a:t>nutricional, atividade física regular,riscos do tabagismo e higiene bucal</a:t>
            </a:r>
            <a:r>
              <a:rPr lang="pt-BR" sz="2800" dirty="0" smtClean="0">
                <a:cs typeface="Arial" pitchFamily="34" charset="0"/>
              </a:rPr>
              <a:t>).</a:t>
            </a:r>
            <a:endParaRPr lang="pt-BR" sz="2800" dirty="0" smtClean="0">
              <a:cs typeface="Arial" pitchFamily="34" charset="0"/>
            </a:endParaRP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49234" y="1285860"/>
            <a:ext cx="8423294" cy="5000660"/>
          </a:xfrm>
        </p:spPr>
        <p:txBody>
          <a:bodyPr>
            <a:noAutofit/>
          </a:bodyPr>
          <a:lstStyle/>
          <a:p>
            <a:r>
              <a:rPr lang="pt-BR" sz="2600" b="1" dirty="0" smtClean="0">
                <a:solidFill>
                  <a:schemeClr val="tx1"/>
                </a:solidFill>
                <a:cs typeface="Arial" pitchFamily="34" charset="0"/>
              </a:rPr>
              <a:t>Organização </a:t>
            </a:r>
            <a:r>
              <a:rPr lang="pt-BR" sz="2600" b="1" dirty="0">
                <a:solidFill>
                  <a:schemeClr val="tx1"/>
                </a:solidFill>
                <a:cs typeface="Arial" pitchFamily="34" charset="0"/>
              </a:rPr>
              <a:t>e gestão do serviço:</a:t>
            </a:r>
          </a:p>
          <a:p>
            <a:pPr marL="800100" lvl="1" indent="-342900"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Melhorar o acolhimento dos usuários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Hiperdia;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800100" lvl="1" indent="-342900"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Garantir material adequado para a verificações dos níveis de tensão arterial 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glicemia;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800100" lvl="1" indent="-342900"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Organização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da busca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ativa de pacientes faltosos a consulta mediantes visitas domiciliares e trabalho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no dia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 dia dos agentes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saúde;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800100" lvl="1" indent="-342900" algn="just">
              <a:buClrTx/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Capacitação dos profissionais da equipe de acordo com protocolos adotados pela unidade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saúde.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800100" lvl="1" indent="-342900" algn="just">
              <a:buClrTx/>
              <a:defRPr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8572528" y="1857340"/>
            <a:ext cx="4494204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692" y="1285860"/>
            <a:ext cx="4576464" cy="37273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Engajamento público</a:t>
            </a:r>
          </a:p>
          <a:p>
            <a:pPr marL="342900" lvl="1" indent="-342900" algn="l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Informar a comunidade sobre a existência do programa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Hiperdia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lvl="1" indent="-342900" algn="l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Colocar murais informativos na unidade 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comunidade;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lvl="1" indent="-342900" algn="l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Orientação em saúde com participação da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comunidade;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lvl="1" indent="-342900" algn="l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Orientar aos usuários sobre a importância de conhecer suas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doenças.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29218" y="1412776"/>
            <a:ext cx="422906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cs typeface="Arial" pitchFamily="34" charset="0"/>
              </a:rPr>
              <a:t>Qualificação da prática clínica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cs typeface="Arial" pitchFamily="34" charset="0"/>
              </a:rPr>
              <a:t> Realizar atividades de capacitação a toda equipe de </a:t>
            </a:r>
            <a:r>
              <a:rPr lang="pt-BR" sz="2200" dirty="0" smtClean="0">
                <a:cs typeface="Arial" pitchFamily="34" charset="0"/>
              </a:rPr>
              <a:t>trabalho;</a:t>
            </a:r>
            <a:endParaRPr lang="pt-BR" sz="2200" dirty="0" smtClean="0">
              <a:cs typeface="Arial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cs typeface="Arial" pitchFamily="34" charset="0"/>
              </a:rPr>
              <a:t> Determinar o papel de cada integrante da equipe na </a:t>
            </a:r>
            <a:r>
              <a:rPr lang="pt-BR" sz="2200" dirty="0" smtClean="0">
                <a:cs typeface="Arial" pitchFamily="34" charset="0"/>
              </a:rPr>
              <a:t>intervenção;</a:t>
            </a:r>
            <a:endParaRPr lang="pt-BR" sz="2200" dirty="0" smtClean="0">
              <a:cs typeface="Arial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cs typeface="Arial" pitchFamily="34" charset="0"/>
              </a:rPr>
              <a:t>Reuniões cada 15 dias para orientação e organização do trabalho da equipe.</a:t>
            </a:r>
          </a:p>
          <a:p>
            <a:pPr marL="800100" lvl="1" indent="-342900" algn="just"/>
            <a:endParaRPr lang="pt-BR" sz="2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00042"/>
            <a:ext cx="7772400" cy="1080120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3312368"/>
          </a:xfrm>
        </p:spPr>
        <p:txBody>
          <a:bodyPr>
            <a:noAutofit/>
          </a:bodyPr>
          <a:lstStyle/>
          <a:p>
            <a:pPr lvl="0" algn="just">
              <a:buClrTx/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Cadernos de Atenção Básica de Hipertensão Arterial Sistêmica e Diabetes Mellitus do Ministério da </a:t>
            </a:r>
            <a:r>
              <a:rPr lang="pt-BR" sz="2400" dirty="0" smtClean="0">
                <a:solidFill>
                  <a:schemeClr val="tx1"/>
                </a:solidFill>
              </a:rPr>
              <a:t>Saúde;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Registros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do programa de Hiperdia, prontuários médicos de cada usuário,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fichas espelhos e planilha de coleta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dados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Reunião com equipe de saúde para capacitações dos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profissionais;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ClrTx/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Reunião com a comunidade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4102</TotalTime>
  <Words>1411</Words>
  <Application>Microsoft Office PowerPoint</Application>
  <PresentationFormat>Apresentação na tela (4:3)</PresentationFormat>
  <Paragraphs>250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Forma de Onda</vt:lpstr>
      <vt:lpstr>Apresentação do PowerPoint</vt:lpstr>
      <vt:lpstr>Análise situacional</vt:lpstr>
      <vt:lpstr>Análise situacional</vt:lpstr>
      <vt:lpstr>Objetivo Geral</vt:lpstr>
      <vt:lpstr>Objetivos Especificos</vt:lpstr>
      <vt:lpstr>Metodologia</vt:lpstr>
      <vt:lpstr>Metodologia</vt:lpstr>
      <vt:lpstr>Metodologia</vt:lpstr>
      <vt:lpstr>Logística</vt:lpstr>
      <vt:lpstr>Logística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Discussão</vt:lpstr>
      <vt:lpstr>Reflexão Crítica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Fernanda Reis</cp:lastModifiedBy>
  <cp:revision>140</cp:revision>
  <dcterms:created xsi:type="dcterms:W3CDTF">2014-04-14T13:00:38Z</dcterms:created>
  <dcterms:modified xsi:type="dcterms:W3CDTF">2015-09-16T11:18:09Z</dcterms:modified>
</cp:coreProperties>
</file>