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98" r:id="rId4"/>
    <p:sldId id="264" r:id="rId5"/>
    <p:sldId id="301" r:id="rId6"/>
    <p:sldId id="317" r:id="rId7"/>
    <p:sldId id="265" r:id="rId8"/>
    <p:sldId id="266" r:id="rId9"/>
    <p:sldId id="267" r:id="rId10"/>
    <p:sldId id="268" r:id="rId11"/>
    <p:sldId id="269" r:id="rId12"/>
    <p:sldId id="299" r:id="rId13"/>
    <p:sldId id="300" r:id="rId14"/>
    <p:sldId id="270" r:id="rId15"/>
    <p:sldId id="271" r:id="rId16"/>
    <p:sldId id="272" r:id="rId17"/>
    <p:sldId id="274" r:id="rId18"/>
    <p:sldId id="275" r:id="rId19"/>
    <p:sldId id="303" r:id="rId20"/>
    <p:sldId id="304" r:id="rId21"/>
    <p:sldId id="276" r:id="rId22"/>
    <p:sldId id="311" r:id="rId23"/>
    <p:sldId id="306" r:id="rId24"/>
    <p:sldId id="277" r:id="rId25"/>
    <p:sldId id="286" r:id="rId26"/>
    <p:sldId id="287" r:id="rId27"/>
    <p:sldId id="288" r:id="rId28"/>
    <p:sldId id="289" r:id="rId29"/>
    <p:sldId id="307" r:id="rId30"/>
    <p:sldId id="308" r:id="rId31"/>
    <p:sldId id="290" r:id="rId32"/>
    <p:sldId id="291" r:id="rId33"/>
    <p:sldId id="309" r:id="rId34"/>
    <p:sldId id="292" r:id="rId35"/>
    <p:sldId id="293" r:id="rId36"/>
    <p:sldId id="312" r:id="rId37"/>
    <p:sldId id="313" r:id="rId38"/>
    <p:sldId id="297" r:id="rId39"/>
    <p:sldId id="318" r:id="rId40"/>
    <p:sldId id="319" r:id="rId41"/>
    <p:sldId id="257" r:id="rId4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DAD\YANI\Unidade%203%20interven&#231;&#227;o\semana%2013\tarefas\Coleta%20de%20dados%20Idosos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DAD\YANI\Unidade%203%20interven&#231;&#227;o\semana%2013\tarefas\Coleta%20de%20dados%20Idosos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DAD\YANI\Unidade%203%20interven&#231;&#227;o\semana%2013\tarefas\Coleta%20de%20dados%20Idosos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DAD\YANI\Unidade%203%20interven&#231;&#227;o\semana%2013\tarefas\Coleta%20de%20dados%20Idosos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50418141052216"/>
          <c:y val="0.11843827213905964"/>
          <c:w val="0.87848066562529881"/>
          <c:h val="0.78362935402305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0.15887850467289721</c:v>
                </c:pt>
                <c:pt idx="1">
                  <c:v>0.26479750778816175</c:v>
                </c:pt>
                <c:pt idx="2">
                  <c:v>0.35202492211838032</c:v>
                </c:pt>
                <c:pt idx="3">
                  <c:v>0.53894080996884763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8274560"/>
        <c:axId val="74737344"/>
      </c:barChart>
      <c:catAx>
        <c:axId val="3827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737344"/>
        <c:crosses val="autoZero"/>
        <c:auto val="1"/>
        <c:lblAlgn val="ctr"/>
        <c:lblOffset val="100"/>
        <c:noMultiLvlLbl val="0"/>
      </c:catAx>
      <c:valAx>
        <c:axId val="74737344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274560"/>
        <c:crosses val="autoZero"/>
        <c:crossBetween val="between"/>
        <c:majorUnit val="0.1"/>
        <c:minorUnit val="2.0000000000000049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93559898681576"/>
          <c:y val="0.10975737788873956"/>
          <c:w val="0.84677502714590724"/>
          <c:h val="0.760164735505622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idosos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Indicadores!$D$54:$G$54</c:f>
              <c:numCache>
                <c:formatCode>0.0%</c:formatCode>
                <c:ptCount val="4"/>
                <c:pt idx="0">
                  <c:v>0.27450980392156882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77472"/>
        <c:axId val="74739648"/>
      </c:barChart>
      <c:catAx>
        <c:axId val="3837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739648"/>
        <c:crosses val="autoZero"/>
        <c:auto val="1"/>
        <c:lblAlgn val="ctr"/>
        <c:lblOffset val="100"/>
        <c:noMultiLvlLbl val="0"/>
      </c:catAx>
      <c:valAx>
        <c:axId val="74739648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377472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03278183344491"/>
          <c:y val="0.11006087903688917"/>
          <c:w val="0.83867788793607323"/>
          <c:h val="0.765232531762753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idosos faltosos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Indicadores!$D$59:$G$59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Indicadores!$D$60:$G$60</c:f>
              <c:numCache>
                <c:formatCode>0.0%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724672"/>
        <c:axId val="74741952"/>
      </c:barChart>
      <c:catAx>
        <c:axId val="3772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741952"/>
        <c:crosses val="autoZero"/>
        <c:auto val="1"/>
        <c:lblAlgn val="ctr"/>
        <c:lblOffset val="100"/>
        <c:noMultiLvlLbl val="0"/>
      </c:catAx>
      <c:valAx>
        <c:axId val="74741952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724672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77640943180331"/>
          <c:y val="8.2819262976743288E-2"/>
          <c:w val="0.82085512130456362"/>
          <c:h val="0.763897589724361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Indicadores!$C$72</c:f>
              <c:strCache>
                <c:ptCount val="1"/>
                <c:pt idx="0">
                  <c:v>Proporção de idosos com Caderneta de Saúde da Pessoa Idosa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Indicadores!$D$71:$G$71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Indicadores!$D$72:$G$72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0.62427745664740208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726720"/>
        <c:axId val="100968128"/>
      </c:barChart>
      <c:catAx>
        <c:axId val="37726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0968128"/>
        <c:crosses val="autoZero"/>
        <c:auto val="1"/>
        <c:lblAlgn val="ctr"/>
        <c:lblOffset val="100"/>
        <c:noMultiLvlLbl val="0"/>
      </c:catAx>
      <c:valAx>
        <c:axId val="100968128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726720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836B45-252E-4073-80F7-697EAEA7E7D6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60040"/>
            <a:ext cx="7406640" cy="1628800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Turma </a:t>
            </a:r>
            <a:r>
              <a:rPr lang="pt-B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Melhoria da atenção à saúde da pessoa idosa na Unidade de Saúde Rubim Aronovitch, Macapá/AP.</a:t>
            </a:r>
            <a:endParaRPr lang="es-ES" sz="2400" b="1" dirty="0" smtClean="0"/>
          </a:p>
          <a:p>
            <a:pPr algn="just"/>
            <a:r>
              <a:rPr lang="pt-BR" sz="2400" b="1" dirty="0" smtClean="0"/>
              <a:t> </a:t>
            </a:r>
            <a:endParaRPr lang="es-ES" sz="2400" b="1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428992" y="4143380"/>
            <a:ext cx="541618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Especializando: Yaneisy Echemendia Cala  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Orientador: Eliane Carloni Da Silva Gomes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577211" y="580526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Pelotas,  2015</a:t>
            </a:r>
          </a:p>
          <a:p>
            <a:pPr algn="ctr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m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1331640" y="188640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05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Metodologia/Ações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Intervenção de 16 semanas, 12 semanas com a presença do médico especializando na unidade e as demais 4 semanas desenvolvidas pela equipe;</a:t>
            </a:r>
          </a:p>
          <a:p>
            <a:pPr algn="just"/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População alvo: total de pessoas maiores de 60 anos residentes na área;</a:t>
            </a:r>
          </a:p>
          <a:p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Cadastro da população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alvo;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Atendimento individual na UBS e visita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domiciliar;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Qualificação/treinamento da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equipe.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86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Metodologia/Ações</a:t>
            </a:r>
            <a:endParaRPr lang="pt-BR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Agendamento de consultas;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Identificação de faltosos e busca ativa;</a:t>
            </a:r>
          </a:p>
          <a:p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 educativa com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população;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Reuniões de equipe;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Monitoramento;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 ativa.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45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11560" y="1071547"/>
            <a:ext cx="8532440" cy="33655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Monitoramento e</a:t>
            </a:r>
            <a:r>
              <a:rPr kumimoji="0" lang="pt-BR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avaliação: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Cobertura de idosos;</a:t>
            </a:r>
          </a:p>
          <a:p>
            <a:pPr lvl="1" algn="just">
              <a:buFont typeface="Arial" pitchFamily="34" charset="0"/>
              <a:buChar char="•"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Avaliação multidimensional;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Exame clínico e laboratorial;</a:t>
            </a:r>
          </a:p>
          <a:p>
            <a:pPr lvl="1" algn="just">
              <a:buFont typeface="Arial" pitchFamily="34" charset="0"/>
              <a:buChar char="•"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Monitoramento dos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acamados e com dificuldade de locomoção;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medicamentos populares;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Consultas médicas e odontológicas;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Qualidade dos registros;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Avaliação de fragilidade e rede social.</a:t>
            </a:r>
          </a:p>
          <a:p>
            <a:pPr lvl="1" algn="just">
              <a:buFont typeface="Arial" pitchFamily="34" charset="0"/>
              <a:buChar char="•"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971599" y="4345874"/>
            <a:ext cx="8098213" cy="2736304"/>
          </a:xfrm>
        </p:spPr>
        <p:txBody>
          <a:bodyPr>
            <a:normAutofit/>
          </a:bodyPr>
          <a:lstStyle/>
          <a:p>
            <a:r>
              <a:rPr lang="pt-BR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Organização </a:t>
            </a:r>
            <a:r>
              <a:rPr lang="pt-BR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gestão do </a:t>
            </a:r>
            <a:r>
              <a:rPr lang="pt-BR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serviço:</a:t>
            </a:r>
          </a:p>
          <a:p>
            <a:pPr marL="370332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Acolhimento;</a:t>
            </a:r>
          </a:p>
          <a:p>
            <a:pPr marL="370332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Cadastro;</a:t>
            </a:r>
          </a:p>
          <a:p>
            <a:pPr marL="370332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</a:t>
            </a:r>
            <a:r>
              <a:rPr lang="pt-B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busca </a:t>
            </a:r>
            <a:r>
              <a:rPr lang="pt-B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ativa;</a:t>
            </a:r>
          </a:p>
          <a:p>
            <a:pPr marL="370332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Atualização dos dados; </a:t>
            </a:r>
          </a:p>
          <a:p>
            <a:pPr marL="370332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</a:t>
            </a:r>
            <a:r>
              <a:rPr lang="pt-B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 </a:t>
            </a:r>
            <a:r>
              <a:rPr lang="pt-B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registros.</a:t>
            </a:r>
            <a:endParaRPr lang="pt-B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971600" y="116632"/>
            <a:ext cx="749808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Metodologia/Ações</a:t>
            </a:r>
            <a:endParaRPr lang="pt-BR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89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3648" y="1285860"/>
            <a:ext cx="7452320" cy="5383500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Engajamento público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Reunião de orientação com gestores, lideranças comunitárias e familiares;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Manutenção dos registros;</a:t>
            </a:r>
            <a:endParaRPr lang="pt-B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Participação da comunidade.</a:t>
            </a:r>
          </a:p>
          <a:p>
            <a:pPr lvl="1" algn="just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Qualificação da prática clínica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Qualificação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equipe;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Orientações a comunidade;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Registros adequados;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Capacitação dos ACS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busca dos idosos sem acompanhamento.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972156" y="1285860"/>
            <a:ext cx="3886124" cy="4879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115616" y="258060"/>
            <a:ext cx="749808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Metodologia/Ações</a:t>
            </a:r>
            <a:endParaRPr lang="pt-BR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9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Logística</a:t>
            </a:r>
            <a:endParaRPr lang="pt-BR" sz="32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Protocolo: Caderno de Atenção Básica n° 19 – Envelhecimento e Saúde da Pessoa Idosa (Brasil, 2007);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Ficha Espelho;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Planilha coleta de dados;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Cadernetas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pessoa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idosa;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Balança, </a:t>
            </a:r>
            <a:r>
              <a:rPr lang="pt-B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antropômetro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Tabela de </a:t>
            </a:r>
            <a:r>
              <a:rPr lang="pt-B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Snellen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18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ESPECÍFICOS/METAS</a:t>
            </a:r>
            <a:endParaRPr lang="pt-BR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sz="2400" dirty="0" smtClean="0"/>
          </a:p>
          <a:p>
            <a:endParaRPr lang="pt-BR" sz="2400" b="1" dirty="0" smtClean="0"/>
          </a:p>
          <a:p>
            <a:pPr marL="82296" indent="0"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1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Aumentar a cobertura da população idosa da equipe 090 da UBS Rubim Aronovitch. 	</a:t>
            </a: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pt-BR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1.1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Ampliar a cobertura em atenção à saúde do idoso até atingir 60 %.</a:t>
            </a: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98080" cy="1512168"/>
          </a:xfrm>
        </p:spPr>
        <p:txBody>
          <a:bodyPr>
            <a:noAutofit/>
          </a:bodyPr>
          <a:lstStyle/>
          <a:p>
            <a: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53.9 %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173</a:t>
            </a:r>
            <a:b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Cobertura do programa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atenção ao 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idoso 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unidade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saúde Rubim Aronovitch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 flipH="1">
            <a:off x="9072594" y="5857892"/>
            <a:ext cx="71406" cy="170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580112" y="6190940"/>
            <a:ext cx="3108281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Meta: 60%</a:t>
            </a:r>
            <a:endParaRPr lang="pt-BR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Gráfico 10"/>
          <p:cNvGraphicFramePr/>
          <p:nvPr/>
        </p:nvGraphicFramePr>
        <p:xfrm>
          <a:off x="1500166" y="1571613"/>
          <a:ext cx="6715172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285852" y="5032544"/>
            <a:ext cx="78581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Figura 6 – Gráfico indicativo da cobertura do programa de atenção à saúde do idoso na unidade de saúde, Macapá/AP, 2015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56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Dificuldades na meta de cobertura: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Falta de transporte público para as proximidades de nossa UBS;</a:t>
            </a:r>
          </a:p>
          <a:p>
            <a:pPr algn="just"/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grande parte de nossos idosos tem planos de saúde;</a:t>
            </a:r>
          </a:p>
          <a:p>
            <a:pPr algn="just"/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UBS mais próximas de sua residência do que a nossa unidade e também nas urgências eles vão para o Pronto Socorro que fica muito perto da área.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7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498080" cy="1354162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 2: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Melhorar a qualidade da atenção ao idoso na Unidade de Saúde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2.1. Realizar Avaliação Multidimensional Rápida de 100% dos idosos da área de abrangência utilizando como modelo a proposta de avaliação do Ministério da Saúde.</a:t>
            </a:r>
          </a:p>
          <a:p>
            <a:pPr marL="82296" indent="0" algn="just">
              <a:buNone/>
            </a:pP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2.2 Realizar exame clínico apropriado em 100% das consultas, incluindo exame físico dos pés, com palpação dos pulsos tibial posterior e pedioso e medida da sensibilidade a cada 3 meses para diabéticos.</a:t>
            </a:r>
          </a:p>
          <a:p>
            <a:pPr marL="82296" indent="0" algn="just">
              <a:buNone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2.3. Realizar a solicitação de exames complementares periódicos em 100% dos idosos hipertensos e/ou diabéticos.</a:t>
            </a:r>
          </a:p>
          <a:p>
            <a:pPr algn="just"/>
            <a:endParaRPr lang="es-E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584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7290" y="-642965"/>
            <a:ext cx="7576398" cy="642966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1538" y="285728"/>
            <a:ext cx="7862150" cy="6143668"/>
          </a:xfrm>
        </p:spPr>
        <p:txBody>
          <a:bodyPr/>
          <a:lstStyle/>
          <a:p>
            <a:pPr algn="just"/>
            <a:endParaRPr lang="pt-BR" dirty="0" smtClean="0"/>
          </a:p>
          <a:p>
            <a:pPr marL="82296" indent="0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2.4. Priorizar a prescrição de medicamentos da Farmácia Popular a 100% dos idosos.</a:t>
            </a:r>
          </a:p>
          <a:p>
            <a:pPr algn="just"/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2.5. Cadastrar 100% dos idosos acamados ou com problemas de locomoção. </a:t>
            </a:r>
          </a:p>
          <a:p>
            <a:pPr algn="just"/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 2.6: Realizar visita domiciliar a 100% dos idosos acamados ou com problemas de locomoção</a:t>
            </a:r>
            <a:r>
              <a:rPr lang="pt-BR" sz="2400" dirty="0"/>
              <a:t>.</a:t>
            </a:r>
            <a:endParaRPr lang="en-US" sz="2400" dirty="0"/>
          </a:p>
          <a:p>
            <a:pPr marL="82296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2.7. Rastrear 100% dos idosos para Hipertensão Arterial Sistêmica (HAS).</a:t>
            </a:r>
          </a:p>
          <a:p>
            <a:pPr algn="just"/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intervenção: Saúde do Idoso.</a:t>
            </a:r>
          </a:p>
          <a:p>
            <a:pPr algn="just"/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Aumento da esperança de vida ao nascer = o envelhecimento;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Realidade da maioria das sociedades, principalmente nas que estão em desenvolvimento; 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Brasil há uma estimativa de 17,6 milhões de idosos;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Desafios: apesar das limitações progressivas que os idosos possam viver sua vida com a maior qualidade possível, aumentando as potencialidades da pessoa idosa, e que a sua vez, a sociedade saiba reconhecê-las.</a:t>
            </a:r>
          </a:p>
          <a:p>
            <a:pPr algn="just"/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7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1571604" y="-285776"/>
            <a:ext cx="7362084" cy="71438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2976" y="214290"/>
            <a:ext cx="7790712" cy="603411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algn="just"/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2.8. Rastrear 100% dos idosos com pressão arterial sustentada maior que 135/80 mmHg ou com diagnóstico de hipertensão arterial para Diabetes Mellitus (DM). </a:t>
            </a:r>
          </a:p>
          <a:p>
            <a:pPr algn="just"/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2.9. Realizar avaliação da necessidade de atendimento odontológico em 100% dos idosos.</a:t>
            </a:r>
            <a:endParaRPr lang="es-E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effectLst/>
              </a:rPr>
              <a:t/>
            </a:r>
            <a:br>
              <a:rPr lang="pt-BR" sz="2400" dirty="0" smtClean="0">
                <a:effectLst/>
              </a:rPr>
            </a:br>
            <a:r>
              <a:rPr lang="pt-BR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</a:t>
            </a: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3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alcançada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proporção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idosos com Avaliação multidimensional Rápida em dia.</a:t>
            </a:r>
          </a:p>
          <a:p>
            <a:pPr algn="just"/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de </a:t>
            </a:r>
            <a:r>
              <a:rPr lang="pt-BR" sz="31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alcançada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proporção de idosos com exame clínico apropriado em dia.</a:t>
            </a:r>
          </a:p>
          <a:p>
            <a:pPr algn="just"/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de </a:t>
            </a:r>
            <a:r>
              <a:rPr lang="pt-BR" sz="3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alcançada </a:t>
            </a: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proporção dos idosos hipertensos e/ou diabéticos com solicitação de exames complementares periódicos em dia.</a:t>
            </a:r>
          </a:p>
          <a:p>
            <a:pPr algn="just">
              <a:buNone/>
            </a:pPr>
            <a:endParaRPr lang="pt-B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de </a:t>
            </a:r>
            <a:r>
              <a:rPr lang="pt-BR" sz="3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alcançada </a:t>
            </a: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proporção dos idosos com prescrição de medicamentos da Farmácia Popular priorizada.</a:t>
            </a:r>
          </a:p>
          <a:p>
            <a:pPr algn="just"/>
            <a:endParaRPr lang="pt-BR" sz="3100" dirty="0" smtClean="0"/>
          </a:p>
          <a:p>
            <a:pPr marL="82296" indent="0" algn="just">
              <a:buNone/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de </a:t>
            </a:r>
            <a:r>
              <a:rPr lang="pt-BR" sz="3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alcançada </a:t>
            </a: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proporção dos idosos acamados ou com problemas de locomoção cadastrados</a:t>
            </a:r>
            <a:r>
              <a:rPr lang="pt-BR" sz="3100" dirty="0" smtClean="0"/>
              <a:t> </a:t>
            </a:r>
          </a:p>
          <a:p>
            <a:pPr>
              <a:buNone/>
            </a:pPr>
            <a:endParaRPr lang="es-ES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0293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-214338"/>
            <a:ext cx="7290646" cy="117157"/>
          </a:xfrm>
        </p:spPr>
        <p:txBody>
          <a:bodyPr>
            <a:normAutofit fontScale="90000"/>
          </a:bodyPr>
          <a:lstStyle/>
          <a:p>
            <a:r>
              <a:rPr lang="pt-BR" sz="4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</a:t>
            </a:r>
            <a:r>
              <a:rPr lang="pt-BR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2976" y="357166"/>
            <a:ext cx="7790712" cy="589123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de </a:t>
            </a:r>
            <a:r>
              <a:rPr lang="pt-BR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alcançada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proporção dos idosos acamados ou com problemas de locomoção com visita domiciliar.</a:t>
            </a:r>
          </a:p>
          <a:p>
            <a:pPr algn="just"/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de </a:t>
            </a:r>
            <a:r>
              <a:rPr lang="pt-BR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alcançada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proporção de idosos rastreados para hipertensão na última consulta.</a:t>
            </a:r>
          </a:p>
          <a:p>
            <a:pPr algn="just"/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de </a:t>
            </a:r>
            <a:r>
              <a:rPr lang="pt-BR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alcançada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proporção de  hipertensos rastreados para diabetes </a:t>
            </a:r>
          </a:p>
          <a:p>
            <a:pPr algn="just"/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de </a:t>
            </a:r>
            <a:r>
              <a:rPr lang="pt-BR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alcançada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proporção na proporção de idosos com avaliação da necessidade de atendimento odontológico</a:t>
            </a: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1714480" y="-714404"/>
            <a:ext cx="7219208" cy="500066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2976" y="285728"/>
            <a:ext cx="7790712" cy="5962672"/>
          </a:xfrm>
        </p:spPr>
        <p:txBody>
          <a:bodyPr/>
          <a:lstStyle/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pPr marL="82296" indent="0"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2.10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Realizar a primeira consulta odontológica para 100% dos idosos.</a:t>
            </a: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u="sng" dirty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</a:t>
            </a:r>
            <a:r>
              <a:rPr lang="pt-BR" sz="3200" dirty="0" smtClean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27,5 %</a:t>
            </a:r>
            <a:r>
              <a:rPr lang="pt-BR" sz="3200" dirty="0" smtClean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=14.</a:t>
            </a:r>
            <a:r>
              <a:rPr lang="pt-BR" sz="4000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t-BR" sz="28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1500166" y="1428736"/>
          <a:ext cx="7072362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000100" y="5633695"/>
            <a:ext cx="81439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Figura 7– Gráfico indicativo de proporção de idosos com primeira consulta odontológica programática, Macapá, AP, 2015.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6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Objetivo 3: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Melhorar a adesão dos idosos ao Programa de Saúde do Idoso</a:t>
            </a:r>
            <a:r>
              <a:rPr lang="es-E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3.1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Buscar 100% dos idosos faltosos às consultas programadas.</a:t>
            </a: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9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Resultados: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571604" y="1714488"/>
          <a:ext cx="6286544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071538" y="5307283"/>
            <a:ext cx="80724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Figura 8 – Gráfico indicativo de proporção de idosos faltosos a consulta que receberam busca ativa, Macapá, AP, 2015.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 4: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Melhorar o registro das informações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buNone/>
            </a:pPr>
            <a:r>
              <a:rPr lang="pt-BR" sz="2400" dirty="0" smtClean="0"/>
              <a:t> </a:t>
            </a:r>
            <a:endParaRPr lang="pt-BR" sz="2400" dirty="0"/>
          </a:p>
          <a:p>
            <a:pPr marL="82296" indent="0" algn="just">
              <a:buNone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 algn="just">
              <a:buNone/>
            </a:pP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 algn="just">
              <a:buNone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4.1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Manter registro específico de 100% das pessoas idosas.</a:t>
            </a:r>
            <a:endParaRPr lang="es-E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Resultados: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endParaRPr lang="pt-BR" sz="2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 algn="just">
              <a:buNone/>
            </a:pPr>
            <a:r>
              <a:rPr lang="pt-BR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Meta </a:t>
            </a:r>
            <a:r>
              <a:rPr lang="pt-BR" sz="2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 100% alcançada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todos os meses na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proporção de idosos com registro na ficha de acompanhamento/espelho em dia.      </a:t>
            </a: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2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7290" y="-357214"/>
            <a:ext cx="7576398" cy="142876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2976" y="357166"/>
            <a:ext cx="7790712" cy="5891234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82296" indent="0"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4.2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Distribuir a Caderneta de Saúde da Pessoa Idosa a 100% dos idosos cadastrados.</a:t>
            </a: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sz="2400" dirty="0" smtClean="0"/>
          </a:p>
          <a:p>
            <a:pPr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Macapá/AP</a:t>
            </a:r>
            <a:r>
              <a:rPr lang="pt-BR" sz="2400" dirty="0" smtClean="0"/>
              <a:t> </a:t>
            </a:r>
          </a:p>
          <a:p>
            <a:endParaRPr lang="pt-BR" sz="2400" dirty="0" smtClean="0"/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Município capital e maior cidade do estado;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Cidade localizada nas margens do rio Amazonas;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Aproximadamente 437.255 habitantes;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Clima quente e úmido;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hospital Geral, um Pronto Socorro e um Hospital de Maternidade;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 ESF;</a:t>
            </a:r>
          </a:p>
          <a:p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tem Centro de Especialidade Odontológica (CEO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 especializada.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12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Resultados:</a:t>
            </a: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Figura 9 – Gráfico indicativo de proporção de idosos com Caderneta de Saúde da Pessoa Idosa, Macapá, AP, 2015.</a:t>
            </a:r>
            <a:endParaRPr lang="es-E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740929285"/>
              </p:ext>
            </p:extLst>
          </p:nvPr>
        </p:nvGraphicFramePr>
        <p:xfrm>
          <a:off x="1857356" y="1571612"/>
          <a:ext cx="6243036" cy="3513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 5: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Mapear os idosos de risco da área de abrangência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5.1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Rastrear 100% das pessoas idosas para risco de morbi-mortalidade.</a:t>
            </a:r>
          </a:p>
          <a:p>
            <a:pPr marL="82296" indent="0" algn="just"/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5.2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Investigar a presença de indicadores de fragilização na velhice em 100% das pessoas idosas.</a:t>
            </a:r>
          </a:p>
          <a:p>
            <a:pPr marL="82296" indent="0" algn="just"/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5.3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Avaliar a rede social de 100% dos idosos.</a:t>
            </a: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07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Resultados: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pt-B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Meta de 100% alcançada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todos os meses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proporção de idosos com avaliação de risco para morbi-mortalidade em dia.</a:t>
            </a:r>
          </a:p>
          <a:p>
            <a:pPr marL="82296" indent="0">
              <a:buNone/>
            </a:pPr>
            <a:r>
              <a:rPr lang="pt-B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Meta de 100% alcançada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todos os meses na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proporção de idosos com avaliação para fragilização na velhice em dia. </a:t>
            </a:r>
          </a:p>
          <a:p>
            <a:pPr marL="82296" indent="0">
              <a:buNone/>
            </a:pPr>
            <a:r>
              <a:rPr 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Meta de 100% alcançada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todos os meses na proporção de idosos com avaliação de rede social em dia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06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 6: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Promover a saúde dos idosos</a:t>
            </a: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5852" y="1357298"/>
            <a:ext cx="7647836" cy="489110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6.1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Garantir orientação nutricional para hábitos alimentares saudáveis a 100% das pessoas idosas.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6.2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Garantir orientação para a prática regular de atividade física a 100% idosos.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6.3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Garantir orientações sobre higiene bucal (incluindo higiene de próteses dentárias) para 100% dos idosos cadastrados.</a:t>
            </a:r>
            <a:endParaRPr lang="es-E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Resultados: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pt-B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Meta de 100% alcançada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todos os meses na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proporção idosos que receberam orientação nutricional para hábitos alimentares saudáveis. </a:t>
            </a:r>
          </a:p>
          <a:p>
            <a:pPr marL="82296" indent="0">
              <a:buNone/>
            </a:pPr>
            <a:r>
              <a:rPr lang="pt-B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Meta de 100% alcançada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todos os meses na proporção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idosos que receberam orientação sobre prática regular de atividade física.</a:t>
            </a:r>
            <a:endParaRPr lang="es-E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Meta de 100% alcançada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todos os meses na proporção de idosos que receberam orientação sobre higiene bucal.        </a:t>
            </a:r>
            <a:endParaRPr lang="es-E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190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Discussão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Importância da intervenção para 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EQUIPE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Melhoria da adesão;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Melhoria da qualidade do atendimento, 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Conhecimento e cumprimento atribuições pelos profissionais;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do trabalho;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Cadastro de idosos;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Utilização do protocolo do MS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Implementação das fichas espelhos;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Controle das ações realizadas e dos atendimentos.</a:t>
            </a:r>
            <a:endPara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968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868346"/>
          </a:xfrm>
        </p:spPr>
        <p:txBody>
          <a:bodyPr>
            <a:normAutofit fontScale="90000"/>
          </a:bodyPr>
          <a:lstStyle/>
          <a:p>
            <a:r>
              <a:rPr lang="pt-BR" sz="3200" dirty="0" smtClean="0">
                <a:latin typeface="+mn-lt"/>
                <a:cs typeface="Arial" panose="020B0604020202020204" pitchFamily="34" charset="0"/>
              </a:rPr>
              <a:t>Importância da intervenção para 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SERVIÇO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4414" y="1071546"/>
            <a:ext cx="7719274" cy="5176854"/>
          </a:xfrm>
        </p:spPr>
        <p:txBody>
          <a:bodyPr>
            <a:normAutofit lnSpcReduction="10000"/>
          </a:bodyPr>
          <a:lstStyle/>
          <a:p>
            <a:pPr algn="just"/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Aumento do número de idosos cadastrados e acompanhados;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Melhoria na qualidade do atendimento;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Exames clínicos integrais;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Orientações durante o atendimento;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Realização da primeira consulta odontológica;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Mudança no acolhimento aos idosos;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Melhoria da adesão;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Aumento das participações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 atividades coletivas dos idosos 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 familiares;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Melhoria do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acompanhamento dos idosos acamados e com dificuldades de locomoção 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Aumento do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número de idosos acompanhados e a satisfação com os atendimentos.</a:t>
            </a:r>
            <a:endParaRPr lang="es-E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Importância da intervenção para 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COMUNIDADE</a:t>
            </a:r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Retângulo 3"/>
          <p:cNvSpPr/>
          <p:nvPr/>
        </p:nvSpPr>
        <p:spPr>
          <a:xfrm>
            <a:off x="1285852" y="1357298"/>
            <a:ext cx="764386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Acompanhamento de ótima qualidade;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Realização do exame clínico adequado;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Avaliações e solicitações de exames complementares;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Facilidades na realização dos exames e consultas;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Percepção da  possibilidade de fazer parte dos cuidados de sua saúde;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Esclarecimento à população das ações desenvolvidas;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Participação popular.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Incorporação das ações na rotina da unidade;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Expansão das ações para outras ações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programáticas;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Suporte aos familiares.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Reflexão crítica sobre aprendizagem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178376" y="1124744"/>
            <a:ext cx="7498080" cy="540060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Aprendizado da língua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portuguesa;</a:t>
            </a:r>
          </a:p>
          <a:p>
            <a:pPr algn="just">
              <a:lnSpc>
                <a:spcPct val="11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Aprofundar temas da medicina familiar;</a:t>
            </a:r>
          </a:p>
          <a:p>
            <a:pPr algn="just">
              <a:lnSpc>
                <a:spcPct val="11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nova experiência com o ensino </a:t>
            </a:r>
            <a:r>
              <a:rPr lang="pt-B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Ead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Aprofundar o conhecimento dos protocolos de atendimento no Brasil;</a:t>
            </a:r>
          </a:p>
          <a:p>
            <a:pPr algn="just">
              <a:lnSpc>
                <a:spcPct val="11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Estreitamento de laços na equipe, realizando um trabalho sólido;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Diagnóstico de saúde da unidade; 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em equipe;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serviços,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planejamento, execução das atividades do dia a dia. 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Conhecimentos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população atendida.</a:t>
            </a:r>
            <a:endParaRPr lang="es-ES" sz="2200" dirty="0"/>
          </a:p>
          <a:p>
            <a:pPr algn="just">
              <a:lnSpc>
                <a:spcPct val="110000"/>
              </a:lnSpc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915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de algumas fotos da intervenção</a:t>
            </a:r>
            <a:endParaRPr lang="es-E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Espaço Reservado para Conteúdo 3" descr="IMG-20150202-WA001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3" y="1428736"/>
            <a:ext cx="371477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IMG-20150614-WA000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714752"/>
            <a:ext cx="362902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1435608" y="4653136"/>
            <a:ext cx="3565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Capacitação da equipe e reunião com idosos.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pt-BR" b="1" u="sng" dirty="0" smtClean="0">
                <a:solidFill>
                  <a:srgbClr val="FF0000"/>
                </a:solidFill>
              </a:rPr>
              <a:t>UBS Rubim Aronovitch</a:t>
            </a:r>
            <a:endParaRPr lang="pt-BR" b="1" dirty="0" smtClean="0"/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Unidade urbana mista; </a:t>
            </a:r>
          </a:p>
          <a:p>
            <a:pPr algn="just"/>
            <a:r>
              <a:rPr lang="pt-BR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Equipe Saúde da família;</a:t>
            </a:r>
          </a:p>
          <a:p>
            <a:pPr algn="just"/>
            <a:r>
              <a:rPr lang="pt-BR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opulação 12.985 pessoas;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 Saúde Bucal;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NASF;</a:t>
            </a: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01UPA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Oferece atendimento para população ribeirinha pela localização na Orla, justo ao lado do porto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física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precária.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6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de algumas fotos da intervenção</a:t>
            </a: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Espaço Reservado para Conteúdo 3" descr="IMG-20150310-WA002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357298"/>
            <a:ext cx="357190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IMG-20150311-WA000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643050"/>
            <a:ext cx="3143272" cy="477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1619672" y="458112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Atendimentos aos idosos na unidade e no domicílio.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53" y="2996952"/>
            <a:ext cx="4814800" cy="3827125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4048" y="3356992"/>
            <a:ext cx="4139952" cy="3455043"/>
          </a:xfrm>
          <a:prstGeom prst="rect">
            <a:avLst/>
          </a:prstGeom>
          <a:noFill/>
        </p:spPr>
      </p:pic>
      <p:pic>
        <p:nvPicPr>
          <p:cNvPr id="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995936" cy="2996952"/>
          </a:xfrm>
          <a:prstGeom prst="rect">
            <a:avLst/>
          </a:prstGeom>
          <a:noFill/>
        </p:spPr>
      </p:pic>
      <p:pic>
        <p:nvPicPr>
          <p:cNvPr id="7" name="Imagem 6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5580112" y="378336"/>
            <a:ext cx="2761084" cy="2186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728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es-ES" sz="32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25658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b="1" dirty="0" smtClean="0">
                <a:solidFill>
                  <a:srgbClr val="FF0000"/>
                </a:solidFill>
              </a:rPr>
              <a:t>Equipe 090</a:t>
            </a:r>
            <a:r>
              <a:rPr lang="pt-BR" dirty="0" smtClean="0"/>
              <a:t> 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clinica geral, 01 enfermeira, 02 técnicas de enfermagem, 01 odontóloga, 01 técnica em saúde bucal,  06 ACS;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Abrange população do centro da cidade, longe da UBS;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900 famílias e 3150 habitantes</a:t>
            </a:r>
            <a:r>
              <a:rPr lang="pt-BR" sz="2400" dirty="0"/>
              <a:t>;</a:t>
            </a:r>
            <a:endParaRPr lang="pt-BR" sz="2400" dirty="0" smtClean="0"/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Convênio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universidades;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NASF;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aboratório sem realização dos exames;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Deficiência de materiais;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Serviço de Arquivos Médicos e Estatísticas (SAME);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Triagem; 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Sala de vacinas;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auditório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buNone/>
            </a:pPr>
            <a:endParaRPr lang="pt-BR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 Banheiros;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na sala do Pronto Atendimento;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no Consultório Ginecológico e 01 na sala da direção);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 Consultórios;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Consultório odontológico;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Sala de pronto atendimento;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Sala de Ultrassonografia;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Farmácia;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Laboratório;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Refeitório;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 Sala de coleta de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papanicolaou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(PCCU);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 direção.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Antes da intervenção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existia protocolo para o atendimento do idoso;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Acompanhamento deficiente;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Falta de organização e integralidade nas ações desenvolvidas;</a:t>
            </a: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Baixa cobertura -  33 idosos (20 %).</a:t>
            </a:r>
            <a:endParaRPr lang="es-E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5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 geral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marL="82296" indent="0">
              <a:lnSpc>
                <a:spcPct val="160000"/>
              </a:lnSpc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Melhoria da atenção à saúde da pessoa idosa na Unidade de Saúde Rubim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Aronovitch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Macapá/AP</a:t>
            </a:r>
            <a:r>
              <a:rPr lang="pt-BR" b="1" dirty="0"/>
              <a:t>.</a:t>
            </a:r>
            <a:endParaRPr lang="en-US" b="1" dirty="0"/>
          </a:p>
          <a:p>
            <a:endParaRPr lang="pt-BR" dirty="0" smtClean="0"/>
          </a:p>
          <a:p>
            <a:pPr algn="ctr"/>
            <a:endParaRPr lang="pt-BR" b="1" dirty="0">
              <a:latin typeface="Arial"/>
              <a:ea typeface="Calibri"/>
              <a:cs typeface="Times New Roman"/>
            </a:endParaRPr>
          </a:p>
          <a:p>
            <a:endParaRPr lang="pt-BR" dirty="0"/>
          </a:p>
          <a:p>
            <a:pPr marL="82296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49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ações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foram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desenvolvidas nos seguintes eixos: </a:t>
            </a: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onitoramento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avaliação.</a:t>
            </a:r>
          </a:p>
          <a:p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rganização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gestão do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serviço.</a:t>
            </a:r>
          </a:p>
          <a:p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ngajamento público. </a:t>
            </a:r>
          </a:p>
          <a:p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ualificação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prática clínica. </a:t>
            </a:r>
          </a:p>
        </p:txBody>
      </p:sp>
    </p:spTree>
    <p:extLst>
      <p:ext uri="{BB962C8B-B14F-4D97-AF65-F5344CB8AC3E}">
        <p14:creationId xmlns:p14="http://schemas.microsoft.com/office/powerpoint/2010/main" val="32451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359</TotalTime>
  <Words>1819</Words>
  <Application>Microsoft Office PowerPoint</Application>
  <PresentationFormat>Apresentação na tela (4:3)</PresentationFormat>
  <Paragraphs>324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Solstício</vt:lpstr>
      <vt:lpstr>UNIVERSIDADE ABERTA DO SUS UNIVERSIDADE FEDERAL DE PELOTAS Especialização em Saúde da Família Modalidade a Distância Turma 8 </vt:lpstr>
      <vt:lpstr>INTRODUÇÃO</vt:lpstr>
      <vt:lpstr>INTRODUÇÃO</vt:lpstr>
      <vt:lpstr>INTRODUÇÃO</vt:lpstr>
      <vt:lpstr>INTRODUÇÃO</vt:lpstr>
      <vt:lpstr>INTRODUÇÃO</vt:lpstr>
      <vt:lpstr>Antes da intervenção:  </vt:lpstr>
      <vt:lpstr>Objetivo geral</vt:lpstr>
      <vt:lpstr>Metodologia</vt:lpstr>
      <vt:lpstr>Metodologia/Ações</vt:lpstr>
      <vt:lpstr>Metodologia/Ações</vt:lpstr>
      <vt:lpstr>Apresentação do PowerPoint</vt:lpstr>
      <vt:lpstr>Apresentação do PowerPoint</vt:lpstr>
      <vt:lpstr>Logística</vt:lpstr>
      <vt:lpstr>OBJETIVOS ESPECÍFICOS/METAS</vt:lpstr>
      <vt:lpstr>  Resultado: 53.9 % = 173 Cobertura do programa de atenção ao  idoso  na unidade de saúde Rubim Aronovitch   </vt:lpstr>
      <vt:lpstr>Dificuldades na meta de cobertura:</vt:lpstr>
      <vt:lpstr>Objetivo 2: Melhorar a qualidade da atenção ao idoso na Unidade de Saúde  </vt:lpstr>
      <vt:lpstr>Apresentação do PowerPoint</vt:lpstr>
      <vt:lpstr>Apresentação do PowerPoint</vt:lpstr>
      <vt:lpstr> Resultado:</vt:lpstr>
      <vt:lpstr>   Resultado:</vt:lpstr>
      <vt:lpstr>Apresentação do PowerPoint</vt:lpstr>
      <vt:lpstr>Resultado: 27,5 % =14.  </vt:lpstr>
      <vt:lpstr> Objetivo 3: Melhorar a adesão dos idosos ao Programa de Saúde do Idoso </vt:lpstr>
      <vt:lpstr>Resultados:</vt:lpstr>
      <vt:lpstr> Objetivo 4:. Melhorar o registro das informações</vt:lpstr>
      <vt:lpstr>Resultados:</vt:lpstr>
      <vt:lpstr>Apresentação do PowerPoint</vt:lpstr>
      <vt:lpstr>Resultados:</vt:lpstr>
      <vt:lpstr>Objetivo 5: Mapear os idosos de risco da área de abrangência</vt:lpstr>
      <vt:lpstr>Resultados:</vt:lpstr>
      <vt:lpstr>Objetivo 6: Promover a saúde dos idosos</vt:lpstr>
      <vt:lpstr>Resultados:</vt:lpstr>
      <vt:lpstr>Discussão</vt:lpstr>
      <vt:lpstr>Importância da intervenção para SERVIÇO</vt:lpstr>
      <vt:lpstr> Importância da intervenção para COMUNIDADE </vt:lpstr>
      <vt:lpstr>Reflexão crítica sobre aprendizagem</vt:lpstr>
      <vt:lpstr>Apresentação de algumas fotos da intervenção</vt:lpstr>
      <vt:lpstr>Apresentação de algumas fotos da intervenção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Talita Helena</dc:creator>
  <cp:lastModifiedBy>Talita Helena</cp:lastModifiedBy>
  <cp:revision>45</cp:revision>
  <dcterms:created xsi:type="dcterms:W3CDTF">2015-08-05T17:36:44Z</dcterms:created>
  <dcterms:modified xsi:type="dcterms:W3CDTF">2015-08-17T12:42:07Z</dcterms:modified>
</cp:coreProperties>
</file>