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1" r:id="rId3"/>
    <p:sldId id="367" r:id="rId4"/>
    <p:sldId id="368" r:id="rId5"/>
    <p:sldId id="272" r:id="rId6"/>
    <p:sldId id="314" r:id="rId7"/>
    <p:sldId id="370" r:id="rId8"/>
    <p:sldId id="310" r:id="rId9"/>
    <p:sldId id="275" r:id="rId10"/>
    <p:sldId id="259" r:id="rId11"/>
    <p:sldId id="278" r:id="rId12"/>
    <p:sldId id="377" r:id="rId13"/>
    <p:sldId id="316" r:id="rId14"/>
    <p:sldId id="279" r:id="rId15"/>
    <p:sldId id="320" r:id="rId16"/>
    <p:sldId id="322" r:id="rId17"/>
    <p:sldId id="325" r:id="rId18"/>
    <p:sldId id="378" r:id="rId19"/>
    <p:sldId id="330" r:id="rId20"/>
    <p:sldId id="379" r:id="rId21"/>
    <p:sldId id="380" r:id="rId22"/>
    <p:sldId id="339" r:id="rId23"/>
    <p:sldId id="342" r:id="rId24"/>
    <p:sldId id="381" r:id="rId25"/>
    <p:sldId id="382" r:id="rId26"/>
    <p:sldId id="383" r:id="rId27"/>
    <p:sldId id="384" r:id="rId28"/>
    <p:sldId id="373" r:id="rId29"/>
    <p:sldId id="311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67" d="100"/>
          <a:sy n="67" d="100"/>
        </p:scale>
        <p:origin x="14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prenatal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prenatal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prenatal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Downloads\Planilhas%20de%20coleta%20de%20dados%20pu&#233;rperio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prenatal final.xls]Indicadores'!$C$5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prenatal final.xls]Indicadores'!$D$4:$G$4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prenatal final.xls]Indicadores'!$D$5:$G$5</c:f>
              <c:numCache>
                <c:formatCode>0.0%</c:formatCode>
                <c:ptCount val="4"/>
                <c:pt idx="0">
                  <c:v>0.74358974358974361</c:v>
                </c:pt>
                <c:pt idx="1">
                  <c:v>0.89743589743589747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257296"/>
        <c:axId val="265259648"/>
      </c:barChart>
      <c:catAx>
        <c:axId val="26525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59648"/>
        <c:crosses val="autoZero"/>
        <c:auto val="1"/>
        <c:lblAlgn val="ctr"/>
        <c:lblOffset val="100"/>
        <c:noMultiLvlLbl val="0"/>
      </c:catAx>
      <c:valAx>
        <c:axId val="2652596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572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prenatal final.xls]Indicadores'!$C$11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prenatal final.xls]Indicadores'!$D$10:$G$10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prenatal final.xls]Indicadores'!$D$11:$G$11</c:f>
              <c:numCache>
                <c:formatCode>0.0%</c:formatCode>
                <c:ptCount val="4"/>
                <c:pt idx="0">
                  <c:v>0.86206896551724133</c:v>
                </c:pt>
                <c:pt idx="1">
                  <c:v>0.88571428571428568</c:v>
                </c:pt>
                <c:pt idx="2">
                  <c:v>0.89743589743589747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255336"/>
        <c:axId val="265261608"/>
      </c:barChart>
      <c:catAx>
        <c:axId val="265255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61608"/>
        <c:crosses val="autoZero"/>
        <c:auto val="1"/>
        <c:lblAlgn val="ctr"/>
        <c:lblOffset val="100"/>
        <c:noMultiLvlLbl val="0"/>
      </c:catAx>
      <c:valAx>
        <c:axId val="2652616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55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prenatal final.xls]Indicadores'!$C$56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prenatal final.xls]Indicadores'!$D$55:$G$55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prenatal final.xls]Indicadores'!$D$56:$G$56</c:f>
              <c:numCache>
                <c:formatCode>0.0%</c:formatCode>
                <c:ptCount val="4"/>
                <c:pt idx="0">
                  <c:v>0.13793103448275862</c:v>
                </c:pt>
                <c:pt idx="1">
                  <c:v>0.2857142857142857</c:v>
                </c:pt>
                <c:pt idx="2">
                  <c:v>0.35897435897435898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256512"/>
        <c:axId val="265260432"/>
      </c:barChart>
      <c:catAx>
        <c:axId val="2652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60432"/>
        <c:crosses val="autoZero"/>
        <c:auto val="1"/>
        <c:lblAlgn val="ctr"/>
        <c:lblOffset val="100"/>
        <c:noMultiLvlLbl val="0"/>
      </c:catAx>
      <c:valAx>
        <c:axId val="2652604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565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25170985995318E-2"/>
          <c:y val="6.7391093431648397E-2"/>
          <c:w val="0.88106798994868241"/>
          <c:h val="0.78507571927782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'[Planilhas de coleta de dados puérperio final.xls]Indicadores'!$C$5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'[Planilhas de coleta de dados puérperio final.xls]Indicadores'!$D$4:$G$4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'[Planilhas de coleta de dados puérperio final.xls]Indicadores'!$D$5:$G$5</c:f>
              <c:numCache>
                <c:formatCode>0.0%</c:formatCode>
                <c:ptCount val="4"/>
                <c:pt idx="0">
                  <c:v>0.30769230769230771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258080"/>
        <c:axId val="265258472"/>
      </c:barChart>
      <c:catAx>
        <c:axId val="2652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58472"/>
        <c:crosses val="autoZero"/>
        <c:auto val="1"/>
        <c:lblAlgn val="ctr"/>
        <c:lblOffset val="100"/>
        <c:noMultiLvlLbl val="0"/>
      </c:catAx>
      <c:valAx>
        <c:axId val="265258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pt-BR"/>
          </a:p>
        </c:txPr>
        <c:crossAx val="265258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66D9-241A-457A-A430-8FC6D31F20B2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9516-B763-4A7E-9071-F9ADD1E561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1959-EAFD-408A-8DB6-05A4D1A0E9AA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AB041-7CD9-4E67-8AEF-0FDC9880D5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6115-ED5A-42B0-8190-3DC311244896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5E64-3AB3-4C18-BF62-1A864D8709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5127-5A59-4F9B-B1EF-94B8539B8F22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04DF-664F-4AB0-88D3-3456E9C890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69C3-8BB0-4416-869E-822EE2162651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C60E-5BA0-4C7D-BA33-AE01BFB94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C8FA-F79C-418F-99CC-23CE79620EF2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BB9E-97F6-45BB-874E-9C461A19BD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E3C0-5CC7-46F5-8C88-769C5E7242E3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83BA-6856-4058-861E-A14CD117D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D34B-A7B5-445A-B8B8-15F1CCB657DB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5D48-2026-44D1-88FC-B19C4DD983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B115-ED49-47D5-B757-CDEC2D2B7F6A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D6E7-825D-4C3E-93C8-C624776F7E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1C47-9BC5-4E96-9E08-2E6A87C22023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C92D-B9CF-4CF5-9BF0-D3C7A47CD5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E7FF-1632-4D41-BC91-7E7BC5F6D792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2436-9E5A-4CD6-8EA6-8BC90E77F5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1273D-0FA0-4037-9A3E-C75F65D2B071}" type="datetimeFigureOut">
              <a:rPr lang="pt-BR"/>
              <a:pPr>
                <a:defRPr/>
              </a:pPr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E5EAF8-432D-4572-8E7D-416BA9A7E6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7859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 smtClean="0">
                <a:latin typeface="+mn-lt"/>
              </a:rPr>
              <a:t>UNIVERSIDADE ABERTA DO SUS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UNIVERSIDADE FEDERAL DE PELOTAS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CURSO DE ESPECIALIZAÇÃO EM SAÚDE DA FAMÍLIA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MODALIDADE A DISTÂNCIA</a:t>
            </a:r>
            <a:endParaRPr lang="pt-BR" sz="2000" dirty="0">
              <a:latin typeface="+mn-lt"/>
            </a:endParaRPr>
          </a:p>
        </p:txBody>
      </p:sp>
      <p:sp>
        <p:nvSpPr>
          <p:cNvPr id="2051" name="Espaço Reservado para Conteúdo 2"/>
          <p:cNvSpPr>
            <a:spLocks noGrp="1"/>
          </p:cNvSpPr>
          <p:nvPr>
            <p:ph idx="1"/>
          </p:nvPr>
        </p:nvSpPr>
        <p:spPr>
          <a:xfrm>
            <a:off x="107156" y="1928812"/>
            <a:ext cx="8929687" cy="4812555"/>
          </a:xfrm>
        </p:spPr>
        <p:txBody>
          <a:bodyPr/>
          <a:lstStyle/>
          <a:p>
            <a:pPr algn="ctr" eaLnBrk="1" hangingPunct="1">
              <a:buNone/>
            </a:pPr>
            <a:endParaRPr lang="pt-BR" dirty="0" smtClean="0"/>
          </a:p>
          <a:p>
            <a:pPr algn="ctr" eaLnBrk="1" hangingPunct="1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do Programa de Pré-Natal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Puerpério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ESF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Centro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 Antônio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Prado, Rio Grande do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Sul.</a:t>
            </a:r>
          </a:p>
          <a:p>
            <a:pPr algn="ctr" eaLnBrk="1" hangingPunct="1">
              <a:buNone/>
            </a:pPr>
            <a:endParaRPr lang="pt-B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Yanelis Escalona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Oria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None/>
            </a:pPr>
            <a:endParaRPr lang="pt-BR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buNone/>
            </a:pPr>
            <a:endParaRPr lang="pt-B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Mariana Gonzalez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Cadematori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2" name="Imagem 1" descr="ufpe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11620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m 4" descr="logo_saudeFami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155575"/>
            <a:ext cx="11049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3772" y="2492896"/>
            <a:ext cx="8676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PT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Melhorar </a:t>
            </a:r>
            <a:r>
              <a:rPr lang="pt-PT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 Programa de Pré-Natal e Puerpério na </a:t>
            </a:r>
            <a:r>
              <a:rPr lang="pt-PT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ESF </a:t>
            </a:r>
            <a:r>
              <a:rPr lang="pt-PT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Centro </a:t>
            </a:r>
            <a:r>
              <a:rPr lang="pt-PT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em Antônio </a:t>
            </a:r>
            <a:r>
              <a:rPr lang="pt-PT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Prado, Rio Grande do Sul.</a:t>
            </a:r>
            <a:endParaRPr lang="es-ES" sz="28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1905000" algn="l"/>
              </a:tabLst>
            </a:pPr>
            <a:r>
              <a:rPr lang="pt-BR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ES" sz="28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8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266936" y="1268760"/>
            <a:ext cx="8610128" cy="503569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do pré-natal;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adesão ao pré-natal;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ao pré-natal e puerpério realizado na Unidade;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registro das informações;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Mapear as gestantes de risco;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a Saúde no pré-natal.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específicos do Pré-natal: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266936" y="1268760"/>
            <a:ext cx="8610128" cy="503569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da atenção a puérperas.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às puérperas na Unidade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das mães 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 do Puerpério:</a:t>
            </a:r>
          </a:p>
        </p:txBody>
      </p:sp>
    </p:spTree>
    <p:extLst>
      <p:ext uri="{BB962C8B-B14F-4D97-AF65-F5344CB8AC3E}">
        <p14:creationId xmlns:p14="http://schemas.microsoft.com/office/powerpoint/2010/main" val="42049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4180"/>
            <a:ext cx="8784976" cy="561662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Período 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12 semanas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 início em Março de 2015 e término em Junho de 2015.</a:t>
            </a:r>
          </a:p>
          <a:p>
            <a:pPr marL="0" indent="0" algn="ctr" eaLnBrk="1" hangingPunct="1">
              <a:buNone/>
            </a:pP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adotado: Caderno de Atenção Básica nº 32, “Atenção ao Pré Natal de Baixo Risco” do Ministério da Saúde, 2012.</a:t>
            </a:r>
          </a:p>
          <a:p>
            <a:pPr marL="0" indent="0" algn="ctr" eaLnBrk="1" hangingPunct="1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e treinamento da equipe;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específico;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Cadastramento das gestantes da área da ESF;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semanais com a equipe;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clínico e odontológico;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Visitas domiciliares;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Busca ativa das gestantes e puérperas;</a:t>
            </a:r>
          </a:p>
          <a:p>
            <a:pPr algn="just" eaLnBrk="1" hangingPunct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e monitoramento das ações.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86346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Logística: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0852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752606192"/>
              </p:ext>
            </p:extLst>
          </p:nvPr>
        </p:nvGraphicFramePr>
        <p:xfrm>
          <a:off x="1295637" y="3274565"/>
          <a:ext cx="6696744" cy="310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ángulo 3"/>
          <p:cNvSpPr/>
          <p:nvPr/>
        </p:nvSpPr>
        <p:spPr>
          <a:xfrm>
            <a:off x="71500" y="933872"/>
            <a:ext cx="90725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1: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Ampliar a cobertura de pré-natal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/>
              <a:t>Alcançar 90% de cobertura das gestantes cadastradas no Programa de Pré-natal da unidade de saúde.</a:t>
            </a:r>
          </a:p>
          <a:p>
            <a:pPr>
              <a:lnSpc>
                <a:spcPct val="150000"/>
              </a:lnSpc>
            </a:pPr>
            <a:r>
              <a:rPr lang="pt-BR" sz="2000" b="1" dirty="0"/>
              <a:t>Indicador 1.1.</a:t>
            </a:r>
            <a:r>
              <a:rPr lang="pt-BR" sz="2000" dirty="0"/>
              <a:t> Proporção de gestantes cadastradas no Programa de Pré-natal e Puerpério.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ES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0" y="86346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Resultados do Pré-natal:</a:t>
            </a:r>
          </a:p>
        </p:txBody>
      </p:sp>
      <p:sp>
        <p:nvSpPr>
          <p:cNvPr id="8" name="Retângulo 7"/>
          <p:cNvSpPr/>
          <p:nvPr/>
        </p:nvSpPr>
        <p:spPr>
          <a:xfrm>
            <a:off x="1223628" y="639115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1. 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Gráfico da proporção de gestantes cadastradas no Programa de Pré-natal. ESF Centro, Antônio Prado, RS.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69920176"/>
              </p:ext>
            </p:extLst>
          </p:nvPr>
        </p:nvGraphicFramePr>
        <p:xfrm>
          <a:off x="971600" y="2984196"/>
          <a:ext cx="6912768" cy="300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ángulo 3"/>
          <p:cNvSpPr/>
          <p:nvPr/>
        </p:nvSpPr>
        <p:spPr>
          <a:xfrm>
            <a:off x="0" y="31477"/>
            <a:ext cx="91388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/>
              <a:t>Objetivo 2. </a:t>
            </a:r>
            <a:r>
              <a:rPr lang="pt-BR" sz="2000" dirty="0"/>
              <a:t>Melhorar a qualidade da atenção ao pré-natal e puerpério realizado na Unidade.</a:t>
            </a:r>
          </a:p>
          <a:p>
            <a:pPr>
              <a:lnSpc>
                <a:spcPct val="150000"/>
              </a:lnSpc>
            </a:pPr>
            <a:r>
              <a:rPr lang="pt-BR" sz="2000" b="1" dirty="0"/>
              <a:t>Meta 2.1: </a:t>
            </a:r>
            <a:r>
              <a:rPr lang="pt-BR" sz="2000" dirty="0"/>
              <a:t>Garantir a 100% das gestantes o ingresso no Programa de Pré-Natal o primeiro trimestre de gestação.</a:t>
            </a:r>
          </a:p>
          <a:p>
            <a:pPr>
              <a:lnSpc>
                <a:spcPct val="150000"/>
              </a:lnSpc>
            </a:pPr>
            <a:r>
              <a:rPr lang="pt-BR" sz="2000" b="1" dirty="0"/>
              <a:t>Indicador 2.1. </a:t>
            </a:r>
            <a:r>
              <a:rPr lang="pt-BR" sz="2000" dirty="0"/>
              <a:t>Proporção de gestantes com ingresso no Programa de Pré-Natal no primeiro trimestre de gestação.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971600" y="5949280"/>
            <a:ext cx="698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2. 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Gráfico da proporção de gestantes com ingresso no primeiro trimestre de gestação. ESF Centro, Antônio Prado, RS. 2015.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856984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2.2.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pelo menos um exame ginecológico por trimestre em 100% das gestantes.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2.2.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gestantes com pelo menos um exame ginecológico por trimestre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Meta 2.3.</a:t>
            </a:r>
            <a:r>
              <a:rPr lang="pt-BR" dirty="0"/>
              <a:t> Realizar pelo menos um exame de mamas em 100% das gestantes.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2.3. </a:t>
            </a:r>
            <a:r>
              <a:rPr lang="pt-BR" dirty="0"/>
              <a:t>Proporção de gestantes com pelo menos um exame de mamas durante o pré-natal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Meta 2.4.</a:t>
            </a:r>
            <a:r>
              <a:rPr lang="pt-BR" dirty="0"/>
              <a:t> Garantir a 100% das gestantes a solicitação de exames laboratoriais de acordo com protocolo.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2.4.</a:t>
            </a:r>
            <a:r>
              <a:rPr lang="pt-BR" dirty="0"/>
              <a:t> Proporção de gestantes com solicitação de todos os exames laboratoriais de acordo com o protocolo.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924227" y="260648"/>
            <a:ext cx="8229600" cy="1143000"/>
          </a:xfrm>
        </p:spPr>
        <p:txBody>
          <a:bodyPr/>
          <a:lstStyle/>
          <a:p>
            <a:pPr eaLnBrk="1" hangingPunct="1"/>
            <a:r>
              <a:rPr lang="pt-BR" sz="3200" b="1" dirty="0" smtClean="0"/>
              <a:t/>
            </a:r>
            <a:br>
              <a:rPr lang="pt-BR" sz="3200" b="1" dirty="0" smtClean="0"/>
            </a:br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107504" y="260648"/>
            <a:ext cx="885698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2.5.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100% das gestantes a prescrição de sulfato ferroso e ácido fólico conforme protocolo.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2.5.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gestantes com prescrição de sulfato ferroso e ácido fólico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Meta 2.6.</a:t>
            </a:r>
            <a:r>
              <a:rPr lang="pt-BR" dirty="0"/>
              <a:t> Garantir que 100% das gestantes estejam com vacina antitetânica em dia.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2.6.</a:t>
            </a:r>
            <a:r>
              <a:rPr lang="pt-BR" dirty="0"/>
              <a:t> Proporção de gestantes com vacina antitetânica em dia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Meta 2.7.</a:t>
            </a:r>
            <a:r>
              <a:rPr lang="pt-BR" dirty="0"/>
              <a:t> Garantir que 100% das gestantes estejam com vacina contra hepatite B em dia.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2.7.</a:t>
            </a:r>
            <a:r>
              <a:rPr lang="pt-BR" dirty="0"/>
              <a:t> Proporção de gestantes com vacina contra hepatite B em dia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b="1" dirty="0"/>
              <a:t>Meta 2.8.</a:t>
            </a:r>
            <a:r>
              <a:rPr lang="pt-BR" dirty="0"/>
              <a:t> Realizar avaliação da necessidade de atendimento odontológico em 100% das gestantes durante o pré-natal.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2.8.</a:t>
            </a:r>
            <a:r>
              <a:rPr lang="pt-BR" dirty="0"/>
              <a:t> Proporção de gestantes com avaliação da necessidade de atendimento odontológico.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8864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2.9.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primeira consulta odontológica programática para 100% das gestantes cadastradas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2.9.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gestantes com primeira consulta odontológica programática.</a:t>
            </a: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34202032"/>
              </p:ext>
            </p:extLst>
          </p:nvPr>
        </p:nvGraphicFramePr>
        <p:xfrm>
          <a:off x="1547664" y="2420888"/>
          <a:ext cx="59046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475656" y="6021288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3. 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Gráfico da proporção de gestantes com primeira consulta odontológica programática. ESF Centro, Antônio Prado, RS.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3.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adesão ao pré-natal.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3.1.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busca ativa em 100% das puérperas que não realizaram a consulta de puerpério até 30 dias após o parto.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3.1.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busca ativa realizada às gestantes faltosas às consultas de pré-natal</a:t>
            </a:r>
            <a:r>
              <a:rPr lang="pt-BR" b="1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(Nenhuma gestante faltosa).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/>
              <a:t>Objetivo </a:t>
            </a:r>
            <a:r>
              <a:rPr lang="pt-BR" b="1" dirty="0"/>
              <a:t>4.</a:t>
            </a:r>
            <a:r>
              <a:rPr lang="pt-BR" dirty="0"/>
              <a:t> Melhorar o registro do programa de pré-natal.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Meta 4.1.</a:t>
            </a:r>
            <a:r>
              <a:rPr lang="pt-BR" dirty="0"/>
              <a:t> Manter registro na ficha de acompanhamento/espelho de pré-natal em 100% das gestantes.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4.1.</a:t>
            </a:r>
            <a:r>
              <a:rPr lang="pt-BR" dirty="0"/>
              <a:t> Proporção de gestantes com registro na ficha de acompanhamento/espelho de pré-natal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Objetivo 5.</a:t>
            </a:r>
            <a:r>
              <a:rPr lang="pt-BR" dirty="0"/>
              <a:t> Realizar avaliação de risco.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Meta 5.1.</a:t>
            </a:r>
            <a:r>
              <a:rPr lang="pt-BR" dirty="0"/>
              <a:t> Avaliar risco gestacional em 100% das gestantes.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5.1.</a:t>
            </a:r>
            <a:r>
              <a:rPr lang="pt-BR" dirty="0"/>
              <a:t> Proporção de gestantes com avaliação de risco gestacional.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5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564356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b="1" dirty="0" smtClean="0">
                <a:cs typeface="Times New Roman" pitchFamily="18" charset="0"/>
              </a:rPr>
              <a:t>Antônio Prado</a:t>
            </a:r>
            <a:r>
              <a:rPr lang="pt-BR" sz="2800" dirty="0" smtClean="0">
                <a:cs typeface="Times New Roman" pitchFamily="18" charset="0"/>
              </a:rPr>
              <a:t>: berço da colonização italiana no Estado do Rio Grande do Sul.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>
                <a:cs typeface="Times New Roman" pitchFamily="18" charset="0"/>
              </a:rPr>
              <a:t>População :  12.833 habitantes.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>
                <a:cs typeface="Times New Roman" pitchFamily="18" charset="0"/>
              </a:rPr>
              <a:t>Atrações Turísticas:</a:t>
            </a:r>
          </a:p>
        </p:txBody>
      </p:sp>
      <p:pic>
        <p:nvPicPr>
          <p:cNvPr id="1026" name="Picture 2" descr="https://encrypted-tbn1.gstatic.com/images?q=tbn:ANd9GcQ8YQfutWBmSDWkdcKTNE3t4eBKQhUO-tciD5PEhH4t-OIKmd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83230"/>
            <a:ext cx="3753145" cy="2813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s://encrypted-tbn3.gstatic.com/images?q=tbn:ANd9GcRNo5kJj2SchfezhY_hct9kBLvGy5_hGZmefeenpch6sxr9SF0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74" y="3449478"/>
            <a:ext cx="3798174" cy="2846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88640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6.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Promover a saúde no pré-natal.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100% das gestantes orientação nutricional durante a gestação.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6.1.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gestantes que receberam orientação nutricional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Meta 6.2.</a:t>
            </a:r>
            <a:r>
              <a:rPr lang="pt-BR" dirty="0"/>
              <a:t> Orientar 100% das gestantes sobre aleitamento materno.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6.2.</a:t>
            </a:r>
            <a:r>
              <a:rPr lang="pt-BR" dirty="0"/>
              <a:t> Proporção de gestantes que receberam orientação sobre aleitamento materno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Meta 6.3.</a:t>
            </a:r>
            <a:r>
              <a:rPr lang="pt-BR" dirty="0"/>
              <a:t> Orientar 100% das gestantes sobre os cuidados com o recém-nascido.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6.3.</a:t>
            </a:r>
            <a:r>
              <a:rPr lang="pt-BR" dirty="0"/>
              <a:t> Proporção de gestantes que receberam orientação sobre os cuidados com o recém-nascido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b="1" dirty="0"/>
              <a:t>Meta 6.4.</a:t>
            </a:r>
            <a:r>
              <a:rPr lang="pt-BR" dirty="0"/>
              <a:t> Orientar 100% das gestantes sobre anticoncepção após o parto.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6.5. </a:t>
            </a:r>
            <a:r>
              <a:rPr lang="pt-BR" dirty="0"/>
              <a:t>Proporção de gestantes que receberam orientação sobre anticoncepção após o parto.</a:t>
            </a:r>
          </a:p>
          <a:p>
            <a:endParaRPr lang="pt-BR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6.5.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gestantes sobre os riscos do tabagismo e do uso de álcool e drogas na gestação.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6.5.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gestantes que receberam orientação sobre os riscos do tabagismo e do uso de álcool e drogas na gestação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Meta 6.6.</a:t>
            </a:r>
            <a:r>
              <a:rPr lang="pt-BR" dirty="0"/>
              <a:t> Orientar 100% das gestantes sobre higiene bucal.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6.6.</a:t>
            </a:r>
            <a:r>
              <a:rPr lang="pt-BR" dirty="0"/>
              <a:t> Proporção de gestantes que receberam orientação sobre higiene bucal.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98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66404337"/>
              </p:ext>
            </p:extLst>
          </p:nvPr>
        </p:nvGraphicFramePr>
        <p:xfrm>
          <a:off x="1259632" y="2835366"/>
          <a:ext cx="6408712" cy="3401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0" y="86346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Resultados do Puerpério: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1007096"/>
            <a:ext cx="8928992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1.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Ampliar a cobertura da atenção a puérperas.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1.1.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Garantir a 100% das puérperas cadastradas no programa de Pré-Natal e Puerpério da Unidade de Saúde consulta puerperal antes dos 42 dias após o parto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1.1.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puérperas com consulta até 42 dias após o parto.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87624" y="6165304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4.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Gráfico de proporção de puérperas com consulta até 42 dias após o parto. ESF Centro, Antônio Prado, RS. 2015.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260648"/>
            <a:ext cx="878497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2.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Melhorar a qualidade da atenção às puérperas na Unidade de Saúde.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Examinar as mamas em 100% das puérperas cadastradas no Programa.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2.1.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puérperas que tiveram as mamas examinadas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Meta 2.2.</a:t>
            </a:r>
            <a:r>
              <a:rPr lang="pt-BR" dirty="0"/>
              <a:t> Examinar o abdome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2.2.</a:t>
            </a:r>
            <a:r>
              <a:rPr lang="pt-BR" dirty="0"/>
              <a:t> Proporção de puérperas que tiveram o abdome avaliado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Meta 2.3.</a:t>
            </a:r>
            <a:r>
              <a:rPr lang="pt-BR" dirty="0"/>
              <a:t> Realizar exame ginecológico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2.3.</a:t>
            </a:r>
            <a:r>
              <a:rPr lang="pt-BR" dirty="0"/>
              <a:t> Proporção de puérperas que realizaram exame ginecológico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Meta 2.4.</a:t>
            </a:r>
            <a:r>
              <a:rPr lang="pt-BR" dirty="0"/>
              <a:t> Avaliar o estado psíquico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2.4.</a:t>
            </a:r>
            <a:r>
              <a:rPr lang="pt-BR" dirty="0"/>
              <a:t> Proporção de puérperas com avaliação do estado psíquico.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2.5.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Avaliar intercorrências em 100% das puérperas cadastradas no Programa.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2.5.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puérperas com avaliação para intercorrências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Meta 2.6.</a:t>
            </a:r>
            <a:r>
              <a:rPr lang="pt-BR" dirty="0"/>
              <a:t> Prescrever a 100% das puérperas um dos métodos de anticoncepção.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2.6.</a:t>
            </a:r>
            <a:r>
              <a:rPr lang="pt-BR" dirty="0"/>
              <a:t> Proporção de puérperas que receberam prescrição de algum método de anticoncepção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Objetivo 3.</a:t>
            </a:r>
            <a:r>
              <a:rPr lang="pt-BR" dirty="0"/>
              <a:t> Melhorar a adesão das mães ao puerpério.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Meta 3.1.</a:t>
            </a:r>
            <a:r>
              <a:rPr lang="pt-BR" dirty="0"/>
              <a:t> Realizar busca ativa em 100% das puérperas que não realizaram a consulta de puerpério até 30 dias após o parto.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3.1.</a:t>
            </a:r>
            <a:r>
              <a:rPr lang="pt-BR" dirty="0"/>
              <a:t> Proporção de puérperas que não realizaram a consulta de puerpério até 30 dias após o parto e que foram buscadas pelo serviço.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38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7190"/>
            <a:ext cx="8784976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4.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Melhorar o registro das informações.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4.1.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Manter registro na ficha de acompanhamento do Programa 100% das puérperas.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4.1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puérperas com registro na ficha de acompanhamento do Programa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/>
              <a:t>Objetivo 5. Promover</a:t>
            </a:r>
            <a:r>
              <a:rPr lang="pt-BR" dirty="0"/>
              <a:t> a saúde das puérperas.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Meta 5.1.</a:t>
            </a:r>
            <a:r>
              <a:rPr lang="pt-BR" dirty="0"/>
              <a:t> Orientar 100% das puérperas cadastradas no Programa sobre os cuidados do recém-nascido.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5.1.</a:t>
            </a:r>
            <a:r>
              <a:rPr lang="pt-BR" dirty="0"/>
              <a:t> Proporção de puérperas que receberam orientação sobre os cuidados do recém-nascido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Meta 5.2.</a:t>
            </a:r>
            <a:r>
              <a:rPr lang="pt-BR" dirty="0"/>
              <a:t> Orientar 100% das puérperas cadastradas no Programa sobre aleitamento materno exclusivo.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Indicador 5.2.</a:t>
            </a:r>
            <a:r>
              <a:rPr lang="pt-BR" dirty="0"/>
              <a:t> Proporção de puérperas que receberam orientação sobre aleitamento materno exclusivo.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12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5.3.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puérperas cadastradas no Programa sobre planejamento familiar.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5.3.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Proporção de puérperas que receberam orientação sobre planejamento familiar.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48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5516" y="1225689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Importância da intervenção para a </a:t>
            </a:r>
            <a:r>
              <a:rPr lang="pt-BR" sz="2000" b="1" dirty="0" smtClean="0"/>
              <a:t>equipe,</a:t>
            </a:r>
            <a:r>
              <a:rPr lang="pt-BR" sz="2000" dirty="0" smtClean="0"/>
              <a:t> para o </a:t>
            </a:r>
            <a:r>
              <a:rPr lang="pt-BR" sz="2000" b="1" dirty="0" smtClean="0"/>
              <a:t>serviço</a:t>
            </a:r>
            <a:r>
              <a:rPr lang="pt-BR" sz="2000" dirty="0" smtClean="0"/>
              <a:t> e para a </a:t>
            </a:r>
            <a:r>
              <a:rPr lang="pt-BR" sz="2000" b="1" dirty="0" smtClean="0"/>
              <a:t>comunidade</a:t>
            </a:r>
            <a:r>
              <a:rPr lang="pt-BR" sz="2000" dirty="0" smtClean="0"/>
              <a:t>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Dificuldade no </a:t>
            </a:r>
            <a:r>
              <a:rPr lang="pt-BR" sz="2000" smtClean="0"/>
              <a:t>atendimento </a:t>
            </a:r>
            <a:r>
              <a:rPr lang="pt-BR" sz="2000" smtClean="0"/>
              <a:t>odontológico;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b="1" dirty="0"/>
              <a:t>intervenção foi incorporada </a:t>
            </a:r>
            <a:r>
              <a:rPr lang="pt-BR" sz="2000" b="1" dirty="0" smtClean="0"/>
              <a:t>ao serviço da </a:t>
            </a:r>
            <a:r>
              <a:rPr lang="pt-BR" sz="2000" b="1" dirty="0"/>
              <a:t>unidade</a:t>
            </a:r>
            <a:r>
              <a:rPr lang="pt-BR" sz="2000" dirty="0"/>
              <a:t>, e as usuárias continuam recebendo as orientações. O registro específico foi mantido como parte do serviço. Com a intervenção conseguimos ampliar a cobertura do pré-natal na unidade, onde ocorreu uma qualificação do serviço e, por conseguinte, a adesão das usuárias ao programa.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</p:spTree>
    <p:extLst>
      <p:ext uri="{BB962C8B-B14F-4D97-AF65-F5344CB8AC3E}">
        <p14:creationId xmlns:p14="http://schemas.microsoft.com/office/powerpoint/2010/main" val="167780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Fortalecimento da união da equipe,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Aproximação e vínculos afetivos e efetivos construídos com a comunidade;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Maior conhecimento sobre ESF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sobre os princípios fundamentais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SUS,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Ajudou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entender que com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empenho,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dedicação e apoio da gestão poderíamos trazer mudanças na saúde da população para uma melhor qualidade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vida: trabalho entre equipe, gestão e comunidade.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" descr="http://www.aladeya-med.ru/images/vedenie-beremennost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21" r="12421"/>
          <a:stretch>
            <a:fillRect/>
          </a:stretch>
        </p:blipFill>
        <p:spPr>
          <a:xfrm>
            <a:off x="0" y="25722"/>
            <a:ext cx="9109704" cy="6832278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347864" y="6093296"/>
            <a:ext cx="5486400" cy="566737"/>
          </a:xfrm>
        </p:spPr>
        <p:txBody>
          <a:bodyPr/>
          <a:lstStyle/>
          <a:p>
            <a:pPr algn="r" eaLnBrk="1" hangingPunct="1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 idx="4294967295"/>
          </p:nvPr>
        </p:nvSpPr>
        <p:spPr>
          <a:xfrm>
            <a:off x="179512" y="18901"/>
            <a:ext cx="8050088" cy="1143000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 DO MUNICÍPIO NO ESTADO </a:t>
            </a:r>
          </a:p>
        </p:txBody>
      </p:sp>
      <p:pic>
        <p:nvPicPr>
          <p:cNvPr id="2050" name="Picture 2" descr="Localização de Antônio Pr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480720" cy="560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179512" y="3473"/>
            <a:ext cx="8050088" cy="1143000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 DA UNIDADE NO MUNICÍPIO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80728"/>
            <a:ext cx="8229599" cy="5711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4293096"/>
            <a:ext cx="3477071" cy="2413166"/>
          </a:xfrm>
          <a:prstGeom prst="rect">
            <a:avLst/>
          </a:prstGeom>
        </p:spPr>
      </p:pic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0" y="100634"/>
            <a:ext cx="9144000" cy="80808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ESF </a:t>
            </a: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endParaRPr lang="pt-BR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712967" cy="53578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Bairro Centro.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Horário de atendimento das 08h00 às 12hs, das 13hs às 17hs.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da AB: Educação permanente e a ESF.;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Missão: “Atuar de forma humanizada e inovadora no cuidado da população assistida, promovendo sua saúde, bem estar e qualidade de vida”;</a:t>
            </a:r>
          </a:p>
          <a:p>
            <a:pPr algn="just" eaLnBrk="1" hangingPunct="1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5820" y="1268760"/>
            <a:ext cx="7812360" cy="5326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ESF Centro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26891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adstrita de 3386 pessoas, 1128 famílias cadastradas.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Cinco Agentes Comunitários de Saúde (ACS), uma enfermeira, duas técnicas de enfermagem e um médico da família;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Atualmente contamos com um dentista na UBS tempo parcial, para atividades relacionadas à saúde bucal.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ESF Centro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mulhercomsaude.com.br/wp-content/uploads/2012/07/Fisioterapia-para-gest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785" y="3680259"/>
            <a:ext cx="4786312" cy="3183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3960440"/>
          </a:xfrm>
        </p:spPr>
        <p:txBody>
          <a:bodyPr/>
          <a:lstStyle/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o acompanhamento das gestantes;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os registros realizados;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de gestantes cadastradas da área adstrita;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Fortalecimento da união da equipe.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IMPORTÂNCIA DA AÇÃO PROGRAMÁTICA</a:t>
            </a:r>
            <a:endParaRPr lang="pt-BR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Baixo número de gestantes cadastradas e acompanhadas pela UBS;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Ausência de monitoramento das ações realizadas no pré-natal e puerpério;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Baixa adesão da comunidade às atividades educativas coletivas;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registro específico;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 odontológico insatisfatório, não contemplando as ações conforme protocolo do MS.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100634"/>
            <a:ext cx="9144000" cy="8080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antes da Intervenção: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12362</TotalTime>
  <Words>1830</Words>
  <Application>Microsoft Office PowerPoint</Application>
  <PresentationFormat>Apresentação na tela (4:3)</PresentationFormat>
  <Paragraphs>176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Tema do Office</vt:lpstr>
      <vt:lpstr>UNIVERSIDADE ABERTA DO SUS UNIVERSIDADE FEDERAL DE PELOTAS CURSO DE ESPECIALIZAÇÃO EM SAÚDE DA FAMÍLIA MODALIDADE A DISTÂNCIA</vt:lpstr>
      <vt:lpstr>Apresentação do PowerPoint</vt:lpstr>
      <vt:lpstr>LOCALIZAÇÃO DO MUNICÍPIO NO ESTADO </vt:lpstr>
      <vt:lpstr>LOCALIZAÇÃO DA UNIDADE NO MUNICÍPIO</vt:lpstr>
      <vt:lpstr>  ESF Centro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Assistência Pré-natal no município de Santo Augusto na Unidade Central de Saúde - RS</dc:title>
  <dc:creator>Usuario</dc:creator>
  <cp:lastModifiedBy>Mariana Cademartori</cp:lastModifiedBy>
  <cp:revision>368</cp:revision>
  <dcterms:created xsi:type="dcterms:W3CDTF">2014-07-15T23:17:42Z</dcterms:created>
  <dcterms:modified xsi:type="dcterms:W3CDTF">2015-08-14T01:09:41Z</dcterms:modified>
</cp:coreProperties>
</file>