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5"/>
  </p:notesMasterIdLst>
  <p:sldIdLst>
    <p:sldId id="259" r:id="rId2"/>
    <p:sldId id="262" r:id="rId3"/>
    <p:sldId id="263" r:id="rId4"/>
    <p:sldId id="330" r:id="rId5"/>
    <p:sldId id="300" r:id="rId6"/>
    <p:sldId id="331" r:id="rId7"/>
    <p:sldId id="265" r:id="rId8"/>
    <p:sldId id="266" r:id="rId9"/>
    <p:sldId id="267" r:id="rId10"/>
    <p:sldId id="268" r:id="rId11"/>
    <p:sldId id="301" r:id="rId12"/>
    <p:sldId id="306" r:id="rId13"/>
    <p:sldId id="329" r:id="rId14"/>
    <p:sldId id="307" r:id="rId15"/>
    <p:sldId id="308" r:id="rId16"/>
    <p:sldId id="310" r:id="rId17"/>
    <p:sldId id="311" r:id="rId18"/>
    <p:sldId id="312" r:id="rId19"/>
    <p:sldId id="313" r:id="rId20"/>
    <p:sldId id="324" r:id="rId21"/>
    <p:sldId id="315" r:id="rId22"/>
    <p:sldId id="316" r:id="rId23"/>
    <p:sldId id="332" r:id="rId24"/>
    <p:sldId id="317" r:id="rId25"/>
    <p:sldId id="318" r:id="rId26"/>
    <p:sldId id="319" r:id="rId27"/>
    <p:sldId id="321" r:id="rId28"/>
    <p:sldId id="322" r:id="rId29"/>
    <p:sldId id="294" r:id="rId30"/>
    <p:sldId id="333" r:id="rId31"/>
    <p:sldId id="334" r:id="rId32"/>
    <p:sldId id="297" r:id="rId33"/>
    <p:sldId id="33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ita" initials="Steli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24" autoAdjust="0"/>
  </p:normalViewPr>
  <p:slideViewPr>
    <p:cSldViewPr>
      <p:cViewPr>
        <p:scale>
          <a:sx n="100" d="100"/>
          <a:sy n="100" d="100"/>
        </p:scale>
        <p:origin x="-1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cedes\Desktop\Planilha%20de%20Coleta%20de%20Dados%20HAS-DM%20semana%2012Mercedes%20Rodriguez%20Linares(9).xls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&#243;n\Unidad%203\2014_11_06%20Coleta%20de%20dados%20Crian&#231;as%20Dra%20Yanelis%20Fidalg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14503135586"/>
          <c:y val="0.050942417761412"/>
          <c:w val="0.8377066187354"/>
          <c:h val="0.81218599818456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1005016"/>
        <c:axId val="1837486472"/>
      </c:barChart>
      <c:catAx>
        <c:axId val="187100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pt-BR" sz="1200"/>
            </a:pPr>
            <a:endParaRPr lang="en-US"/>
          </a:p>
        </c:txPr>
        <c:crossAx val="1837486472"/>
        <c:crosses val="autoZero"/>
        <c:auto val="1"/>
        <c:lblAlgn val="ctr"/>
        <c:lblOffset val="100"/>
        <c:tickMarkSkip val="1"/>
        <c:noMultiLvlLbl val="0"/>
      </c:catAx>
      <c:valAx>
        <c:axId val="1837486472"/>
        <c:scaling>
          <c:orientation val="minMax"/>
          <c:max val="1.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pt-BR" sz="1200"/>
            </a:pPr>
            <a:endParaRPr lang="en-US"/>
          </a:p>
        </c:txPr>
        <c:crossAx val="1871005016"/>
        <c:crosses val="autoZero"/>
        <c:crossBetween val="between"/>
        <c:majorUnit val="0.2"/>
        <c:minorUnit val="0.04000000000000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272354371803"/>
          <c:y val="0.0842502379510253"/>
          <c:w val="0.883871630020107"/>
          <c:h val="0.809362869983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0.0178571428571429</c:v>
                </c:pt>
                <c:pt idx="1">
                  <c:v>0.185567010309278</c:v>
                </c:pt>
                <c:pt idx="2">
                  <c:v>0.201680672268906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310872"/>
        <c:axId val="1870314232"/>
      </c:barChart>
      <c:catAx>
        <c:axId val="187031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70314232"/>
        <c:crosses val="autoZero"/>
        <c:auto val="1"/>
        <c:lblAlgn val="ctr"/>
        <c:lblOffset val="100"/>
        <c:noMultiLvlLbl val="0"/>
      </c:catAx>
      <c:valAx>
        <c:axId val="187031423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70310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6"/>
          <c:y val="0.0765961914335179"/>
          <c:w val="0.82526966387266"/>
          <c:h val="0.791490701960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0.945945945945942</c:v>
                </c:pt>
                <c:pt idx="1">
                  <c:v>0.906779661016949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305800"/>
        <c:axId val="1868304152"/>
      </c:barChart>
      <c:catAx>
        <c:axId val="186830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8304152"/>
        <c:crosses val="autoZero"/>
        <c:auto val="1"/>
        <c:lblAlgn val="ctr"/>
        <c:lblOffset val="100"/>
        <c:noMultiLvlLbl val="0"/>
      </c:catAx>
      <c:valAx>
        <c:axId val="186830415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8305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80234201494"/>
          <c:y val="0.0485838460475841"/>
          <c:w val="0.873144399460192"/>
          <c:h val="0.81106740199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0.405405405405405</c:v>
                </c:pt>
                <c:pt idx="1">
                  <c:v>0.533898305084746</c:v>
                </c:pt>
                <c:pt idx="2">
                  <c:v>0.598540145985395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005432"/>
        <c:axId val="1871903256"/>
      </c:barChart>
      <c:catAx>
        <c:axId val="187200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71903256"/>
        <c:crosses val="autoZero"/>
        <c:auto val="1"/>
        <c:lblAlgn val="ctr"/>
        <c:lblOffset val="100"/>
        <c:noMultiLvlLbl val="0"/>
      </c:catAx>
      <c:valAx>
        <c:axId val="187190325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72005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83007366015"/>
          <c:y val="0.0298047359464682"/>
          <c:w val="0.849463212259759"/>
          <c:h val="0.774117081518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0.459459459459459</c:v>
                </c:pt>
                <c:pt idx="1">
                  <c:v>0.550847457627126</c:v>
                </c:pt>
                <c:pt idx="2">
                  <c:v>0.569343065693434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9597752"/>
        <c:axId val="1868166504"/>
      </c:barChart>
      <c:catAx>
        <c:axId val="180959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8166504"/>
        <c:crosses val="autoZero"/>
        <c:auto val="1"/>
        <c:lblAlgn val="ctr"/>
        <c:lblOffset val="100"/>
        <c:noMultiLvlLbl val="0"/>
      </c:catAx>
      <c:valAx>
        <c:axId val="186816650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09597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73043064712"/>
          <c:y val="0.0751728345619277"/>
          <c:w val="0.885931752866785"/>
          <c:h val="0.810487146106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0.770270270270277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063624"/>
        <c:axId val="1869067048"/>
      </c:barChart>
      <c:catAx>
        <c:axId val="186906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067048"/>
        <c:crosses val="autoZero"/>
        <c:auto val="1"/>
        <c:lblAlgn val="ctr"/>
        <c:lblOffset val="100"/>
        <c:noMultiLvlLbl val="0"/>
      </c:catAx>
      <c:valAx>
        <c:axId val="186906704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0636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9312362596094"/>
          <c:y val="0.0761899683208377"/>
          <c:w val="0.868579024988056"/>
          <c:h val="0.83682715109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0.797297297297298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109848"/>
        <c:axId val="1869113272"/>
      </c:barChart>
      <c:catAx>
        <c:axId val="186910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113272"/>
        <c:crosses val="autoZero"/>
        <c:auto val="1"/>
        <c:lblAlgn val="ctr"/>
        <c:lblOffset val="100"/>
        <c:noMultiLvlLbl val="0"/>
      </c:catAx>
      <c:valAx>
        <c:axId val="186911327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109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0149813017474"/>
          <c:y val="0.0933836733551171"/>
          <c:w val="0.890195593280786"/>
          <c:h val="0.802704709644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0.864864864864865</c:v>
                </c:pt>
                <c:pt idx="1">
                  <c:v>0.855932203389835</c:v>
                </c:pt>
                <c:pt idx="2">
                  <c:v>0.978102189781014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174840"/>
        <c:axId val="1869178264"/>
      </c:barChart>
      <c:catAx>
        <c:axId val="186917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178264"/>
        <c:crosses val="autoZero"/>
        <c:auto val="1"/>
        <c:lblAlgn val="ctr"/>
        <c:lblOffset val="100"/>
        <c:noMultiLvlLbl val="0"/>
      </c:catAx>
      <c:valAx>
        <c:axId val="186917826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174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7401340758869"/>
          <c:y val="0.0444441333743946"/>
          <c:w val="0.904206154221605"/>
          <c:h val="0.854222892578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0.111111111111111</c:v>
                </c:pt>
                <c:pt idx="1">
                  <c:v>0.595238095238095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774168"/>
        <c:axId val="1869777528"/>
      </c:barChart>
      <c:catAx>
        <c:axId val="186977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777528"/>
        <c:crosses val="autoZero"/>
        <c:auto val="1"/>
        <c:lblAlgn val="ctr"/>
        <c:lblOffset val="100"/>
        <c:noMultiLvlLbl val="0"/>
      </c:catAx>
      <c:valAx>
        <c:axId val="186977752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774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0074546523495"/>
          <c:y val="0.0533512034399955"/>
          <c:w val="0.908551343949871"/>
          <c:h val="0.832377459508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0.310810810810815</c:v>
                </c:pt>
                <c:pt idx="1">
                  <c:v>0.254237288135591</c:v>
                </c:pt>
                <c:pt idx="2">
                  <c:v>0.248175182481752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242072"/>
        <c:axId val="1869245496"/>
      </c:barChart>
      <c:catAx>
        <c:axId val="1869242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245496"/>
        <c:crosses val="autoZero"/>
        <c:auto val="1"/>
        <c:lblAlgn val="ctr"/>
        <c:lblOffset val="100"/>
        <c:noMultiLvlLbl val="0"/>
      </c:catAx>
      <c:valAx>
        <c:axId val="186924549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242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8247335123852"/>
          <c:y val="0.110830176968617"/>
          <c:w val="0.920276674797833"/>
          <c:h val="0.78636171939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0.648648648648658</c:v>
                </c:pt>
                <c:pt idx="1">
                  <c:v>0.661016949152539</c:v>
                </c:pt>
                <c:pt idx="2">
                  <c:v>0.708029197080295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310872"/>
        <c:axId val="1869314296"/>
      </c:barChart>
      <c:catAx>
        <c:axId val="186931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314296"/>
        <c:crosses val="autoZero"/>
        <c:auto val="1"/>
        <c:lblAlgn val="ctr"/>
        <c:lblOffset val="100"/>
        <c:noMultiLvlLbl val="0"/>
      </c:catAx>
      <c:valAx>
        <c:axId val="186931429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9310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9374904734797"/>
          <c:y val="0.0852563461623067"/>
          <c:w val="0.885796852593236"/>
          <c:h val="0.79646406674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0.857142857142859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251960"/>
        <c:axId val="1868255304"/>
      </c:barChart>
      <c:catAx>
        <c:axId val="186825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8255304"/>
        <c:crosses val="autoZero"/>
        <c:auto val="1"/>
        <c:lblAlgn val="ctr"/>
        <c:lblOffset val="100"/>
        <c:noMultiLvlLbl val="0"/>
      </c:catAx>
      <c:valAx>
        <c:axId val="186825530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8251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72008"/>
          <a:ext cx="6500858" cy="25003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0.39876</cdr:x>
      <cdr:y>0.43199</cdr:y>
    </cdr:from>
    <cdr:to>
      <cdr:x>0.48737</cdr:x>
      <cdr:y>0.56739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2" y="1080118"/>
          <a:ext cx="57607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118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0.60922</cdr:x>
      <cdr:y>0.2304</cdr:y>
    </cdr:from>
    <cdr:to>
      <cdr:x>0.69783</cdr:x>
      <cdr:y>0.3658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53" y="576076"/>
          <a:ext cx="57605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137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0.59078</cdr:x>
      <cdr:y>0.14751</cdr:y>
    </cdr:from>
    <cdr:to>
      <cdr:x>0.66956</cdr:x>
      <cdr:y>0.2631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0" y="432048"/>
          <a:ext cx="576130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137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A899-7BBE-4A5A-9427-D7E781DBF409}" type="datetimeFigureOut">
              <a:rPr lang="es-ES" smtClean="0"/>
              <a:pPr/>
              <a:t>12/08/15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DE91-E215-4FC0-BBD7-DFCDA8AC25F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DE91-E215-4FC0-BBD7-DFCDA8AC25F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BF44A-1EC0-4700-AF61-347805475D59}" type="datetimeFigureOut">
              <a:rPr lang="pt-BR" smtClean="0"/>
              <a:pPr/>
              <a:t>12/08/15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B7B19C-B19C-4F5A-8730-7D7C016A6756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90113" name="1027"/>
          <p:cNvSpPr txBox="1">
            <a:spLocks noChangeArrowheads="1"/>
          </p:cNvSpPr>
          <p:nvPr/>
        </p:nvSpPr>
        <p:spPr bwMode="auto">
          <a:xfrm>
            <a:off x="5499100" y="457200"/>
            <a:ext cx="395288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28662" y="153888"/>
            <a:ext cx="671517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pt-B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pt-B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Turma 7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39552" y="-87776"/>
            <a:ext cx="7962678" cy="827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Melhoria do Programa de Atenção à Saúde da Criança de zero a 72 meses, na USF Raul Alves, Urucurituba, AM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Yanelis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Fidalgo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Domínguez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Orientadora:  Rosângela de Leon Veleda de Souza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Pelotas, 2015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28794" y="357166"/>
            <a:ext cx="51905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Trabalho de Conclusão de Curso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UFPEL-ESCUDO-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621414" cy="16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421705" cy="142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000" dirty="0" smtClean="0">
                <a:latin typeface="Arial" pitchFamily="34" charset="0"/>
                <a:cs typeface="Arial" pitchFamily="34" charset="0"/>
              </a:rPr>
              <a:t>Caderno de Atenção Básica, n° 33 Crescimento e desenvolvimento Brasília – DF 2012;</a:t>
            </a:r>
          </a:p>
          <a:p>
            <a:pPr lvl="0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000" dirty="0" smtClean="0">
                <a:latin typeface="Arial" pitchFamily="34" charset="0"/>
                <a:cs typeface="Arial" pitchFamily="34" charset="0"/>
              </a:rPr>
              <a:t>Instrumentos de Registros Específicos (Prontuários individuais, Ficha-espelho, Caderneta da criança, Livro de Registro e Ficha de Atendimento em Saúde Bucal);</a:t>
            </a:r>
          </a:p>
          <a:p>
            <a:pPr lvl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000" dirty="0" smtClean="0">
                <a:latin typeface="Arial" pitchFamily="34" charset="0"/>
                <a:cs typeface="Arial" pitchFamily="34" charset="0"/>
              </a:rPr>
              <a:t>Acompanhamento mensal da intervenção: planilha eletrônica de coleta de dados.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 Rounded MT Bold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0" y="786364"/>
            <a:ext cx="9144000" cy="482396"/>
          </a:xfrm>
        </p:spPr>
        <p:txBody>
          <a:bodyPr>
            <a:normAutofit/>
          </a:bodyPr>
          <a:lstStyle/>
          <a:p>
            <a:pPr marL="88900" indent="20638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1 - Ampliar a cobertura do Programa de Saúde da Criança.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endParaRPr lang="pt-BR" sz="24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357158" y="1357298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Meta 1.1: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Ampliar a cobertura da atenção à saúde para 80% das crianças entre zero e 72 meses pertencentes à área de abrangência da unidade saúde. </a:t>
            </a:r>
            <a:endParaRPr lang="pt-BR" sz="2000" dirty="0"/>
          </a:p>
        </p:txBody>
      </p:sp>
      <p:graphicFrame>
        <p:nvGraphicFramePr>
          <p:cNvPr id="12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42641"/>
              </p:ext>
            </p:extLst>
          </p:nvPr>
        </p:nvGraphicFramePr>
        <p:xfrm>
          <a:off x="1331640" y="2420888"/>
          <a:ext cx="650085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/>
          <p:cNvSpPr/>
          <p:nvPr/>
        </p:nvSpPr>
        <p:spPr>
          <a:xfrm>
            <a:off x="2545255" y="4746104"/>
            <a:ext cx="462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5095056"/>
            <a:ext cx="691276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Evolução mensal do indicador de cobertura de crianças entre zero e 72 meses inscritas no programa na USF Raul Alves, Urucurituba, AM.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732240" y="2780928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(164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40050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74</a:t>
            </a:r>
            <a:endParaRPr lang="en-US" sz="1600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285720" y="468432"/>
            <a:ext cx="8643998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0" dirty="0" smtClean="0">
                <a:latin typeface="Arial" pitchFamily="34" charset="0"/>
                <a:cs typeface="Arial" pitchFamily="34" charset="0"/>
              </a:rPr>
            </a:br>
            <a:r>
              <a:rPr lang="es-ES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0" dirty="0" smtClean="0">
                <a:latin typeface="Arial" pitchFamily="34" charset="0"/>
                <a:cs typeface="Arial" pitchFamily="34" charset="0"/>
              </a:rPr>
            </a:br>
            <a:r>
              <a:rPr lang="es-ES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0" dirty="0" smtClean="0">
                <a:latin typeface="Arial" pitchFamily="34" charset="0"/>
                <a:cs typeface="Arial" pitchFamily="34" charset="0"/>
              </a:rPr>
            </a:br>
            <a:endParaRPr lang="pt-BR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468432"/>
            <a:ext cx="8643998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0" dirty="0" smtClean="0">
                <a:latin typeface="Arial" pitchFamily="34" charset="0"/>
                <a:cs typeface="Arial" pitchFamily="34" charset="0"/>
              </a:rPr>
            </a:br>
            <a:r>
              <a:rPr lang="es-ES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0" dirty="0" smtClean="0">
                <a:latin typeface="Arial" pitchFamily="34" charset="0"/>
                <a:cs typeface="Arial" pitchFamily="34" charset="0"/>
              </a:rPr>
            </a:br>
            <a:r>
              <a:rPr lang="es-ES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0" dirty="0" smtClean="0">
                <a:latin typeface="Arial" pitchFamily="34" charset="0"/>
                <a:cs typeface="Arial" pitchFamily="34" charset="0"/>
              </a:rPr>
            </a:br>
            <a:endParaRPr lang="pt-BR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65730574"/>
              </p:ext>
            </p:extLst>
          </p:nvPr>
        </p:nvGraphicFramePr>
        <p:xfrm>
          <a:off x="1000100" y="2424758"/>
          <a:ext cx="642942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4862770"/>
            <a:ext cx="64807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que </a:t>
            </a:r>
            <a:r>
              <a:rPr kumimoji="0" lang="pt-B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ﬁzeram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 primeira consulta na primeira semana de vida 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282" y="809417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 primeira consulta na primeira semana de vida para 100% das crianças cadastradas. </a:t>
            </a:r>
            <a:endParaRPr lang="pt-BR" sz="2000" dirty="0"/>
          </a:p>
        </p:txBody>
      </p:sp>
      <p:sp>
        <p:nvSpPr>
          <p:cNvPr id="7" name="8-Point Star 6"/>
          <p:cNvSpPr/>
          <p:nvPr/>
        </p:nvSpPr>
        <p:spPr>
          <a:xfrm>
            <a:off x="6156176" y="2636912"/>
            <a:ext cx="1944216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52,4%</a:t>
            </a:r>
          </a:p>
          <a:p>
            <a:pPr algn="ctr"/>
            <a:r>
              <a:rPr lang="en-US" sz="1400" dirty="0" smtClean="0"/>
              <a:t>(86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0050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371064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65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49461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7787208" cy="4525963"/>
          </a:xfrm>
        </p:spPr>
        <p:txBody>
          <a:bodyPr/>
          <a:lstStyle/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Consulta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recém nascido na primeira semana de vida.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4" descr="C:\Users\pc\Pictures\Odontología\IMG_20150514_0838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36512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Monitorar o crescimento em 100% das crianças.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2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59616869"/>
              </p:ext>
            </p:extLst>
          </p:nvPr>
        </p:nvGraphicFramePr>
        <p:xfrm>
          <a:off x="611560" y="2060848"/>
          <a:ext cx="7313157" cy="292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496" y="5148480"/>
            <a:ext cx="79928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Evolução mensal do indicador de crianças com monitoramento de crescimento na USF Raul Alves, Urucurituba, AM.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1409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57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249289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118</a:t>
            </a:r>
            <a:endParaRPr lang="en-US" sz="1600" dirty="0"/>
          </a:p>
        </p:txBody>
      </p:sp>
      <p:sp>
        <p:nvSpPr>
          <p:cNvPr id="8" name="8-Point Star 7"/>
          <p:cNvSpPr/>
          <p:nvPr/>
        </p:nvSpPr>
        <p:spPr>
          <a:xfrm>
            <a:off x="6588224" y="2636912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(164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968552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62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 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sz="62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Monitorar 100% das crianças com déficit de peso. </a:t>
            </a:r>
            <a:endParaRPr lang="es-ES" sz="5500" dirty="0" smtClean="0">
              <a:latin typeface="Arial" pitchFamily="34" charset="0"/>
              <a:cs typeface="Arial" pitchFamily="34" charset="0"/>
            </a:endParaRPr>
          </a:p>
          <a:p>
            <a:pPr marL="88900" indent="20638">
              <a:lnSpc>
                <a:spcPct val="150000"/>
              </a:lnSpc>
              <a:buNone/>
              <a:tabLst>
                <a:tab pos="88900" algn="l"/>
              </a:tabLst>
            </a:pP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100%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os casos foram monitorados: 1 no primeiro mês,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 no segundo, 6 no terceiro e </a:t>
            </a:r>
            <a:r>
              <a:rPr lang="pt-BR" sz="55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6 no quarto mês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pt-BR" sz="55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5500" b="1" dirty="0">
                <a:latin typeface="Arial" pitchFamily="34" charset="0"/>
                <a:cs typeface="Arial" pitchFamily="34" charset="0"/>
              </a:rPr>
              <a:t>2.4: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Monitorar 100% das crianças com excesso de peso.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88900" indent="12700">
              <a:lnSpc>
                <a:spcPct val="150000"/>
              </a:lnSpc>
              <a:buNone/>
            </a:pP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% dos casos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monitorados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: 4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crianças durante a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intervenção.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Uma no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primeiro mês,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4 no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segundo, </a:t>
            </a:r>
            <a:r>
              <a:rPr lang="pt-BR" sz="5500" dirty="0">
                <a:latin typeface="Arial" pitchFamily="34" charset="0"/>
                <a:cs typeface="Arial" pitchFamily="34" charset="0"/>
              </a:rPr>
              <a:t>3 no 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terceiro e </a:t>
            </a:r>
            <a:r>
              <a:rPr lang="pt-BR" sz="5500" b="1" dirty="0" smtClean="0">
                <a:solidFill>
                  <a:srgbClr val="EB641B"/>
                </a:solidFill>
                <a:latin typeface="Arial" pitchFamily="34" charset="0"/>
                <a:cs typeface="Arial" pitchFamily="34" charset="0"/>
              </a:rPr>
              <a:t>2 no quarto mês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5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4000" dirty="0" smtClean="0"/>
              <a:t/>
            </a:r>
            <a:br>
              <a:rPr lang="es-ES" sz="4000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Objetivo 2 - Melhorar a qualidade do atendimento á criança.</a:t>
            </a: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Meta 2.5: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Monitorar o desenvolvimento em 100% das crianças.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05660892"/>
              </p:ext>
            </p:extLst>
          </p:nvPr>
        </p:nvGraphicFramePr>
        <p:xfrm>
          <a:off x="1203045" y="2484184"/>
          <a:ext cx="6643734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2925" y="5652536"/>
            <a:ext cx="876955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com monitoramento de desenvolvimento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</p:txBody>
      </p:sp>
      <p:sp>
        <p:nvSpPr>
          <p:cNvPr id="6" name="8-Point Star 5"/>
          <p:cNvSpPr/>
          <p:nvPr/>
        </p:nvSpPr>
        <p:spPr>
          <a:xfrm>
            <a:off x="6459629" y="2772216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(164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55173" y="33482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59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852936"/>
            <a:ext cx="591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118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852936"/>
            <a:ext cx="591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137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95242"/>
              </p:ext>
            </p:extLst>
          </p:nvPr>
        </p:nvGraphicFramePr>
        <p:xfrm>
          <a:off x="571472" y="2274077"/>
          <a:ext cx="79296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5632792"/>
            <a:ext cx="857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com vacinação em dia para a idade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953433"/>
            <a:ext cx="8390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Vacinar 100% das crianças de acordo com a idade.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pt-BR" sz="2000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6516216" y="2766733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95,7%%</a:t>
            </a:r>
          </a:p>
          <a:p>
            <a:pPr algn="ctr"/>
            <a:r>
              <a:rPr lang="en-US" sz="1400" dirty="0" smtClean="0"/>
              <a:t>(157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2344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299695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27809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134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99295"/>
              </p:ext>
            </p:extLst>
          </p:nvPr>
        </p:nvGraphicFramePr>
        <p:xfrm>
          <a:off x="857224" y="2631267"/>
          <a:ext cx="757242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5632792"/>
            <a:ext cx="87154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de seis a 24 meses com suplementação de ferro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036474"/>
            <a:ext cx="8358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suplementação de ferro em 100% das crianças de 6 a 24 meses.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85496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91886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98275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49</a:t>
            </a:r>
            <a:endParaRPr lang="en-US" sz="1600" dirty="0"/>
          </a:p>
        </p:txBody>
      </p:sp>
      <p:sp>
        <p:nvSpPr>
          <p:cNvPr id="11" name="8-Point Star 10"/>
          <p:cNvSpPr/>
          <p:nvPr/>
        </p:nvSpPr>
        <p:spPr>
          <a:xfrm>
            <a:off x="6804248" y="2838741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(56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2602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</a:p>
          <a:p>
            <a:pPr marL="109728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2.8: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triagem auditiva em 100% das crianças.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30803233"/>
              </p:ext>
            </p:extLst>
          </p:nvPr>
        </p:nvGraphicFramePr>
        <p:xfrm>
          <a:off x="642910" y="2571744"/>
          <a:ext cx="785818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5716145"/>
            <a:ext cx="85011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que realizaram a triagem auditiva 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5091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472514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72514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</a:t>
            </a:r>
            <a:endParaRPr lang="en-US" sz="1600" dirty="0"/>
          </a:p>
        </p:txBody>
      </p:sp>
      <p:sp>
        <p:nvSpPr>
          <p:cNvPr id="11" name="8-Point Star 10"/>
          <p:cNvSpPr/>
          <p:nvPr/>
        </p:nvSpPr>
        <p:spPr>
          <a:xfrm>
            <a:off x="6459629" y="2772216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26,2%</a:t>
            </a:r>
          </a:p>
          <a:p>
            <a:pPr algn="ctr"/>
            <a:r>
              <a:rPr lang="en-US" sz="1400" dirty="0" smtClean="0"/>
              <a:t>(43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acompanhamento do crescimento e desenvolvimento da criança desde seu nascimento é de fundamental importância para a promoção de saúde, prevenção de doenças e construção de vínculo entre a unidade de saúde e a comunidade.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214974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pt-BR" sz="62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</a:p>
          <a:p>
            <a:endParaRPr lang="es-ES" sz="6200" dirty="0" smtClean="0">
              <a:latin typeface="Arial" pitchFamily="34" charset="0"/>
              <a:cs typeface="Arial" pitchFamily="34" charset="0"/>
            </a:endParaRPr>
          </a:p>
          <a:p>
            <a:pPr marL="109728" lvl="0" indent="0">
              <a:buNone/>
            </a:pPr>
            <a:r>
              <a:rPr lang="pt-BR" sz="6200" b="1" dirty="0" smtClean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6200" dirty="0" smtClean="0">
                <a:latin typeface="Arial" pitchFamily="34" charset="0"/>
                <a:cs typeface="Arial" pitchFamily="34" charset="0"/>
              </a:rPr>
              <a:t>Realizar teste do pezinho em 100% das crianças até sete dias de vida.</a:t>
            </a:r>
            <a:r>
              <a:rPr lang="pt-BR" sz="6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3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3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3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5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49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endParaRPr lang="pt-BR" sz="49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pt-BR" sz="4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que realizaram o teste </a:t>
            </a:r>
          </a:p>
          <a:p>
            <a:pPr lvl="0" algn="ctr">
              <a:buNone/>
            </a:pPr>
            <a:r>
              <a:rPr lang="pt-BR" sz="4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do pezinho </a:t>
            </a:r>
            <a:r>
              <a:rPr lang="pt-BR" sz="4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  <a:p>
            <a:pPr lvl="0" algn="ctr">
              <a:buNone/>
            </a:pPr>
            <a:endParaRPr lang="pt-BR" sz="49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pt-BR" sz="6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pt-BR" sz="6200" dirty="0" smtClean="0">
              <a:latin typeface="Arial" pitchFamily="34" charset="0"/>
              <a:cs typeface="Arial" pitchFamily="34" charset="0"/>
            </a:endParaRPr>
          </a:p>
          <a:p>
            <a:endParaRPr lang="pt-BR" sz="50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487857"/>
              </p:ext>
            </p:extLst>
          </p:nvPr>
        </p:nvGraphicFramePr>
        <p:xfrm>
          <a:off x="683568" y="2276872"/>
          <a:ext cx="74168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7170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48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5010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78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2849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97</a:t>
            </a:r>
            <a:endParaRPr lang="en-US" sz="1600" dirty="0"/>
          </a:p>
        </p:txBody>
      </p:sp>
      <p:sp>
        <p:nvSpPr>
          <p:cNvPr id="10" name="8-Point Star 9"/>
          <p:cNvSpPr/>
          <p:nvPr/>
        </p:nvSpPr>
        <p:spPr>
          <a:xfrm>
            <a:off x="6516216" y="2564904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72%</a:t>
            </a:r>
          </a:p>
          <a:p>
            <a:pPr algn="ctr"/>
            <a:r>
              <a:rPr lang="en-US" sz="1400" dirty="0" smtClean="0"/>
              <a:t>(118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41555"/>
              </p:ext>
            </p:extLst>
          </p:nvPr>
        </p:nvGraphicFramePr>
        <p:xfrm>
          <a:off x="683568" y="2492896"/>
          <a:ext cx="7746084" cy="279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5373216"/>
            <a:ext cx="83582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entre seis e 72 meses com avaliação de necessidade de atendimento odontológico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92867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2.10: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das crianças de 6 e 72 meses.</a:t>
            </a:r>
            <a:endParaRPr lang="pt-BR" sz="2000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3569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48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7809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27809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119</a:t>
            </a:r>
            <a:endParaRPr lang="en-US" sz="1600" dirty="0"/>
          </a:p>
        </p:txBody>
      </p:sp>
      <p:sp>
        <p:nvSpPr>
          <p:cNvPr id="11" name="8-Point Star 10"/>
          <p:cNvSpPr/>
          <p:nvPr/>
        </p:nvSpPr>
        <p:spPr>
          <a:xfrm>
            <a:off x="6459629" y="2772216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(135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6666"/>
              </p:ext>
            </p:extLst>
          </p:nvPr>
        </p:nvGraphicFramePr>
        <p:xfrm>
          <a:off x="611560" y="2564904"/>
          <a:ext cx="7175150" cy="272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108520" y="5373216"/>
            <a:ext cx="864399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que realizaram a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primeira consulta odontológica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USF Raul Alves, Urucurituba, AM.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1000109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2 - Melhorar a qualidade do atendimento á criança.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/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2.11: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primeira consulta odontológica para 100% das crianças de 6 a 72 meses de idade moradoras da área de abrangência.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42358" y="142852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3651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5811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24</a:t>
            </a:r>
            <a:endParaRPr lang="en-US" sz="1600" dirty="0"/>
          </a:p>
        </p:txBody>
      </p:sp>
      <p:sp>
        <p:nvSpPr>
          <p:cNvPr id="11" name="8-Point Star 10"/>
          <p:cNvSpPr/>
          <p:nvPr/>
        </p:nvSpPr>
        <p:spPr>
          <a:xfrm>
            <a:off x="6732240" y="2780928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24,4%</a:t>
            </a:r>
          </a:p>
          <a:p>
            <a:pPr algn="ctr"/>
            <a:r>
              <a:rPr lang="en-US" sz="1400" dirty="0" smtClean="0"/>
              <a:t>(33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odontológico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pc\Pictures\Odontología\IMG_20150521_082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12776"/>
            <a:ext cx="585791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42358" y="182110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124744"/>
            <a:ext cx="857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3 - Melhorar a adesão ao programa de Saúde da Criança.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Fazer busca ativa de 100% das crianças faltosas às consultas. 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12 faltosas no primeiro mês, 3 no segundo, 2 no terceiro e </a:t>
            </a:r>
            <a:r>
              <a:rPr lang="pt-BR" sz="2000" dirty="0" smtClean="0">
                <a:solidFill>
                  <a:srgbClr val="EB641B"/>
                </a:solidFill>
                <a:latin typeface="Arial" pitchFamily="34" charset="0"/>
                <a:cs typeface="Arial" pitchFamily="34" charset="0"/>
              </a:rPr>
              <a:t>3 no quarto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oi realizada busca ativa em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dos casos faltosos.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42358" y="182110"/>
            <a:ext cx="855012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92696"/>
            <a:ext cx="7929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Objetivo 4 - Melhorar o registro das informações.</a:t>
            </a:r>
          </a:p>
          <a:p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395536" y="1484784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Manter registro na ficha de acompanhamento/espelho da saúde da criança de 100% das crianças que consultam no serviço.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71863931"/>
              </p:ext>
            </p:extLst>
          </p:nvPr>
        </p:nvGraphicFramePr>
        <p:xfrm>
          <a:off x="1428728" y="2428868"/>
          <a:ext cx="650085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22920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com registro atualizado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 USF Raul Alves, Urucurituba, AM.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342358" y="142852"/>
            <a:ext cx="8550122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2494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314096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78092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137</a:t>
            </a:r>
            <a:endParaRPr lang="en-US" sz="1600" dirty="0"/>
          </a:p>
        </p:txBody>
      </p:sp>
      <p:sp>
        <p:nvSpPr>
          <p:cNvPr id="11" name="8-Point Star 10"/>
          <p:cNvSpPr/>
          <p:nvPr/>
        </p:nvSpPr>
        <p:spPr>
          <a:xfrm>
            <a:off x="6459629" y="2772216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100%</a:t>
            </a:r>
          </a:p>
          <a:p>
            <a:pPr algn="ctr"/>
            <a:r>
              <a:rPr lang="en-US" sz="1400" dirty="0" smtClean="0"/>
              <a:t>(164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67544" y="836712"/>
            <a:ext cx="842794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bjetivo 5 - Mapear as crianças de risco pertencentes à área de abrangência.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5.1: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avaliação de risco em 100% das crianças cadastradas no programa.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Resultados: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 primeiro mês 74, no segundo mês 118, no terceiro mês 137 e </a:t>
            </a:r>
            <a:r>
              <a:rPr lang="pt-BR" dirty="0" smtClean="0">
                <a:solidFill>
                  <a:srgbClr val="EB641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 quarto mês 164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atingindo 100% em todos os meses.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6 - Promover a saúde das crianças.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6.1: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Dar orientações para prevenir acidentes na infância em 100% das consultas de saúde da criança.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Resultados: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 primeiro mês orientamos 74, no segundo 118, no terceiro mês 137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solidFill>
                  <a:srgbClr val="EB641B"/>
                </a:solidFill>
                <a:latin typeface="Arial" pitchFamily="34" charset="0"/>
                <a:cs typeface="Arial" pitchFamily="34" charset="0"/>
              </a:rPr>
              <a:t>quarto mês 164 </a:t>
            </a:r>
            <a:r>
              <a:rPr lang="pt-BR" dirty="0" smtClean="0">
                <a:solidFill>
                  <a:srgbClr val="EB641B"/>
                </a:solidFill>
                <a:latin typeface="Arial" pitchFamily="34" charset="0"/>
                <a:cs typeface="Arial" pitchFamily="34" charset="0"/>
              </a:rPr>
              <a:t>crianças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atingindo 100% em todos os meses.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2358" y="142852"/>
            <a:ext cx="8550122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260067"/>
            <a:ext cx="8715436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6 - Promover a saúde das crianças.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6.2: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Colocar 100% das crianças para mamar durante a primeira consulta.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928662" y="2786058"/>
          <a:ext cx="700092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99592" y="5476002"/>
            <a:ext cx="70567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Evolução mensal do indicador de crianças colocadas para mamar durante a primeira consulta n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 USF Raul Alves, Urucurituba, AM.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42358" y="142852"/>
            <a:ext cx="8550122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2930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0770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86104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82</a:t>
            </a:r>
            <a:endParaRPr lang="en-US" sz="1600" dirty="0"/>
          </a:p>
        </p:txBody>
      </p:sp>
      <p:sp>
        <p:nvSpPr>
          <p:cNvPr id="10" name="8-Point Star 9"/>
          <p:cNvSpPr/>
          <p:nvPr/>
        </p:nvSpPr>
        <p:spPr>
          <a:xfrm>
            <a:off x="6459629" y="2772216"/>
            <a:ext cx="2016224" cy="1728192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4º </a:t>
            </a:r>
            <a:r>
              <a:rPr lang="en-US" sz="1400" dirty="0" err="1" smtClean="0"/>
              <a:t>Mês</a:t>
            </a:r>
            <a:endParaRPr lang="en-US" sz="1400" dirty="0" smtClean="0"/>
          </a:p>
          <a:p>
            <a:pPr algn="ctr"/>
            <a:r>
              <a:rPr lang="en-US" sz="1400" dirty="0" smtClean="0"/>
              <a:t>57,3%</a:t>
            </a:r>
          </a:p>
          <a:p>
            <a:pPr algn="ctr"/>
            <a:r>
              <a:rPr lang="en-US" sz="1400" dirty="0" smtClean="0"/>
              <a:t>(94 </a:t>
            </a:r>
            <a:r>
              <a:rPr lang="en-US" sz="1400" dirty="0" err="1" smtClean="0"/>
              <a:t>crianças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08720"/>
            <a:ext cx="849998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Relativas ao objetivo 6 - Promover a saúde das crianças.</a:t>
            </a:r>
          </a:p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6.3: 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Fornecer orientações nutricionais de acordo com a faixa etária para 100% das crianças.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6.4: 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Fornecer orientações sobre higiene bucal, etiologia e prevenção da cárie para 100% das crianças de acordo com a faixa etária.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Resultados</a:t>
            </a:r>
            <a:r>
              <a:rPr lang="pt-BR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 primeiro mês orientamos 74, no segundo 118, no terceiro mês 137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solidFill>
                  <a:srgbClr val="EB641B"/>
                </a:solidFill>
                <a:latin typeface="Arial" pitchFamily="34" charset="0"/>
                <a:cs typeface="Arial" pitchFamily="34" charset="0"/>
              </a:rPr>
              <a:t>quarto mês 164 crianças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atingindo 100% em todos os meses.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342358" y="142852"/>
            <a:ext cx="8550122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27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Favoreceu maior conhecimento dos protocolos de atendimento e acompanhamento das crianças;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Promoveu o trabalho integrado na realização de atendimentos de qualidade, monitoramento e avaliação das ações planejadas e capacitação dos profissionais;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Propiciou a melhora dos registros;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Melhorou o trabalho em equipe.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Discussão</a:t>
            </a:r>
            <a:endParaRPr lang="pt-BR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071546"/>
            <a:ext cx="75009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412776"/>
            <a:ext cx="4854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Impacto para a equipe e serviço 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 município Urucurituba é um município brasileiro do interior do estado do Amazonas. Pertencente a Mesorregião do Centro Amazonense e Microrregião de Itacoatiara.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pt-B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3" descr="Mapa municí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96952"/>
            <a:ext cx="339178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ço Reservado para Conteúdo 8" descr="v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96952"/>
            <a:ext cx="278608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Compreendeu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 necessidade de ter um atendimento de qualidade e periódico nas crianças 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 acompanhar o desenvolvimento dos filhos;</a:t>
            </a:r>
          </a:p>
          <a:p>
            <a:pPr algn="just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Melhorou a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adesão das crianças e 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famílias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ao programa, comparecendo com maior regularidade às consultas 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programadas.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Discussão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071546"/>
            <a:ext cx="75009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1412776"/>
            <a:ext cx="4255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Impacto para a comunidade 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7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927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foi incorporada a rotina de serviço e vamos a ampliar o trabalho de conscientização da comunidade e gestores em relação as necessidade de priorização da atenção das crianças de zero a 72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meses;</a:t>
            </a:r>
            <a:endParaRPr lang="pt-BR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 divulgação da importância e existência do programa na unidade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Realizar o teste de pezinho na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unidade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Conseguir que a triagem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auditiva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seja realizada no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município. 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Discussão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071546"/>
            <a:ext cx="75009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2627" y="1412776"/>
            <a:ext cx="8839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Nível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incorporação  da intervenção na rotina do serviço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6"/>
          <p:cNvSpPr/>
          <p:nvPr/>
        </p:nvSpPr>
        <p:spPr>
          <a:xfrm>
            <a:off x="431764" y="3212976"/>
            <a:ext cx="644449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Mudanças para viabilizar sua continuidade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 término do curso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4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Expectativas iniciais</a:t>
            </a:r>
            <a:endParaRPr lang="es-E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Não tinha experiência sobre a modalidade de estudo a distância antes de chegar ao Brasil;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Conhecer o Ambiente Virtual de Aprendizagem e como interatuar;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Dificuldade com a internet no município.</a:t>
            </a:r>
          </a:p>
          <a:p>
            <a:pPr>
              <a:lnSpc>
                <a:spcPct val="150000"/>
              </a:lnSpc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109728" lvl="0" indent="0">
              <a:lnSpc>
                <a:spcPct val="150000"/>
              </a:lnSpc>
              <a:buNone/>
            </a:pPr>
            <a:r>
              <a:rPr lang="pt-BR" sz="29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Significado para a prática </a:t>
            </a:r>
            <a:r>
              <a:rPr lang="pt-BR" sz="2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profissional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Orientou </a:t>
            </a:r>
            <a:r>
              <a:rPr lang="pt-B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como trabalhar na Atenção Básica no Brasil além </a:t>
            </a: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de, </a:t>
            </a:r>
            <a:r>
              <a:rPr lang="pt-B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disponibilizar a bibliografia atualizada para o desempenho do </a:t>
            </a: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trabalho;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Significou adquirir </a:t>
            </a:r>
            <a:r>
              <a:rPr lang="pt-B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novos conhecimentos a cerca do processo de trabalho e dos membros da equipe da </a:t>
            </a: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UBS;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Adquirir </a:t>
            </a:r>
            <a:r>
              <a:rPr lang="pt-B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novas modalidades de estudo e adquirir conhecimentos sobre atenção básica no </a:t>
            </a: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Brasil;</a:t>
            </a: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Atualizar </a:t>
            </a:r>
            <a:r>
              <a:rPr lang="pt-B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meus conhecimentos clínicos e práticos sobre a atenção básica no </a:t>
            </a:r>
            <a:r>
              <a:rPr lang="pt-B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Brasil.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Reflexão Crítica</a:t>
            </a:r>
            <a:endParaRPr lang="pt-BR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9600" dirty="0" err="1" smtClean="0">
                <a:latin typeface="Arial" pitchFamily="34" charset="0"/>
                <a:cs typeface="Arial" pitchFamily="34" charset="0"/>
              </a:rPr>
              <a:t>Obrigada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I:\20150325_093528_Richtone(HDR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175279" cy="403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população estimada é de  20.621 habitantes.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sistema de saúde possui: 4 UBS, 7 equipe de ESF, 4 ESB, 1 NASF e 2 hospitais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edro\Pictures\Mapas Urucurrituba\urucuritu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616624" cy="276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UBS Raul Alves: Localizada no Distrito Itapeaçu / Urucurituba/AM.</a:t>
            </a:r>
          </a:p>
          <a:p>
            <a:pPr lvl="0"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S" dirty="0" smtClean="0"/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da UBS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5" descr="C:\Users\pc\Pictures\Nueva carpeta\DCIM\Camera\20150721_11123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02652"/>
            <a:ext cx="5517256" cy="28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da área adstrita da UBS: 2196;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Famílias: 559;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Composição da equipe: 1 enfermeira, 1 técnica em enfermagem,1 médica e 9 ACS;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equipe odontológica (compartilhada);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NAFS (1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todo o município).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da UBS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57364"/>
            <a:ext cx="8363272" cy="473998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existia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vacinas na unidade;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programa de Sulfato Ferroso não existia;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crianças não tinham dia especifico de atendimento odontológico.</a:t>
            </a:r>
          </a:p>
          <a:p>
            <a:pPr lvl="0"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Situação da ação programática  antes da intervenção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G:\20141124_11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344942"/>
            <a:ext cx="2952328" cy="183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G:\20150528_14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019426" cy="181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20905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do programa de atenção à saúde da criança de zero a 72 meses, na USF Raul Alves, Urucurituba, AM.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Trata-se de um projeto de intervenção realizado durante 12 semanas;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 alvo: 150 crianças;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Desenvolver  ações em quatro eixos programáticos:</a:t>
            </a:r>
          </a:p>
          <a:p>
            <a:pPr lvl="1"/>
            <a:r>
              <a:rPr lang="pt-BR" sz="16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Avaliação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600" dirty="0">
                <a:latin typeface="Arial" pitchFamily="34" charset="0"/>
                <a:cs typeface="Arial" pitchFamily="34" charset="0"/>
              </a:rPr>
              <a:t>Organização e Gestão dos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Serviços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600" dirty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Publico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600" dirty="0">
                <a:latin typeface="Arial" pitchFamily="34" charset="0"/>
                <a:cs typeface="Arial" pitchFamily="34" charset="0"/>
              </a:rPr>
              <a:t>Qualificação da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Prática Clínica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2789</TotalTime>
  <Words>1726</Words>
  <Application>Microsoft Macintosh PowerPoint</Application>
  <PresentationFormat>On-screen Show (4:3)</PresentationFormat>
  <Paragraphs>329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Concurso</vt:lpstr>
      <vt:lpstr>PowerPoint Presentation</vt:lpstr>
      <vt:lpstr>Introdução</vt:lpstr>
      <vt:lpstr>Caracterização do Município </vt:lpstr>
      <vt:lpstr>Caracterização do Município</vt:lpstr>
      <vt:lpstr>Caracterização da UBS  </vt:lpstr>
      <vt:lpstr>Caracterização da UBS</vt:lpstr>
      <vt:lpstr>Situação da ação programática  antes da intervenção</vt:lpstr>
      <vt:lpstr>Objetivo Geral</vt:lpstr>
      <vt:lpstr>Metodologia</vt:lpstr>
      <vt:lpstr> Logística</vt:lpstr>
      <vt:lpstr>                   Objetivos específicos, Metas e Resultados        </vt:lpstr>
      <vt:lpstr>                   Objetivos específicos, Metas e Resultados        </vt:lpstr>
      <vt:lpstr>Objetivos, Metas e Resultados</vt:lpstr>
      <vt:lpstr>Objetivos específicos, Metas e Resultados</vt:lpstr>
      <vt:lpstr>   Objetivos, Metas e Resultados    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Reflexão Crítica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mechybrasil@gmail.com</dc:creator>
  <cp:lastModifiedBy>Rosangela de Leon Veleda de Souza</cp:lastModifiedBy>
  <cp:revision>267</cp:revision>
  <dcterms:created xsi:type="dcterms:W3CDTF">2015-06-16T00:18:01Z</dcterms:created>
  <dcterms:modified xsi:type="dcterms:W3CDTF">2015-08-13T02:42:42Z</dcterms:modified>
</cp:coreProperties>
</file>