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8" r:id="rId3"/>
    <p:sldId id="260" r:id="rId4"/>
    <p:sldId id="262" r:id="rId5"/>
    <p:sldId id="335" r:id="rId6"/>
    <p:sldId id="265" r:id="rId7"/>
    <p:sldId id="268" r:id="rId8"/>
    <p:sldId id="270" r:id="rId9"/>
    <p:sldId id="327" r:id="rId10"/>
    <p:sldId id="329" r:id="rId11"/>
    <p:sldId id="281" r:id="rId12"/>
    <p:sldId id="331" r:id="rId13"/>
    <p:sldId id="284" r:id="rId14"/>
    <p:sldId id="332" r:id="rId15"/>
    <p:sldId id="289" r:id="rId16"/>
    <p:sldId id="293" r:id="rId17"/>
    <p:sldId id="297" r:id="rId18"/>
    <p:sldId id="301" r:id="rId19"/>
    <p:sldId id="306" r:id="rId20"/>
    <p:sldId id="309" r:id="rId21"/>
    <p:sldId id="313" r:id="rId22"/>
    <p:sldId id="328" r:id="rId23"/>
    <p:sldId id="333" r:id="rId24"/>
    <p:sldId id="318" r:id="rId25"/>
    <p:sldId id="322" r:id="rId26"/>
    <p:sldId id="334" r:id="rId27"/>
    <p:sldId id="323" r:id="rId28"/>
    <p:sldId id="32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0" autoAdjust="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0.31290322580645163</c:v>
                </c:pt>
                <c:pt idx="1">
                  <c:v>0.63225806451612898</c:v>
                </c:pt>
                <c:pt idx="2">
                  <c:v>0.83870967741935487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65844688"/>
        <c:axId val="-1065854480"/>
      </c:barChart>
      <c:catAx>
        <c:axId val="-106584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65854480"/>
        <c:crosses val="autoZero"/>
        <c:auto val="1"/>
        <c:lblAlgn val="ctr"/>
        <c:lblOffset val="100"/>
        <c:noMultiLvlLbl val="0"/>
      </c:catAx>
      <c:valAx>
        <c:axId val="-1065854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658446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0.2441860465116279</c:v>
                </c:pt>
                <c:pt idx="1">
                  <c:v>0.52325581395348841</c:v>
                </c:pt>
                <c:pt idx="2">
                  <c:v>0.7558139534883721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65843600"/>
        <c:axId val="-1065843056"/>
      </c:barChart>
      <c:catAx>
        <c:axId val="-106584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65843056"/>
        <c:crosses val="autoZero"/>
        <c:auto val="1"/>
        <c:lblAlgn val="ctr"/>
        <c:lblOffset val="100"/>
        <c:noMultiLvlLbl val="0"/>
      </c:catAx>
      <c:valAx>
        <c:axId val="-10658430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658436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C7214-3EF9-4485-BCE6-ECB6C0B5FF05}" type="datetimeFigureOut">
              <a:rPr lang="pt-BR" smtClean="0"/>
              <a:t>09/11/2015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DFE7-9BEC-4AE8-A59E-C47244B9E4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4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3DFE7-9BEC-4AE8-A59E-C47244B9E44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08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B47DD1-6FE6-4EF9-B414-880439CB54CA}" type="datetimeFigureOut">
              <a:rPr lang="pt-BR" smtClean="0"/>
              <a:t>09/11/2015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1FD883-5BF6-476B-8A2E-CFDC7599D29C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891" y="404663"/>
            <a:ext cx="8098085" cy="1859787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ABERTA DO SUS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Turma nº </a:t>
            </a:r>
            <a:r>
              <a:rPr lang="pt-BR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08</a:t>
            </a:r>
            <a:endParaRPr lang="pt-BR" sz="1800" dirty="0">
              <a:solidFill>
                <a:schemeClr val="tx1"/>
              </a:solidFill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552064"/>
            <a:ext cx="7272808" cy="1368152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</a:pPr>
            <a:endParaRPr lang="pt-BR" sz="2400" b="1" dirty="0">
              <a:latin typeface="Arial" pitchFamily="34" charset="0"/>
              <a:ea typeface="SimSun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t-BR" sz="2400" b="1" dirty="0" smtClean="0">
              <a:solidFill>
                <a:srgbClr val="000000"/>
              </a:solidFill>
              <a:effectLst/>
              <a:latin typeface="Arial"/>
              <a:ea typeface="Calibri"/>
              <a:cs typeface="Mangal"/>
            </a:endParaRPr>
          </a:p>
          <a:p>
            <a:pPr algn="ctr">
              <a:lnSpc>
                <a:spcPct val="120000"/>
              </a:lnSpc>
            </a:pP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7" y="4365104"/>
            <a:ext cx="523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itchFamily="34" charset="0"/>
              </a:rPr>
              <a:t>Especializando: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Yanelys R Fernandez Orientador: Marcos Fabio Turra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6005623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itchFamily="34" charset="0"/>
              </a:rPr>
              <a:t>Pelotas/RS.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7114499" y="4485450"/>
            <a:ext cx="1706563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5679550" y="4438017"/>
            <a:ext cx="1665288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29891" y="2264452"/>
            <a:ext cx="8318573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Melhoria da Atenção à Saúde das Pessoas com Hipertensão e/ou Diabetes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Mellitus da USF  Urbano, Mata/RS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71" y="454339"/>
            <a:ext cx="24828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ogo ufpel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79869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620688"/>
            <a:ext cx="8229600" cy="547370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Ações: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400" b="1" u="sng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Capacitação da equipe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sobre acolhimento </a:t>
            </a:r>
            <a:r>
              <a:rPr lang="pt-BR" altLang="pt-BR" sz="2400" dirty="0">
                <a:latin typeface="Arial" charset="0"/>
                <a:cs typeface="Arial" charset="0"/>
              </a:rPr>
              <a:t>aos usuários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Monitoramento e avaliação dos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atendimentos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" charset="0"/>
              <a:cs typeface="Arial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1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183563" cy="61928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b="1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8524" y="1772816"/>
            <a:ext cx="8229600" cy="4525962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200" dirty="0" smtClean="0">
                <a:latin typeface="Arial" charset="0"/>
                <a:cs typeface="Arial" charset="0"/>
              </a:rPr>
              <a:t>Utilizamos os Cadernos de Atenção Básica do Ministério de Saúde nº 37 de HAS e nº 36 de DM, do ano 2013;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800" dirty="0">
                <a:latin typeface="Arial" charset="0"/>
                <a:cs typeface="Arial" charset="0"/>
              </a:rPr>
              <a:t> Prontuários </a:t>
            </a:r>
            <a:r>
              <a:rPr lang="pt-BR" altLang="pt-BR" sz="1800" dirty="0" smtClean="0">
                <a:latin typeface="Arial" charset="0"/>
                <a:cs typeface="Arial" charset="0"/>
              </a:rPr>
              <a:t>clínicos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800" dirty="0" smtClean="0">
                <a:latin typeface="Arial" charset="0"/>
                <a:cs typeface="Arial" charset="0"/>
              </a:rPr>
              <a:t> </a:t>
            </a:r>
            <a:r>
              <a:rPr lang="pt-BR" altLang="pt-BR" sz="1800" dirty="0">
                <a:latin typeface="Arial" charset="0"/>
                <a:cs typeface="Arial" charset="0"/>
              </a:rPr>
              <a:t>Ficha-espelho disponibilizada pelo curso de </a:t>
            </a:r>
            <a:r>
              <a:rPr lang="pt-BR" altLang="pt-BR" sz="1800" dirty="0" smtClean="0">
                <a:latin typeface="Arial" charset="0"/>
                <a:cs typeface="Arial" charset="0"/>
              </a:rPr>
              <a:t>especialização</a:t>
            </a:r>
            <a:endParaRPr lang="pt-BR" altLang="pt-BR" sz="22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1800" dirty="0" smtClean="0">
                <a:latin typeface="Arial" charset="0"/>
                <a:cs typeface="Arial" charset="0"/>
              </a:rPr>
              <a:t>Planilha coleta de dados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Capacitação 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equipe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específico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Acolhimento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Sensibilização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comunidade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Reuniões de grupos 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endParaRPr lang="pt-BR" alt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19438" y="404664"/>
            <a:ext cx="8318573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LOGÍSTICA</a:t>
            </a:r>
            <a:endParaRPr lang="pt-BR" sz="24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OBJETIVOS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METAS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Arial" charset="0"/>
              </a:rPr>
              <a:t>RESULTADOS</a:t>
            </a: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6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/>
            </a:r>
            <a:b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</a:br>
            <a:r>
              <a:rPr lang="pt-BR" sz="28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Times New Roman"/>
                <a:ea typeface="SimSun"/>
                <a:cs typeface="Mangal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495300"/>
            <a:ext cx="8172772" cy="52752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pt-BR" sz="2000" b="1" dirty="0" smtClean="0">
                <a:latin typeface="Arial" pitchFamily="34" charset="0"/>
                <a:ea typeface="SimSun"/>
                <a:cs typeface="Arial" pitchFamily="34" charset="0"/>
              </a:rPr>
              <a:t>Objetivo </a:t>
            </a:r>
            <a:r>
              <a:rPr lang="pt-BR" sz="2000" b="1" dirty="0">
                <a:latin typeface="Arial" pitchFamily="34" charset="0"/>
                <a:ea typeface="SimSun"/>
                <a:cs typeface="Arial" pitchFamily="34" charset="0"/>
              </a:rPr>
              <a:t>1:  Ampliar a cobertura de  usuários hipertensos e diabéticos </a:t>
            </a:r>
            <a:r>
              <a:rPr lang="pt-BR" sz="2000" b="1" dirty="0" smtClean="0">
                <a:latin typeface="Arial" pitchFamily="34" charset="0"/>
                <a:ea typeface="SimSun"/>
                <a:cs typeface="Arial" pitchFamily="34" charset="0"/>
              </a:rPr>
              <a:t>na UBS</a:t>
            </a:r>
            <a:endParaRPr lang="pt-BR" sz="2000" b="1" dirty="0">
              <a:latin typeface="Arial" pitchFamily="34" charset="0"/>
              <a:ea typeface="SimSun"/>
              <a:cs typeface="Arial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pt-BR" sz="2000" b="1" dirty="0">
                <a:latin typeface="Arial" pitchFamily="34" charset="0"/>
                <a:ea typeface="SimSun"/>
                <a:cs typeface="Arial" pitchFamily="34" charset="0"/>
              </a:rPr>
              <a:t>Meta  1.1: 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Cadastrar </a:t>
            </a:r>
            <a:r>
              <a:rPr lang="pt-BR" sz="2000" dirty="0" smtClean="0">
                <a:latin typeface="Arial" pitchFamily="34" charset="0"/>
                <a:ea typeface="SimSun"/>
                <a:cs typeface="Arial" pitchFamily="34" charset="0"/>
              </a:rPr>
              <a:t>90 % 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dos  usuários  hipertensos  da  área  de </a:t>
            </a:r>
            <a:r>
              <a:rPr lang="pt-BR" sz="2000" dirty="0" smtClean="0">
                <a:latin typeface="Arial" pitchFamily="34" charset="0"/>
                <a:ea typeface="SimSun"/>
                <a:cs typeface="Arial" pitchFamily="34" charset="0"/>
              </a:rPr>
              <a:t>abrangência 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no  Programa  de  Atenção  à  Hipertensão  Arterial  e  à  Diabetes </a:t>
            </a:r>
            <a:r>
              <a:rPr lang="pt-BR" sz="2000" dirty="0" smtClean="0">
                <a:latin typeface="Arial" pitchFamily="34" charset="0"/>
                <a:ea typeface="SimSun"/>
                <a:cs typeface="Arial" pitchFamily="34" charset="0"/>
              </a:rPr>
              <a:t>Mellitus </a:t>
            </a:r>
            <a:r>
              <a:rPr lang="pt-BR" sz="2000" dirty="0">
                <a:latin typeface="Arial" pitchFamily="34" charset="0"/>
                <a:ea typeface="SimSun"/>
                <a:cs typeface="Arial" pitchFamily="34" charset="0"/>
              </a:rPr>
              <a:t>da unidade de saúde.</a:t>
            </a:r>
            <a:endParaRPr lang="pt-BR" sz="2000" dirty="0" smtClean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4797152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endParaRPr lang="pt-BR" sz="2000" dirty="0"/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Cobertura do programa de atenção ao hipertenso na unidade de saúde </a:t>
            </a:r>
            <a:r>
              <a:rPr lang="pt-BR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UBS Urbano, </a:t>
            </a:r>
            <a:r>
              <a:rPr lang="pt-BR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município </a:t>
            </a:r>
            <a:r>
              <a:rPr lang="pt-BR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Mata, RS</a:t>
            </a:r>
            <a:endParaRPr lang="pt-BR" sz="16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246130"/>
              </p:ext>
            </p:extLst>
          </p:nvPr>
        </p:nvGraphicFramePr>
        <p:xfrm>
          <a:off x="1475656" y="2492896"/>
          <a:ext cx="6048672" cy="323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38345" y="4036422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N=97</a:t>
            </a:r>
            <a:endParaRPr lang="pt-BR" sz="10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62034" y="3186626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N=196</a:t>
            </a:r>
            <a:endParaRPr lang="pt-BR" sz="10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14305" y="2633115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N=260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2451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541" y="560331"/>
            <a:ext cx="8393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1.2: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Cadastrar 90%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usuários diabéticos da área de abrangência no Programa de Atenção à Hipertensão Arterial e à Diabetes Mellitus da unidade de saúde.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540" y="5949280"/>
            <a:ext cx="846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Figura 2.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Cobertura do programa de atenção ao diabético na unidade de saúde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UBS Urbano,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município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Mata,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RS.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59242"/>
              </p:ext>
            </p:extLst>
          </p:nvPr>
        </p:nvGraphicFramePr>
        <p:xfrm>
          <a:off x="1131121" y="1916832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30642" y="4001015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N=21</a:t>
            </a:r>
            <a:endParaRPr lang="pt-BR" sz="10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51920" y="3101795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N=45</a:t>
            </a:r>
            <a:endParaRPr lang="pt-BR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38588" y="2378327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N=65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5172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188" y="404813"/>
            <a:ext cx="8134711" cy="29527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pt-BR" sz="2600" b="1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Objetivo 2:  Melhorar a qualidade da atenção aos usuários hipertensos e\ou </a:t>
            </a:r>
            <a:r>
              <a:rPr lang="pt-BR" sz="2600" b="1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diabéticos</a:t>
            </a:r>
          </a:p>
          <a:p>
            <a:pPr marL="0" indent="0" algn="just">
              <a:spcAft>
                <a:spcPts val="1000"/>
              </a:spcAft>
              <a:buNone/>
            </a:pPr>
            <a:endParaRPr lang="pt-BR" sz="2600" b="1" kern="15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pt-BR" sz="2600" b="1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Meta  </a:t>
            </a:r>
            <a:r>
              <a:rPr lang="pt-BR" sz="2600" b="1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2.1</a:t>
            </a:r>
            <a:r>
              <a:rPr lang="pt-BR" sz="2600" kern="150" dirty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  Realizar  exame  clínico  apropriado  em  100%  dos  usuários </a:t>
            </a:r>
            <a:r>
              <a:rPr lang="pt-BR" sz="2600" kern="15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hipertensos</a:t>
            </a:r>
          </a:p>
          <a:p>
            <a:pPr marL="0" indent="0" algn="just">
              <a:spcAft>
                <a:spcPts val="1000"/>
              </a:spcAft>
              <a:buNone/>
            </a:pPr>
            <a:endParaRPr lang="pt-BR" sz="2600" kern="15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pt-BR" sz="2600" b="1" dirty="0">
                <a:solidFill>
                  <a:srgbClr val="000000"/>
                </a:solidFill>
                <a:latin typeface="Arial"/>
                <a:ea typeface="Calibri"/>
              </a:rPr>
              <a:t>Meta 2.2: </a:t>
            </a:r>
            <a:r>
              <a:rPr lang="pt-BR" sz="2600" dirty="0">
                <a:solidFill>
                  <a:srgbClr val="000000"/>
                </a:solidFill>
                <a:latin typeface="Arial"/>
                <a:ea typeface="Calibri"/>
              </a:rPr>
              <a:t>Realizar exame clínico apropriado em 100% dos usuários diabéticos</a:t>
            </a:r>
            <a:endParaRPr lang="pt-BR" sz="2600" dirty="0"/>
          </a:p>
          <a:p>
            <a:pPr marL="0" indent="0" algn="just">
              <a:spcAft>
                <a:spcPts val="1000"/>
              </a:spcAft>
              <a:buNone/>
            </a:pPr>
            <a:endParaRPr lang="pt-BR" sz="2000" kern="15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pt-BR" sz="22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843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7326" y="536575"/>
            <a:ext cx="7756237" cy="41878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ea typeface="+mj-ea"/>
                <a:cs typeface="Arial" pitchFamily="34" charset="0"/>
              </a:rPr>
              <a:t>Meta 2.3: </a:t>
            </a:r>
            <a:r>
              <a:rPr lang="pt-BR" sz="2400" dirty="0">
                <a:latin typeface="Arial" pitchFamily="34" charset="0"/>
                <a:ea typeface="+mj-ea"/>
                <a:cs typeface="Arial" pitchFamily="34" charset="0"/>
              </a:rPr>
              <a:t>Garantir a 100% dos usuários hipertensos a realização de exames complementares em dia de acordo com o protocolo</a:t>
            </a:r>
            <a:r>
              <a:rPr lang="pt-BR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</a:rPr>
              <a:t>Meta 2.4: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Garantir a 100% dos usuários diabéticos a realização de exames complementares em dia de acordo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com protocolo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r>
              <a:rPr lang="pt-BR" sz="24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ea typeface="+mj-ea"/>
                <a:cs typeface="Arial" pitchFamily="34" charset="0"/>
              </a:rPr>
            </a:b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186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3860800"/>
            <a:ext cx="8183562" cy="217487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effectLst/>
                <a:latin typeface="Arial"/>
              </a:rPr>
              <a:t/>
            </a:r>
            <a:br>
              <a:rPr lang="pt-BR" sz="2400" b="1" dirty="0" smtClean="0">
                <a:effectLst/>
                <a:latin typeface="Arial"/>
              </a:rPr>
            </a:br>
            <a:r>
              <a:rPr lang="pt-BR" sz="2400" b="1" dirty="0">
                <a:latin typeface="Arial"/>
              </a:rPr>
              <a:t/>
            </a:r>
            <a:br>
              <a:rPr lang="pt-BR" sz="2400" b="1" dirty="0">
                <a:latin typeface="Arial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620713"/>
            <a:ext cx="7860035" cy="5491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Meta 2.5: </a:t>
            </a:r>
            <a:r>
              <a:rPr lang="pt-BR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Priorizar a prescrição de medicamentos da farmácia popular para 100% dos usuários hipertensos cadastrados na unidade de saúde</a:t>
            </a:r>
            <a:r>
              <a:rPr lang="pt-BR" sz="2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Meta 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2.6</a:t>
            </a: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pt-BR" sz="2200" dirty="0">
                <a:latin typeface="Arial" pitchFamily="34" charset="0"/>
                <a:ea typeface="+mj-ea"/>
                <a:cs typeface="Arial" pitchFamily="34" charset="0"/>
              </a:rPr>
              <a:t>Priorizar a prescrição de medicamentos da farmácia popular para 100% dos usuários diabéticos cadastrados na unidade de saúde</a:t>
            </a:r>
            <a:r>
              <a:rPr lang="pt-BR" sz="22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6794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7326" y="620713"/>
            <a:ext cx="7756237" cy="55626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Meta 2.7: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Realizar avaliação da necessidade de atendimento odontológico em 100% dos usuários hipertensos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  <a:t/>
            </a:r>
            <a:b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+mj-cs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2.8: 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Realizar avaliação da necessidade de atendimento odontológico em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100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% dos usuários diabéticos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pt-BR" sz="32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7326" y="4131433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9214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/>
          </a:bodyPr>
          <a:lstStyle/>
          <a:p>
            <a:r>
              <a:rPr lang="pt-BR" sz="28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27324" y="692150"/>
            <a:ext cx="8318573" cy="51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Objetivo 4: Melhorar o registro das informações.</a:t>
            </a:r>
            <a:b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</a:b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Manter ficha de acompanhamento de 100% dos usuários hipertensos cadastradas na unidade de saúde.</a:t>
            </a:r>
          </a:p>
          <a:p>
            <a:pPr marL="0" indent="0"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4.2: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Manter ficha de acompanhamento de 100% dos  usuários  diabéticos cadastrados na unidade de saúde.</a:t>
            </a: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27324" y="4293096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63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29600" cy="5576887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Clr>
                <a:srgbClr val="93A299"/>
              </a:buClr>
              <a:buNone/>
            </a:pPr>
            <a:endParaRPr lang="pt-BR" sz="2400" dirty="0" smtClean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93A299"/>
              </a:buClr>
              <a:buNone/>
            </a:pPr>
            <a:endParaRPr lang="pt-BR" sz="24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Arterial e Diabetes Mellitus,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oenças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rônicas que são a principal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causa de morbimortalidade na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brasileira e importantes fatores de risco para desenvolvimento das doenças cardiovasculares, cerebrovasculares e renais.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arterial sistêmica (HAS) e o Diabetes mellitus (DM) são atualmente duas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mais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comuns e severas no mundo.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26515" y="348680"/>
            <a:ext cx="8318573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INTRODUÇÃO</a:t>
            </a:r>
            <a:endParaRPr lang="pt-BR" sz="36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23528" y="620713"/>
            <a:ext cx="7860035" cy="5346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Objetivo 5: Mapear as pessoas hipertensas e diabéticas de risco para doença cardiovascular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5.1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 Realizar estratificação do risco cardiovascular em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hipertensos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cadastradas na unidade de saúde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estratificação do risco cardiovascular em 100% dos usuários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17745" y="4653136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19430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476250"/>
            <a:ext cx="7788027" cy="57785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>
                <a:latin typeface="Arial" pitchFamily="34" charset="0"/>
                <a:ea typeface="+mj-ea"/>
                <a:cs typeface="Arial" pitchFamily="34" charset="0"/>
              </a:rPr>
              <a:t>Objetivo 6: Promover a saúde das pessoas com hipertensão e/ou </a:t>
            </a:r>
            <a:r>
              <a:rPr lang="pt-BR" sz="2200" b="1" dirty="0" smtClean="0">
                <a:latin typeface="Arial" pitchFamily="34" charset="0"/>
                <a:ea typeface="+mj-ea"/>
                <a:cs typeface="Arial" pitchFamily="34" charset="0"/>
              </a:rPr>
              <a:t>diabetes.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6.1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 Garantir orientação nutricional sobre alimentação saudável a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hipertensos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Meta 6.2: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Garantir orientação nutricional sobre alimentação saudável a 100%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dos usuários diabéticos.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6.3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em relação à prática regular de atividade física a 100% dos usuários hipertensas.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6.4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em relação à prática regular de atividade física a 100% dos usuários diabéticos.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3956" y="620713"/>
            <a:ext cx="7558631" cy="541972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6.5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sobre os riscos do tabagismo a 100% dos usuários hipertensos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6.6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Garantir orientação sobre os riscos do tabagismo a 100% dos usuários diabéticos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6.7: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orientação sobre higiene bucal a 100% dos usuários hipertensos.    </a:t>
            </a:r>
          </a:p>
          <a:p>
            <a:pPr marL="0" lvl="0" indent="0" algn="just">
              <a:lnSpc>
                <a:spcPct val="150000"/>
              </a:lnSpc>
              <a:buClr>
                <a:srgbClr val="F07F09"/>
              </a:buClr>
              <a:buNone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6.8: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orientação sobre higiene bucal a 100% dos usuários diabéticos.</a:t>
            </a:r>
          </a:p>
          <a:p>
            <a:pPr lvl="0" algn="just">
              <a:lnSpc>
                <a:spcPct val="150000"/>
              </a:lnSpc>
              <a:buClr>
                <a:srgbClr val="F07F09"/>
              </a:buClr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43957" y="5013176"/>
            <a:ext cx="8318573" cy="129572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</a:t>
            </a:r>
            <a:r>
              <a:rPr lang="pt-BR" altLang="pt-BR" b="1" dirty="0">
                <a:solidFill>
                  <a:schemeClr val="bg1"/>
                </a:solidFill>
                <a:latin typeface="Arial" charset="0"/>
                <a:cs typeface="Arial" charset="0"/>
              </a:rPr>
              <a:t>% nos três meses de intervenção </a:t>
            </a:r>
          </a:p>
        </p:txBody>
      </p:sp>
    </p:spTree>
    <p:extLst>
      <p:ext uri="{BB962C8B-B14F-4D97-AF65-F5344CB8AC3E}">
        <p14:creationId xmlns:p14="http://schemas.microsoft.com/office/powerpoint/2010/main" val="29316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Arial" charset="0"/>
              </a:rPr>
              <a:t>DISCUSSÃO</a:t>
            </a: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473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333375"/>
            <a:ext cx="7906072" cy="53609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intervenção permitiu a capacitação da equipe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Melhorou o desempenho da equipe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Integração e união entre os membros da equipe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Programação de atividades em conjunto: equipe e a população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Avaliação do risco cardiovascular a todos os usuários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Controle e avaliação da população alvo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Atenção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 maior número  de  pessoas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alcançando  todas  as  comunidades  da  área  da abrangência  da  unidade  incluindo  as  mais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distantes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ACS tem melhor conhecimento de sua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Melhor 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controle  e monitoramento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usuários por meio da ficha-espelho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Realização das visitas domiciliar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Maior comprometimento da população com sua saúde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53664" y="1988840"/>
            <a:ext cx="8359775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B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já está incorporada à</a:t>
            </a:r>
            <a:r>
              <a:rPr lang="pt-B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rotina do serviço e vai continuar em andamento. </a:t>
            </a:r>
            <a:endParaRPr lang="pt-B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 txBox="1">
            <a:spLocks/>
          </p:cNvSpPr>
          <p:nvPr/>
        </p:nvSpPr>
        <p:spPr bwMode="auto">
          <a:xfrm>
            <a:off x="468313" y="1844675"/>
            <a:ext cx="8359775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Arial" charset="0"/>
              </a:rPr>
              <a:t>REFLEXÃO CRÍTICA SOBRE O PROCESSO DE APRENDIZAGEM</a:t>
            </a:r>
            <a:endParaRPr lang="pt-BR" altLang="pt-BR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5708650" y="4232275"/>
            <a:ext cx="25431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3689350" y="4468813"/>
            <a:ext cx="2478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49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476250"/>
            <a:ext cx="7906072" cy="58324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Experiência 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nova,  boa  e  muito  interessante  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Método de ensino novo,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uma nova língua, protocolos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novos...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Qualificação e humanização do atendimento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Confesso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que achei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um objetivo muito grande,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que eu não iria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conseguir....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Hoje posso falar que fiquei impressionada e muito satisfeita com os ótimos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resultados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alcançados na melhoria do trabalho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na unidade, além de que minha maior satisfação foi chegar alcançar uma mudança nos estilos de vida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da população de minha área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Mangal"/>
              </a:rPr>
              <a:t>saúde já que os usuários avaliados são muito comprometidos com sua saúde e com o trabalho que esta sendo feito</a:t>
            </a:r>
            <a:endParaRPr lang="pt-BR" sz="2400" dirty="0">
              <a:latin typeface="Times New Roman"/>
              <a:ea typeface="SimSun"/>
              <a:cs typeface="Mangal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2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93A299"/>
              </a:buClr>
              <a:buNone/>
            </a:pPr>
            <a:r>
              <a:rPr lang="pt-BR" sz="6000" b="1" dirty="0" smtClean="0">
                <a:solidFill>
                  <a:srgbClr val="292934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6000" b="1" dirty="0">
              <a:solidFill>
                <a:srgbClr val="292934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6000" dirty="0"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3267" y="2523243"/>
            <a:ext cx="4453182" cy="2232248"/>
          </a:xfrm>
          <a:prstGeom prst="rect">
            <a:avLst/>
          </a:prstGeom>
        </p:spPr>
      </p:pic>
      <p:pic>
        <p:nvPicPr>
          <p:cNvPr id="7" name="Imagem 6" descr="C:\Users\Yanelys\Desktop\fotos\DSC_0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48" y="1412776"/>
            <a:ext cx="3600123" cy="44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Yanelys\Desktop\fotos\DSC_0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1431" y="2400916"/>
            <a:ext cx="4453182" cy="2476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064500" cy="39608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Município </a:t>
            </a:r>
            <a:r>
              <a:rPr lang="pt-BR" sz="2400" b="1" u="sng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de </a:t>
            </a: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Mata /Rio </a:t>
            </a:r>
            <a:r>
              <a:rPr lang="pt-BR" sz="2400" b="1" u="sng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Grande do </a:t>
            </a:r>
            <a:r>
              <a:rPr lang="pt-BR" sz="2400" b="1" u="sng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Sul</a:t>
            </a:r>
            <a:endParaRPr lang="pt-BR" sz="2400" u="sng" kern="150" dirty="0" smtClean="0">
              <a:solidFill>
                <a:prstClr val="black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População total: 5111 habitantes (IBGE 2010)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População alvo (região rural): 2193 habitantes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 </a:t>
            </a:r>
            <a:r>
              <a:rPr lang="pt-BR" sz="2400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município possui atualmente 1</a:t>
            </a: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Unidade Básica </a:t>
            </a:r>
            <a:r>
              <a:rPr lang="pt-BR" sz="2400" kern="150" dirty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de Saúde (UBS</a:t>
            </a: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), mista e uma extensão desta Unidade localizada no interior na localidade de Vila Clara.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Temos um hospital filantrópico de baixa complexidade, um laboratório vinculado ao SUS, não temos NASF.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Não temos CEO e nem serviço de atenção especializada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kern="150" dirty="0" smtClean="0">
                <a:solidFill>
                  <a:prstClr val="black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Os usuários que precisam de atendimento especializado são encaminhados para nosso centro de referencia Hospital Universitário (HUSM) Santa Maria.</a:t>
            </a:r>
          </a:p>
        </p:txBody>
      </p:sp>
    </p:spTree>
    <p:extLst>
      <p:ext uri="{BB962C8B-B14F-4D97-AF65-F5344CB8AC3E}">
        <p14:creationId xmlns:p14="http://schemas.microsoft.com/office/powerpoint/2010/main" val="24014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496300" cy="55768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UBS Urbano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uma UBS Tradicional, localizada na região Urbana e atende além da população urbana aproximadamente 15  comunidades do interior do município (a mais longe fica a 20km da UBS e se chama São Roque)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UBS tem uma população na área adstrita de 5111 usuários, com uma população de 2193 pessoas na região rural onde foi desenvolvido o projeto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Estamos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totalmente vinculados com o Sistema Único de Saúde 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Temos uma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 de saúde composta por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uma Médica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Geral, uma Enfermeira, um Técnico de Enfermagem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Agentes Comunitários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saúde,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técnico em higienização.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saude.rs.gov.br/upload/1338329432_ubscom%20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3" y="404664"/>
            <a:ext cx="23661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79912" y="620688"/>
            <a:ext cx="2082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pt-BR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UBS Urbano</a:t>
            </a:r>
          </a:p>
        </p:txBody>
      </p:sp>
      <p:pic>
        <p:nvPicPr>
          <p:cNvPr id="3" name="Picture 2" descr="http://www.saude.rs.gov.br/upload/1338329432_ubscom%20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3" y="404664"/>
            <a:ext cx="236618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48880"/>
            <a:ext cx="75608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t-BR" sz="22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Em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relação à atenção a saúde dos usuários com hipertensão arterial sistêmica (HAS) e/ou diabetes mellitus (DM)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segundo o caderno de ações programáticas previsto para nossa área de abrangência seria de 490 hipertensos e 140 diabéticos, para o que avaliamos e cadastramos 260 hipertensos representando 83.9%, </a:t>
            </a:r>
            <a:r>
              <a:rPr lang="pt-BR" sz="2200" smtClean="0">
                <a:latin typeface="Arial" pitchFamily="34" charset="0"/>
                <a:ea typeface="SimSun"/>
                <a:cs typeface="Arial" pitchFamily="34" charset="0"/>
              </a:rPr>
              <a:t>e </a:t>
            </a:r>
            <a:r>
              <a:rPr lang="pt-BR" sz="2200" smtClean="0">
                <a:latin typeface="Arial" pitchFamily="34" charset="0"/>
                <a:ea typeface="SimSun"/>
                <a:cs typeface="Arial" pitchFamily="34" charset="0"/>
              </a:rPr>
              <a:t>65</a:t>
            </a:r>
            <a:r>
              <a:rPr lang="pt-BR" sz="2200" smtClean="0">
                <a:latin typeface="Arial" pitchFamily="34" charset="0"/>
                <a:ea typeface="SimSun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diabéticos (75.6%).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Estes usuários recebem atendimento todos os dias na UBS, não há um dia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específico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para os atendimentos e os mesmos são feitos </a:t>
            </a:r>
            <a:r>
              <a:rPr lang="pt-BR" sz="2200" dirty="0" smtClean="0">
                <a:latin typeface="Arial" pitchFamily="34" charset="0"/>
                <a:ea typeface="SimSun"/>
                <a:cs typeface="Arial" pitchFamily="34" charset="0"/>
              </a:rPr>
              <a:t>por agendamento e de </a:t>
            </a:r>
            <a:r>
              <a:rPr lang="pt-BR" sz="2200" dirty="0">
                <a:latin typeface="Arial" pitchFamily="34" charset="0"/>
                <a:ea typeface="SimSun"/>
                <a:cs typeface="Arial" pitchFamily="34" charset="0"/>
              </a:rPr>
              <a:t>forma espontânea.</a:t>
            </a:r>
            <a:endParaRPr lang="pt-BR" sz="2200" dirty="0" smtClean="0">
              <a:effectLst/>
              <a:latin typeface="Arial" pitchFamily="34" charset="0"/>
              <a:ea typeface="SimSun"/>
              <a:cs typeface="Arial" pitchFamily="34" charset="0"/>
            </a:endParaRPr>
          </a:p>
        </p:txBody>
      </p:sp>
      <p:pic>
        <p:nvPicPr>
          <p:cNvPr id="4" name="Picture 2" descr="C:\Users\carol\Desktop\aparelho-press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9045">
            <a:off x="6602380" y="5118223"/>
            <a:ext cx="1706563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C:\Users\carol\Desktop\MESTRADO NUTRIÇÃO UFSC\2012-1\DISSERTAÇÃO\DISSERTAÇÃO junho\diabe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1011">
            <a:off x="5167431" y="5070790"/>
            <a:ext cx="1665288" cy="11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19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 marL="685800" lvl="0" indent="-6858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t-BR" sz="30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  <a:t/>
            </a:r>
            <a:br>
              <a:rPr lang="pt-BR" sz="3000" b="1" kern="150" dirty="0" smtClean="0">
                <a:solidFill>
                  <a:prstClr val="black"/>
                </a:solidFill>
                <a:latin typeface="Arial"/>
                <a:ea typeface="SimSun"/>
                <a:cs typeface="Mangal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60438" y="1700213"/>
            <a:ext cx="8183562" cy="433228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ea typeface="SimSun"/>
                <a:cs typeface="Arial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pt-BR" sz="2400" dirty="0"/>
              <a:t>Melhorar a atenção à saúde da pessoa com Hipertensão Arterial Sistêmica e/ou Diabetes Mellitus na UBS Urbano, Mata/RS.</a:t>
            </a:r>
          </a:p>
          <a:p>
            <a:pPr marL="0" lvl="0" indent="0" algn="ctr">
              <a:lnSpc>
                <a:spcPct val="150000"/>
              </a:lnSpc>
              <a:spcAft>
                <a:spcPts val="1000"/>
              </a:spcAft>
              <a:buNone/>
            </a:pPr>
            <a:endParaRPr lang="pt-BR" sz="2400" dirty="0">
              <a:solidFill>
                <a:prstClr val="black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43414" y="404664"/>
            <a:ext cx="8318573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OBJETIVO GERAL</a:t>
            </a:r>
            <a:endParaRPr lang="pt-BR" sz="36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 smtClean="0">
                <a:effectLst/>
                <a:latin typeface="Arial"/>
                <a:ea typeface="SimSun"/>
                <a:cs typeface="Mangal"/>
              </a:rPr>
              <a:t/>
            </a:r>
            <a:br>
              <a:rPr lang="pt-BR" b="1" dirty="0" smtClean="0">
                <a:effectLst/>
                <a:latin typeface="Arial"/>
                <a:ea typeface="SimSun"/>
                <a:cs typeface="Mangal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183563" cy="4986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800" dirty="0" smtClean="0">
              <a:ea typeface="SimSu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3800" b="1" dirty="0">
                <a:latin typeface="Times New Roman"/>
                <a:ea typeface="SimSun"/>
                <a:cs typeface="Mangal"/>
              </a:rPr>
              <a:t/>
            </a:r>
            <a:br>
              <a:rPr lang="pt-BR" sz="3800" b="1" dirty="0">
                <a:latin typeface="Times New Roman"/>
                <a:ea typeface="SimSun"/>
                <a:cs typeface="Mangal"/>
              </a:rPr>
            </a:br>
            <a:endParaRPr lang="pt-BR" dirty="0">
              <a:ea typeface="SimSun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2800" dirty="0" smtClean="0">
                <a:ea typeface="SimSun"/>
              </a:rPr>
              <a:t> </a:t>
            </a: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9466" y="2204865"/>
            <a:ext cx="8229600" cy="3949898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A intervenção foi realizada na região rural da Unidade Básica de Saúde UBS Urbano , no Município de Mata/RS;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Público alvo: pessoas hipertensas e diabéticas com 20 anos o mais  da área rural  da UBS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Período de 12 semanas</a:t>
            </a:r>
          </a:p>
          <a:p>
            <a:pPr marL="0" indent="0" algn="just">
              <a:buNone/>
              <a:defRPr/>
            </a:pPr>
            <a:endParaRPr lang="pt-BR" altLang="pt-BR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  <a:defRPr/>
            </a:pPr>
            <a:r>
              <a:rPr lang="pt-BR" altLang="pt-BR" sz="2000" b="1" dirty="0" smtClean="0">
                <a:latin typeface="Arial" charset="0"/>
                <a:cs typeface="Arial" charset="0"/>
              </a:rPr>
              <a:t>Ações estruturadas dentro de quatro eixos temáticos: 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Monitoramento e Avaliação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Organização e Gestão do Serviço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Engajamento Público</a:t>
            </a:r>
          </a:p>
          <a:p>
            <a:pPr lvl="1" algn="just">
              <a:defRPr/>
            </a:pPr>
            <a:r>
              <a:rPr lang="pt-BR" altLang="pt-BR" sz="1800" dirty="0" smtClean="0">
                <a:latin typeface="Arial" charset="0"/>
                <a:cs typeface="Arial" charset="0"/>
              </a:rPr>
              <a:t>Qualificação da Prática Clínica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96455" y="332656"/>
            <a:ext cx="8318573" cy="16557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ea typeface="SimSun"/>
                <a:cs typeface="Arial" pitchFamily="34" charset="0"/>
              </a:rPr>
              <a:t>METODOLOGIA</a:t>
            </a:r>
            <a:endParaRPr lang="pt-BR" sz="2400" b="1" dirty="0">
              <a:solidFill>
                <a:schemeClr val="bg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473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u="sng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Ações: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Organização do serviço com a implantação da consulta programada e da ficha espelho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Cadastramento das pessoas hipertensas e diabéticas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Atendimento clínico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priorizado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Visita domiciliar com busca ativa aos faltosos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>
                <a:latin typeface="Arial" charset="0"/>
                <a:cs typeface="Arial" charset="0"/>
              </a:rPr>
              <a:t>Grupo </a:t>
            </a:r>
            <a:r>
              <a:rPr lang="pt-BR" altLang="pt-BR" sz="2400" dirty="0" smtClean="0">
                <a:latin typeface="Arial" charset="0"/>
                <a:cs typeface="Arial" charset="0"/>
              </a:rPr>
              <a:t>de pessoas hipertensas e/ou diabéticas</a:t>
            </a:r>
            <a:endParaRPr lang="pt-BR" sz="2400" dirty="0" smtClean="0">
              <a:latin typeface="Arial" pitchFamily="34" charset="0"/>
              <a:ea typeface="SimSun"/>
              <a:cs typeface="Arial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1333</Words>
  <Application>Microsoft Office PowerPoint</Application>
  <PresentationFormat>Apresentação na tela (4:3)</PresentationFormat>
  <Paragraphs>166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SimSun</vt:lpstr>
      <vt:lpstr>Algerian</vt:lpstr>
      <vt:lpstr>Arial</vt:lpstr>
      <vt:lpstr>Calibri</vt:lpstr>
      <vt:lpstr>Mangal</vt:lpstr>
      <vt:lpstr>Times New Roman</vt:lpstr>
      <vt:lpstr>Verdana</vt:lpstr>
      <vt:lpstr>Wingdings</vt:lpstr>
      <vt:lpstr>Wingdings 2</vt:lpstr>
      <vt:lpstr>Aspecto</vt:lpstr>
      <vt:lpstr>  UNIVERSIDADE ABERTA DO SUS UNIVERSIDADE FEDERAL DE PELOTAS Especialização em Saúde da Família Modalidade a Distância Turma nº 08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  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 7</dc:title>
  <dc:creator>User</dc:creator>
  <cp:lastModifiedBy>Yanelys Ramirez</cp:lastModifiedBy>
  <cp:revision>140</cp:revision>
  <dcterms:created xsi:type="dcterms:W3CDTF">2015-08-22T19:25:56Z</dcterms:created>
  <dcterms:modified xsi:type="dcterms:W3CDTF">2015-11-09T19:55:04Z</dcterms:modified>
</cp:coreProperties>
</file>