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256" r:id="rId2"/>
    <p:sldId id="257" r:id="rId3"/>
    <p:sldId id="273" r:id="rId4"/>
    <p:sldId id="274" r:id="rId5"/>
    <p:sldId id="275" r:id="rId6"/>
    <p:sldId id="258" r:id="rId7"/>
    <p:sldId id="276" r:id="rId8"/>
    <p:sldId id="259" r:id="rId9"/>
    <p:sldId id="260" r:id="rId10"/>
    <p:sldId id="277" r:id="rId11"/>
    <p:sldId id="261" r:id="rId12"/>
    <p:sldId id="281" r:id="rId13"/>
    <p:sldId id="278" r:id="rId14"/>
    <p:sldId id="263" r:id="rId15"/>
    <p:sldId id="279" r:id="rId16"/>
    <p:sldId id="264" r:id="rId17"/>
    <p:sldId id="265" r:id="rId18"/>
    <p:sldId id="280" r:id="rId19"/>
    <p:sldId id="267" r:id="rId20"/>
    <p:sldId id="268" r:id="rId21"/>
    <p:sldId id="269" r:id="rId22"/>
    <p:sldId id="282" r:id="rId23"/>
    <p:sldId id="271" r:id="rId24"/>
    <p:sldId id="272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liente\Documents\unidad%203%20interven&#231;&#227;o\AVALI&#199;AO%20DA%20INTERVEN&#199;AO\professora\rev%20Tomasi%20Planilha%20final_Yanerkis_19.07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liente\Documents\unidad%203%20interven&#231;&#227;o\AVALI&#199;AO%20DA%20INTERVEN&#199;AO\professora\rev%20Tomasi%20Planilha%20final_Yanerkis_19.07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cliente\Documents\unidad%203%20interven&#231;&#227;o\AVALI&#199;AO%20DA%20INTERVEN&#199;AO\professora\rev%20Tomasi%20Planilha%20final_Yanerkis_19.07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cliente\Documents\unidad%203%20interven&#231;&#227;o\AVALI&#199;AO%20DA%20INTERVEN&#199;AO\professora\rev%20Tomasi%20Planilha%20final_Yanerkis_19.07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cliente\Documents\unidad%203%20interven&#231;&#227;o\AVALI&#199;AO%20DA%20INTERVEN&#199;AO\professora\rev%20Tomasi%20Planilha%20final_Yanerkis_19.07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cliente\Documents\unidad%203%20interven&#231;&#227;o\AVALI&#199;AO%20DA%20INTERVEN&#199;AO\professora\rev%20Tomasi%20Planilha%20final_Yanerkis_19.07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cliente\Documents\unidad%203%20interven&#231;&#227;o\AVALI&#199;AO%20DA%20INTERVEN&#199;AO\professora\rev%20Tomasi%20Planilha%20final_Yanerkis_19.07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cliente\Documents\unidad%203%20interven&#231;&#227;o\AVALI&#199;AO%20DA%20INTERVEN&#199;AO\professora\rev%20Tomasi%20Planilha%20final_Yanerkis_19.0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24710247933009"/>
          <c:y val="0.22466499379885213"/>
          <c:w val="0.82258145494173596"/>
          <c:h val="0.6483539676123497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0.14364640883977908</c:v>
                </c:pt>
                <c:pt idx="1">
                  <c:v>0.32320441988950305</c:v>
                </c:pt>
                <c:pt idx="2">
                  <c:v>0.54419889502762431</c:v>
                </c:pt>
              </c:numCache>
            </c:numRef>
          </c:val>
        </c:ser>
        <c:axId val="47605632"/>
        <c:axId val="47964544"/>
      </c:barChart>
      <c:catAx>
        <c:axId val="47605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7964544"/>
        <c:crosses val="autoZero"/>
        <c:auto val="1"/>
        <c:lblAlgn val="ctr"/>
        <c:lblOffset val="0"/>
        <c:tickLblSkip val="1"/>
        <c:tickMarkSkip val="1"/>
      </c:catAx>
      <c:valAx>
        <c:axId val="479645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7605632"/>
        <c:crosses val="autoZero"/>
        <c:crossBetween val="between"/>
        <c:majorUnit val="0.1"/>
        <c:minorUnit val="0.1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lang="pt-BR"/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3778705636743444"/>
          <c:y val="0.20357178357244812"/>
          <c:w val="0.82881002087682676"/>
          <c:h val="0.660715437910585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Pt>
            <c:idx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accent2">
                    <a:lumMod val="75000"/>
                  </a:schemeClr>
                </a:solidFill>
              </a:ln>
            </c:spPr>
          </c:dPt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0.1910112359550562</c:v>
                </c:pt>
                <c:pt idx="1">
                  <c:v>0.33707865168539697</c:v>
                </c:pt>
                <c:pt idx="2">
                  <c:v>0.55056179775280856</c:v>
                </c:pt>
              </c:numCache>
            </c:numRef>
          </c:val>
        </c:ser>
        <c:axId val="54089984"/>
        <c:axId val="54094080"/>
      </c:barChart>
      <c:catAx>
        <c:axId val="540899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094080"/>
        <c:crosses val="autoZero"/>
        <c:auto val="1"/>
        <c:lblAlgn val="ctr"/>
        <c:lblOffset val="0"/>
        <c:tickLblSkip val="1"/>
        <c:tickMarkSkip val="1"/>
      </c:catAx>
      <c:valAx>
        <c:axId val="540940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08998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3319672131147542"/>
          <c:y val="0.22794117647058823"/>
          <c:w val="0.83196721311475463"/>
          <c:h val="0.632352941176470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0.55769230769230771</c:v>
                </c:pt>
                <c:pt idx="1">
                  <c:v>0.44444444444444442</c:v>
                </c:pt>
                <c:pt idx="2">
                  <c:v>0.52791878172588758</c:v>
                </c:pt>
              </c:numCache>
            </c:numRef>
          </c:val>
        </c:ser>
        <c:axId val="48837760"/>
        <c:axId val="48839296"/>
      </c:barChart>
      <c:catAx>
        <c:axId val="48837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39296"/>
        <c:crosses val="autoZero"/>
        <c:auto val="1"/>
        <c:lblAlgn val="ctr"/>
        <c:lblOffset val="0"/>
        <c:tickLblSkip val="1"/>
        <c:tickMarkSkip val="1"/>
      </c:catAx>
      <c:valAx>
        <c:axId val="488392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3776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5106382978723595"/>
          <c:y val="0.17712209035201359"/>
          <c:w val="0.81489361702128371"/>
          <c:h val="0.686348100114052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Pt>
            <c:idx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0.70588235294117663</c:v>
                </c:pt>
                <c:pt idx="1">
                  <c:v>0.60000000000000064</c:v>
                </c:pt>
                <c:pt idx="2">
                  <c:v>0.6530612244898053</c:v>
                </c:pt>
              </c:numCache>
            </c:numRef>
          </c:val>
        </c:ser>
        <c:axId val="51131136"/>
        <c:axId val="51132672"/>
      </c:barChart>
      <c:catAx>
        <c:axId val="51131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132672"/>
        <c:crosses val="autoZero"/>
        <c:auto val="1"/>
        <c:lblAlgn val="ctr"/>
        <c:lblOffset val="0"/>
        <c:tickLblSkip val="1"/>
        <c:tickMarkSkip val="1"/>
      </c:catAx>
      <c:valAx>
        <c:axId val="511326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13113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747503842140108"/>
          <c:y val="0.17625899280575541"/>
          <c:w val="0.83600567015728378"/>
          <c:h val="0.6870503597122227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340000"/>
            </a:gradFill>
            <a:ln w="25400">
              <a:noFill/>
            </a:ln>
          </c:spPr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0.9807692307692305</c:v>
                </c:pt>
                <c:pt idx="1">
                  <c:v>0.99145299145298416</c:v>
                </c:pt>
                <c:pt idx="2">
                  <c:v>0.99492385786802062</c:v>
                </c:pt>
              </c:numCache>
            </c:numRef>
          </c:val>
        </c:ser>
        <c:axId val="51162496"/>
        <c:axId val="51254400"/>
      </c:barChart>
      <c:catAx>
        <c:axId val="51162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254400"/>
        <c:crosses val="autoZero"/>
        <c:auto val="1"/>
        <c:lblAlgn val="ctr"/>
        <c:lblOffset val="0"/>
        <c:tickLblSkip val="1"/>
        <c:tickMarkSkip val="1"/>
      </c:catAx>
      <c:valAx>
        <c:axId val="512544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16249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3114754098360637"/>
          <c:y val="0.16605195970501269"/>
          <c:w val="0.82121046459977365"/>
          <c:h val="0.752004185726008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340000"/>
            </a:gradFill>
            <a:ln w="25400">
              <a:noFill/>
            </a:ln>
          </c:spPr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0.9807692307692305</c:v>
                </c:pt>
                <c:pt idx="1">
                  <c:v>0.99145299145298416</c:v>
                </c:pt>
                <c:pt idx="2">
                  <c:v>0.99492385786802062</c:v>
                </c:pt>
              </c:numCache>
            </c:numRef>
          </c:val>
        </c:ser>
        <c:axId val="51304704"/>
        <c:axId val="51306496"/>
      </c:barChart>
      <c:catAx>
        <c:axId val="51304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306496"/>
        <c:crosses val="autoZero"/>
        <c:auto val="1"/>
        <c:lblAlgn val="ctr"/>
        <c:lblOffset val="0"/>
        <c:tickLblSkip val="1"/>
        <c:tickMarkSkip val="1"/>
      </c:catAx>
      <c:valAx>
        <c:axId val="513064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30470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3778705636743444"/>
          <c:y val="0.20408163265306123"/>
          <c:w val="0.82881002087682676"/>
          <c:h val="0.640816326530612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5400">
              <a:noFill/>
            </a:ln>
          </c:spPr>
          <c:cat>
            <c:strRef>
              <c:f>Indicadores!$S$31:$U$31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Indicadores!$S$32:$U$32</c:f>
              <c:numCache>
                <c:formatCode>0.0%</c:formatCode>
                <c:ptCount val="3"/>
                <c:pt idx="0">
                  <c:v>0.5</c:v>
                </c:pt>
                <c:pt idx="1">
                  <c:v>0.75000000000000533</c:v>
                </c:pt>
                <c:pt idx="2">
                  <c:v>0.8</c:v>
                </c:pt>
              </c:numCache>
            </c:numRef>
          </c:val>
        </c:ser>
        <c:axId val="51433856"/>
        <c:axId val="51435392"/>
      </c:barChart>
      <c:catAx>
        <c:axId val="51433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435392"/>
        <c:crosses val="autoZero"/>
        <c:auto val="1"/>
        <c:lblAlgn val="ctr"/>
        <c:lblOffset val="0"/>
        <c:tickLblSkip val="1"/>
        <c:tickMarkSkip val="1"/>
      </c:catAx>
      <c:valAx>
        <c:axId val="5143539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43385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3114754098360637"/>
          <c:y val="0.17948782154240459"/>
          <c:w val="0.83196721311475463"/>
          <c:h val="0.68132111850789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0.9807692307692305</c:v>
                </c:pt>
                <c:pt idx="1">
                  <c:v>0.99145299145298416</c:v>
                </c:pt>
                <c:pt idx="2">
                  <c:v>0.99492385786802062</c:v>
                </c:pt>
              </c:numCache>
            </c:numRef>
          </c:val>
        </c:ser>
        <c:axId val="51349760"/>
        <c:axId val="51359744"/>
      </c:barChart>
      <c:catAx>
        <c:axId val="51349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359744"/>
        <c:crosses val="autoZero"/>
        <c:auto val="1"/>
        <c:lblAlgn val="ctr"/>
        <c:lblOffset val="0"/>
        <c:tickLblSkip val="1"/>
        <c:tickMarkSkip val="1"/>
      </c:catAx>
      <c:valAx>
        <c:axId val="513597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34976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rawing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rawing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drawing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drawing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0.17333</cdr:x>
      <cdr:y>0.64633</cdr:y>
    </cdr:from>
    <cdr:to>
      <cdr:x>0.32858</cdr:x>
      <cdr:y>0.76471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28694" y="2354813"/>
          <a:ext cx="831784" cy="43126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0.42667</cdr:x>
      <cdr:y>0.50495</cdr:y>
    </cdr:from>
    <cdr:to>
      <cdr:x>0.61333</cdr:x>
      <cdr:y>0.62745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286016" y="1839688"/>
          <a:ext cx="1000132" cy="44632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0.70667</cdr:x>
      <cdr:y>0.3873</cdr:y>
    </cdr:from>
    <cdr:to>
      <cdr:x>0.89333</cdr:x>
      <cdr:y>0.49041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3786214" y="1411060"/>
          <a:ext cx="1000132" cy="37567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0.17691</cdr:x>
      <cdr:y>0.61224</cdr:y>
    </cdr:from>
    <cdr:to>
      <cdr:x>0.35037</cdr:x>
      <cdr:y>0.72447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47860" y="2143140"/>
          <a:ext cx="929387" cy="39283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0.45333</cdr:x>
      <cdr:y>0.50473</cdr:y>
    </cdr:from>
    <cdr:to>
      <cdr:x>0.65106</cdr:x>
      <cdr:y>0.63265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428892" y="1766802"/>
          <a:ext cx="1059372" cy="44777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0.76</cdr:x>
      <cdr:y>0.32653</cdr:y>
    </cdr:from>
    <cdr:to>
      <cdr:x>0.90667</cdr:x>
      <cdr:y>0.45916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4071966" y="1143008"/>
          <a:ext cx="785818" cy="464272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0.16456</cdr:x>
      <cdr:y>0.37779</cdr:y>
    </cdr:from>
    <cdr:to>
      <cdr:x>0.32815</cdr:x>
      <cdr:y>0.47515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28694" y="1511360"/>
          <a:ext cx="923232" cy="38948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0.46835</cdr:x>
      <cdr:y>0.46429</cdr:y>
    </cdr:from>
    <cdr:to>
      <cdr:x>0.63291</cdr:x>
      <cdr:y>0.56444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643206" y="1857388"/>
          <a:ext cx="928694" cy="40065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0.75949</cdr:x>
      <cdr:y>0.41071</cdr:y>
    </cdr:from>
    <cdr:to>
      <cdr:x>0.93952</cdr:x>
      <cdr:y>0.51786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4286280" y="1643074"/>
          <a:ext cx="1016006" cy="428628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</cdr:x>
      <cdr:y>0.21951</cdr:y>
    </cdr:from>
    <cdr:to>
      <cdr:x>0.34274</cdr:x>
      <cdr:y>0.37802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28694" y="642942"/>
          <a:ext cx="662801" cy="4642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</cdr:x>
      <cdr:y>0.32653</cdr:y>
    </cdr:from>
    <cdr:to>
      <cdr:x>0.64474</cdr:x>
      <cdr:y>0.43875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714644" y="1143008"/>
          <a:ext cx="785818" cy="39283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</cdr:x>
      <cdr:y>0.28571</cdr:y>
    </cdr:from>
    <cdr:to>
      <cdr:x>0.89474</cdr:x>
      <cdr:y>0.39794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4071966" y="1000132"/>
          <a:ext cx="785818" cy="392834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0.20896</cdr:x>
      <cdr:y>0.04255</cdr:y>
    </cdr:from>
    <cdr:to>
      <cdr:x>0.37199</cdr:x>
      <cdr:y>0.18316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00132" y="142876"/>
          <a:ext cx="780356" cy="47208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0.47761</cdr:x>
      <cdr:y>0.06383</cdr:y>
    </cdr:from>
    <cdr:to>
      <cdr:x>0.65558</cdr:x>
      <cdr:y>0.18316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286016" y="214314"/>
          <a:ext cx="851794" cy="40065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0.77612</cdr:x>
      <cdr:y>0.05485</cdr:y>
    </cdr:from>
    <cdr:to>
      <cdr:x>0.96794</cdr:x>
      <cdr:y>0.17021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3714776" y="184176"/>
          <a:ext cx="918110" cy="387328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0.22059</cdr:x>
      <cdr:y>0.05952</cdr:y>
    </cdr:from>
    <cdr:to>
      <cdr:x>0.39706</cdr:x>
      <cdr:y>0.15522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71570" y="225361"/>
          <a:ext cx="857256" cy="36234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0.48257</cdr:x>
      <cdr:y>0.05376</cdr:y>
    </cdr:from>
    <cdr:to>
      <cdr:x>0.66177</cdr:x>
      <cdr:y>0.15094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344210" y="203560"/>
          <a:ext cx="870500" cy="36794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0.77669</cdr:x>
      <cdr:y>0.0566</cdr:y>
    </cdr:from>
    <cdr:to>
      <cdr:x>0.95065</cdr:x>
      <cdr:y>0.15094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772970" y="214314"/>
          <a:ext cx="845058" cy="357190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0.5204</cdr:x>
      <cdr:y>0.23765</cdr:y>
    </cdr:from>
    <cdr:to>
      <cdr:x>0.68578</cdr:x>
      <cdr:y>0.36585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247916" y="696063"/>
          <a:ext cx="714380" cy="37550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</cdr:x>
      <cdr:y>0.42752</cdr:y>
    </cdr:from>
    <cdr:to>
      <cdr:x>0.40625</cdr:x>
      <cdr:y>0.5348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143008" y="1496533"/>
          <a:ext cx="714380" cy="37550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0.76563</cdr:x>
      <cdr:y>0.1983</cdr:y>
    </cdr:from>
    <cdr:to>
      <cdr:x>0.9375</cdr:x>
      <cdr:y>0.31631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3500462" y="694155"/>
          <a:ext cx="785818" cy="413059"/>
        </a:xfrm>
        <a:prstGeom xmlns:a="http://schemas.openxmlformats.org/drawingml/2006/main" prst="rect">
          <a:avLst/>
        </a:prstGeom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0.20635</cdr:x>
      <cdr:y>0.07443</cdr:y>
    </cdr:from>
    <cdr:to>
      <cdr:x>0.42891</cdr:x>
      <cdr:y>0.17857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28694" y="297764"/>
          <a:ext cx="1001652" cy="41661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0.49206</cdr:x>
      <cdr:y>0.05357</cdr:y>
    </cdr:from>
    <cdr:to>
      <cdr:x>0.69841</cdr:x>
      <cdr:y>0.1742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214578" y="214314"/>
          <a:ext cx="928694" cy="48257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0.73962</cdr:x>
      <cdr:y>0.05393</cdr:y>
    </cdr:from>
    <cdr:to>
      <cdr:x>0.96825</cdr:x>
      <cdr:y>0.16091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3328707" y="215732"/>
          <a:ext cx="1029011" cy="42799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EEB46-62E9-4F59-BE78-77E93B03BD9E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3AF4F-610B-4017-9400-AFBAFCF86AC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100</a:t>
            </a:r>
            <a:endParaRPr lang="pt-BR" sz="40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22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AF4F-610B-4017-9400-AFBAFCF86AC6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9BB847-060C-4CDB-A8F9-252582FB2EEF}" type="datetimeFigureOut">
              <a:rPr lang="pt-BR" smtClean="0"/>
              <a:pPr/>
              <a:t>16/09/2015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247AB0-2A09-43B9-929A-E50BD2C8F69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1670" y="1214422"/>
            <a:ext cx="4572032" cy="1000132"/>
          </a:xfrm>
        </p:spPr>
        <p:txBody>
          <a:bodyPr>
            <a:noAutofit/>
          </a:bodyPr>
          <a:lstStyle/>
          <a:p>
            <a:pPr algn="ctr"/>
            <a:r>
              <a:rPr lang="pt-BR" sz="1600" b="1" dirty="0"/>
              <a:t>UNIVERSIDADE ABERTA DO SUS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UNIVERSIDADE FEDERAL DE PELOTAS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Especialização em Saúde da Família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Modalidade a Distância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 smtClean="0"/>
              <a:t>Turma: 8</a:t>
            </a:r>
            <a:br>
              <a:rPr lang="pt-BR" sz="1600" b="1" dirty="0" smtClean="0"/>
            </a:b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 smtClean="0"/>
              <a:t/>
            </a:r>
            <a:br>
              <a:rPr lang="pt-BR" sz="1600" b="1" dirty="0" smtClean="0"/>
            </a:br>
            <a:endParaRPr lang="pt-BR" sz="1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2357430"/>
            <a:ext cx="7643866" cy="1752600"/>
          </a:xfrm>
        </p:spPr>
        <p:txBody>
          <a:bodyPr>
            <a:normAutofit fontScale="92500"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aos usuários com Hipertensão Arterial Sistêmica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e/ou Diabetes 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Mellitus na ESF Doutor Domingos Costa. Porto/PI</a:t>
            </a:r>
          </a:p>
          <a:p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42844" y="71414"/>
            <a:ext cx="1428760" cy="13573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7307" y="142852"/>
            <a:ext cx="1303849" cy="1000132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3428992" y="4214818"/>
            <a:ext cx="2048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Yanerkis Perez Lago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71802" y="5072074"/>
            <a:ext cx="25632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Orientador: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Ana Paula Soares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643050"/>
            <a:ext cx="85010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Trabalho de Conclusão de Curso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714744" y="5715016"/>
            <a:ext cx="1384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900" dirty="0" smtClean="0"/>
              <a:t>Objetivos, Metas e Resultados</a:t>
            </a:r>
            <a:r>
              <a:rPr lang="es-ES" dirty="0" smtClean="0"/>
              <a:t/>
            </a:r>
            <a:br>
              <a:rPr lang="es-ES" dirty="0" smtClean="0"/>
            </a:b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71438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Objetivo1 – Ampliar a cobertura a hipertensos e/ou diabéticos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900634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Metas 1.1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Cadastrar 50% dos hipertensos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área de abrangência no Programa de Atenção à Hipertensão Arterial Sistêmica e ao Diabetes Mellitus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1800" dirty="0">
              <a:latin typeface="Arial" pitchFamily="34" charset="0"/>
              <a:cs typeface="Arial" pitchFamily="34" charset="0"/>
            </a:endParaRPr>
          </a:p>
          <a:p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428992" y="2214554"/>
          <a:ext cx="5357849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4572000" y="6143644"/>
            <a:ext cx="421484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Figura-1. Cobertura do programa de atenção ao hipertenso na ESF, Doutor Domingos Costa, Porto/PI, 2015</a:t>
            </a:r>
          </a:p>
        </p:txBody>
      </p:sp>
      <p:sp>
        <p:nvSpPr>
          <p:cNvPr id="8" name="Retângulo 7"/>
          <p:cNvSpPr/>
          <p:nvPr/>
        </p:nvSpPr>
        <p:spPr>
          <a:xfrm>
            <a:off x="1214414" y="2643182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Mês 01:52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1214414" y="3286124"/>
            <a:ext cx="141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02: 117</a:t>
            </a:r>
            <a:endParaRPr lang="pt-BR" b="1" dirty="0"/>
          </a:p>
        </p:txBody>
      </p:sp>
      <p:sp>
        <p:nvSpPr>
          <p:cNvPr id="10" name="Retângulo 9"/>
          <p:cNvSpPr/>
          <p:nvPr/>
        </p:nvSpPr>
        <p:spPr>
          <a:xfrm>
            <a:off x="1285852" y="4000504"/>
            <a:ext cx="141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03: 197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Objetivo1 – Ampliar a cobertura a hipertensos e/ou diabéticos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214422"/>
            <a:ext cx="8215370" cy="5429288"/>
          </a:xfrm>
        </p:spPr>
        <p:txBody>
          <a:bodyPr/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1.2: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Cadastrar 50%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diabéticos da área de abrangência no Programa de Atenção à Hipertensão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Arterial Sistêmica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Diabetes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Mellitus.</a:t>
            </a: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428992" y="2071678"/>
          <a:ext cx="535785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4071934" y="5715016"/>
            <a:ext cx="45720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Figura-2. Cobertura do programa de atenção ao diabético na ESF Dr. Domingos Costa, Porto/PI, 2015</a:t>
            </a:r>
            <a:endParaRPr lang="pt-BR" sz="1200" dirty="0"/>
          </a:p>
        </p:txBody>
      </p:sp>
      <p:sp>
        <p:nvSpPr>
          <p:cNvPr id="6" name="Retângulo 5"/>
          <p:cNvSpPr/>
          <p:nvPr/>
        </p:nvSpPr>
        <p:spPr>
          <a:xfrm>
            <a:off x="1000100" y="2357430"/>
            <a:ext cx="1285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Mês 01: 17   Mês 02: 30  Mês 03: 49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Objetivo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t-BR" dirty="0" smtClean="0">
              <a:latin typeface="Arial Narrow" panose="020B0606020202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dirty="0" smtClean="0">
                <a:latin typeface="Arial Narrow" panose="020B0606020202030204" pitchFamily="34" charset="0"/>
              </a:rPr>
              <a:t>Meta 2.1: Realizar exame clínico apropriado em 100% dos usuários com HAS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BR" dirty="0" smtClean="0">
              <a:latin typeface="Arial Narrow" panose="020B0606020202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dirty="0" smtClean="0">
                <a:latin typeface="Arial Narrow" panose="020B0606020202030204" pitchFamily="34" charset="0"/>
              </a:rPr>
              <a:t>Meta 2.2: Realizar exame clínico apropriado em 100% dos usuários com diabetes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BR" dirty="0" smtClean="0">
              <a:latin typeface="Arial Narrow" panose="020B0606020202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5400" dirty="0" smtClean="0">
                <a:latin typeface="Arial Narrow" panose="020B0606020202030204" pitchFamily="34" charset="0"/>
              </a:rPr>
              <a:t>                   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Objetivo2 – Melhorar a qualidade da atenção a hipertensos e/ou diabéticos</a:t>
            </a:r>
            <a:b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400" b="1" dirty="0" smtClean="0"/>
              <a:t> </a:t>
            </a:r>
            <a:r>
              <a:rPr lang="pt-BR" sz="2000" b="1" dirty="0" smtClean="0"/>
              <a:t>Metas 2.3 :</a:t>
            </a:r>
            <a:r>
              <a:rPr lang="pt-BR" sz="2000" dirty="0" smtClean="0"/>
              <a:t> Garantir a 100% dos hipertensos  a realização de exames complementares em dia de acordo com o protocolo</a:t>
            </a:r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643174" y="1714488"/>
          <a:ext cx="600079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57620" y="6000768"/>
            <a:ext cx="478631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Figura- 5. Proporção de hipertensos com exames complementares em dia de acordo com o protocolo na ESF Dr. Domingos Costa, Porto/PI, 2015.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00100" y="2000240"/>
            <a:ext cx="1286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01: 29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1000100" y="2714620"/>
            <a:ext cx="1286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02: 52</a:t>
            </a:r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1000100" y="3357562"/>
            <a:ext cx="141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03: 104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5195910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Arial Narrow" pitchFamily="34" charset="0"/>
              </a:rPr>
              <a:t>Meta 2.4: Garantir a 100% dos usuários com DM cadastrados a realização de exames complementares em dia de acordo com o protocolo.</a:t>
            </a:r>
          </a:p>
          <a:p>
            <a:r>
              <a:rPr lang="pt-BR" sz="1800" dirty="0" smtClean="0"/>
              <a:t>Mês 01:</a:t>
            </a:r>
            <a:r>
              <a:rPr lang="pt-BR" sz="1800" b="1" dirty="0" smtClean="0"/>
              <a:t>12</a:t>
            </a:r>
          </a:p>
          <a:p>
            <a:endParaRPr lang="pt-BR" sz="1800" dirty="0" smtClean="0"/>
          </a:p>
          <a:p>
            <a:r>
              <a:rPr lang="pt-BR" sz="1800" dirty="0" smtClean="0"/>
              <a:t>Mês 02: 18</a:t>
            </a:r>
          </a:p>
          <a:p>
            <a:r>
              <a:rPr lang="pt-BR" sz="1800" dirty="0" smtClean="0"/>
              <a:t>Mês 03: 32</a:t>
            </a:r>
            <a:endParaRPr lang="pt-BR" sz="1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786050" y="2214554"/>
          <a:ext cx="592935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3571868" y="5857892"/>
            <a:ext cx="4572000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Figura- 6. Proporção de diabéticos com exames complementares em dia de acordo com o protocolo na ESF Dr. Domingos Costa, Porto/PI, 2015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Objetivo 2 – Melhorar a qualidade da atenção a hipertensos e/ou diabéticos</a:t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800" b="1" dirty="0" smtClean="0"/>
              <a:t> </a:t>
            </a:r>
            <a:r>
              <a:rPr lang="pt-BR" sz="2000" b="1" dirty="0" smtClean="0"/>
              <a:t>Meta 2.5:</a:t>
            </a:r>
            <a:r>
              <a:rPr lang="pt-BR" sz="2000" dirty="0" smtClean="0"/>
              <a:t> Priorizar a prescrição de medicamentos da farmácia popular para 100% dos hipertensos cadastrados na unidade de saúde. 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Meta 2.6:</a:t>
            </a:r>
            <a:r>
              <a:rPr lang="pt-BR" sz="2000" dirty="0" smtClean="0"/>
              <a:t> Priorizar a prescrição de medicamentos da farmácia popular para 100% dos diabéticos cadastrados na unidade de saúde</a:t>
            </a:r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29058" y="2428868"/>
          <a:ext cx="500066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500562" y="5857892"/>
            <a:ext cx="392909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7. Proporção de hipertensos com prescrição de medicamentos da farmácia popular/Hiperdia priorizada na ESF Dr. Domingos Costa, Porto/PI, 2015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00100" y="2357430"/>
            <a:ext cx="1286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01: 51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1000100" y="2786058"/>
            <a:ext cx="141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02: 116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1000100" y="3286124"/>
            <a:ext cx="141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03: 196</a:t>
            </a:r>
            <a:endParaRPr lang="pt-BR" b="1" dirty="0"/>
          </a:p>
        </p:txBody>
      </p:sp>
      <p:sp>
        <p:nvSpPr>
          <p:cNvPr id="10" name="Retângulo 9"/>
          <p:cNvSpPr/>
          <p:nvPr/>
        </p:nvSpPr>
        <p:spPr>
          <a:xfrm>
            <a:off x="1071538" y="4357694"/>
            <a:ext cx="2786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Para a diabetes 49(100%)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714488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Objetivo 2 – Melhorar a qualidade da atenção a hipertensos e/ou diabéticos</a:t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800" b="1" dirty="0" smtClean="0"/>
              <a:t> </a:t>
            </a:r>
            <a:r>
              <a:rPr lang="pt-BR" sz="2000" b="1" dirty="0" smtClean="0"/>
              <a:t>Metas 2.7 e 2.8:</a:t>
            </a:r>
            <a:r>
              <a:rPr lang="pt-BR" sz="2000" dirty="0" smtClean="0"/>
              <a:t> Realizar avaliação da necessidade de atendimento odontológico em 100% dos hipertensos e dos diabéticos</a:t>
            </a:r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000496" y="1785926"/>
          <a:ext cx="4857753" cy="3786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4429124" y="5786454"/>
            <a:ext cx="471487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1600" dirty="0"/>
              <a:t>Figura 9. Proporção de hipertensos com avaliação da necessidade de atendimento odontológico na ESF Doutor Domingos Costa,Porto/PI,2015</a:t>
            </a:r>
          </a:p>
        </p:txBody>
      </p:sp>
      <p:sp>
        <p:nvSpPr>
          <p:cNvPr id="8" name="Retângulo 7"/>
          <p:cNvSpPr/>
          <p:nvPr/>
        </p:nvSpPr>
        <p:spPr>
          <a:xfrm>
            <a:off x="1071538" y="1857364"/>
            <a:ext cx="1245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Mês 01: 51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071538" y="2357430"/>
            <a:ext cx="1296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Mês 02: 116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142976" y="2786058"/>
            <a:ext cx="1296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Mês 03: 196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071538" y="4429132"/>
            <a:ext cx="2857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Para diabéticos foi atingido o 49(100%)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Objetivo 3 –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Melhorar a adesão de hipertensos e/ou diabéticos ao programa</a:t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14422"/>
            <a:ext cx="8505092" cy="5429288"/>
          </a:xfrm>
        </p:spPr>
        <p:txBody>
          <a:bodyPr>
            <a:normAutofit/>
          </a:bodyPr>
          <a:lstStyle/>
          <a:p>
            <a:r>
              <a:rPr lang="pt-BR" sz="1800" b="1" dirty="0" smtClean="0"/>
              <a:t> Meta 3.1:</a:t>
            </a:r>
            <a:r>
              <a:rPr lang="pt-BR" sz="1800" dirty="0" smtClean="0"/>
              <a:t> Buscar 100% dos hipertensos faltosos às consultas na unidade de saúde conforme a periodicidade recomendada.</a:t>
            </a:r>
            <a:br>
              <a:rPr lang="pt-BR" sz="1800" dirty="0" smtClean="0"/>
            </a:br>
            <a:r>
              <a:rPr lang="pt-BR" sz="1800" b="1" dirty="0" smtClean="0"/>
              <a:t>Meta 3.2:</a:t>
            </a:r>
            <a:r>
              <a:rPr lang="pt-BR" sz="1800" dirty="0" smtClean="0"/>
              <a:t> Buscar 100% dos diabéticos faltosos às consultas na unidade de saúde conforme a periodicidade recomendada</a:t>
            </a:r>
            <a:endParaRPr lang="pt-BR" sz="1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929058" y="2500306"/>
          <a:ext cx="4929222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4357686" y="600076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dirty="0" smtClean="0"/>
              <a:t>Figura 12. Proporção de diabéticos faltosos às consultas com busca ativa na ESF Dr.Domingos Costa,Porto/PI,2015</a:t>
            </a:r>
            <a:endParaRPr lang="pt-BR" sz="1400" dirty="0"/>
          </a:p>
        </p:txBody>
      </p:sp>
      <p:sp>
        <p:nvSpPr>
          <p:cNvPr id="6" name="Retângulo 5"/>
          <p:cNvSpPr/>
          <p:nvPr/>
        </p:nvSpPr>
        <p:spPr>
          <a:xfrm>
            <a:off x="1071538" y="2500306"/>
            <a:ext cx="1286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01: 02</a:t>
            </a:r>
            <a:endParaRPr lang="pt-BR" b="1" dirty="0"/>
          </a:p>
        </p:txBody>
      </p:sp>
      <p:sp>
        <p:nvSpPr>
          <p:cNvPr id="7" name="Retângulo 6"/>
          <p:cNvSpPr/>
          <p:nvPr/>
        </p:nvSpPr>
        <p:spPr>
          <a:xfrm>
            <a:off x="1071538" y="2857496"/>
            <a:ext cx="1351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02: 03 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142976" y="3286124"/>
            <a:ext cx="1286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03: 04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1000100" y="4429132"/>
            <a:ext cx="2714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Para hipertensos               100%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926708" cy="10001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 4 – Melhorar o registro das informações.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>
                <a:latin typeface="Arial Narrow" panose="020B0606020202030204" pitchFamily="34" charset="0"/>
              </a:rPr>
              <a:t>. Metas 4.1 e 4.2: Manter ficha de acompanhamento de 100% dos usuários com HAS e/ou DM cadastrados na unidade de saúde</a:t>
            </a:r>
          </a:p>
          <a:p>
            <a:pPr algn="just"/>
            <a:endParaRPr lang="pt-BR" dirty="0" smtClean="0">
              <a:latin typeface="Arial Narrow" panose="020B0606020202030204" pitchFamily="34" charset="0"/>
            </a:endParaRPr>
          </a:p>
          <a:p>
            <a:pPr algn="just"/>
            <a:endParaRPr lang="pt-BR" dirty="0" smtClean="0">
              <a:latin typeface="Arial Narrow" panose="020B0606020202030204" pitchFamily="34" charset="0"/>
            </a:endParaRPr>
          </a:p>
          <a:p>
            <a:r>
              <a:rPr lang="pt-BR" i="1" dirty="0" smtClean="0">
                <a:latin typeface="Arial" pitchFamily="34" charset="0"/>
                <a:cs typeface="Arial" pitchFamily="34" charset="0"/>
              </a:rPr>
              <a:t>Foram alcançados 100% das metas previstas.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Brasil a Hipertensão Arterial Sistêmica (HAS) e o Diabetes Mellitus (DM) constituem um problema de saúde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pública.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Existência  sob registro de usuários com HAS e DM e baixa cobertura deste programa.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Necessidade de implementar  estratégias na atenção básica com enfoque preventivo que garanta o diagnostico precoce e a melhoria da qualidade de vida destes usuários.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Objetivo 5 – Mapear hipertensos e diabéticos de risco para doença cardiovascular</a:t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000" b="1" dirty="0" smtClean="0"/>
              <a:t>Metas  5.1 e 5.2 : </a:t>
            </a:r>
            <a:r>
              <a:rPr lang="pt-BR" sz="2000" dirty="0" smtClean="0"/>
              <a:t>Realizar estratificação do risco cardiovascular em 100% dos hipertensos e dos diabéticos cadastrado na unidade de saúde. 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714744" y="1428736"/>
          <a:ext cx="500066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500562" y="5857892"/>
            <a:ext cx="442912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Figura-15. Proporção de hipertensos com estratificação de risco cardiovascular por exame clínico em dia, na ESF Dr. Domingos Costa, Porto/PI, 2015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1538" y="1643050"/>
            <a:ext cx="1286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01: 51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1071538" y="2143116"/>
            <a:ext cx="141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02: 116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1071538" y="2643182"/>
            <a:ext cx="141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Mês 03: 196</a:t>
            </a:r>
            <a:endParaRPr lang="pt-BR" b="1" dirty="0"/>
          </a:p>
        </p:txBody>
      </p:sp>
      <p:sp>
        <p:nvSpPr>
          <p:cNvPr id="10" name="Retângulo 9"/>
          <p:cNvSpPr/>
          <p:nvPr/>
        </p:nvSpPr>
        <p:spPr>
          <a:xfrm>
            <a:off x="1142975" y="4214818"/>
            <a:ext cx="2428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Para diabéticos 100%(49</a:t>
            </a:r>
            <a:r>
              <a:rPr lang="pt-BR" b="1" dirty="0" smtClean="0"/>
              <a:t>)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Objetivo 6 – Promover a saúde de hipertensos e diabéticos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100" b="1" dirty="0" smtClean="0"/>
              <a:t>Meta 6.1 e 6.2:</a:t>
            </a:r>
            <a:r>
              <a:rPr lang="pt-BR" sz="2100" dirty="0" smtClean="0"/>
              <a:t> Garantir orientação nutricional sobre alimentação saudável a 100% dos hipertensos e dos diabéticos.</a:t>
            </a:r>
          </a:p>
          <a:p>
            <a:pPr algn="just"/>
            <a:endParaRPr lang="pt-BR" sz="2100" dirty="0" smtClean="0"/>
          </a:p>
          <a:p>
            <a:pPr algn="just"/>
            <a:r>
              <a:rPr lang="pt-BR" sz="2100" b="1" dirty="0" smtClean="0"/>
              <a:t>Meta 6.3 e 6.4:</a:t>
            </a:r>
            <a:r>
              <a:rPr lang="pt-BR" sz="2100" dirty="0" smtClean="0"/>
              <a:t> Garantir orientação em relação à prática regular de atividade física a 100% dos hipertensos e dos diabéticos.</a:t>
            </a:r>
            <a:r>
              <a:rPr lang="pt-BR" sz="2100" b="1" dirty="0" smtClean="0"/>
              <a:t> </a:t>
            </a:r>
          </a:p>
          <a:p>
            <a:pPr algn="just"/>
            <a:endParaRPr lang="pt-BR" sz="2100" dirty="0" smtClean="0"/>
          </a:p>
          <a:p>
            <a:pPr algn="just"/>
            <a:r>
              <a:rPr lang="pt-BR" sz="2100" b="1" dirty="0" smtClean="0"/>
              <a:t>Meta 6.5 e 6.6:</a:t>
            </a:r>
            <a:r>
              <a:rPr lang="pt-BR" sz="2100" dirty="0" smtClean="0"/>
              <a:t> Garantir orientação sobre os riscos do tabagismo a 100% dos hipertensos e dos diabéticos.</a:t>
            </a:r>
          </a:p>
          <a:p>
            <a:pPr algn="just"/>
            <a:endParaRPr lang="pt-BR" sz="2100" dirty="0" smtClean="0"/>
          </a:p>
          <a:p>
            <a:pPr algn="just"/>
            <a:r>
              <a:rPr lang="pt-BR" sz="2100" b="1" dirty="0" smtClean="0"/>
              <a:t>Meta 6.7 e 6.8:</a:t>
            </a:r>
            <a:r>
              <a:rPr lang="pt-BR" sz="2100" dirty="0" smtClean="0"/>
              <a:t> Garantir orientação sobre higiene bucal a 100% dos hipertensos e dos diabéticos.</a:t>
            </a:r>
          </a:p>
          <a:p>
            <a:pPr algn="just"/>
            <a:endParaRPr lang="pt-BR" sz="2100" dirty="0" smtClean="0"/>
          </a:p>
          <a:p>
            <a:pPr marL="114300" indent="0" algn="ctr">
              <a:buNone/>
            </a:pPr>
            <a:r>
              <a:rPr lang="pt-BR" sz="5400" b="1" dirty="0" smtClean="0">
                <a:solidFill>
                  <a:srgbClr val="FF0000"/>
                </a:solidFill>
              </a:rPr>
              <a:t>100%</a:t>
            </a:r>
          </a:p>
          <a:p>
            <a:pPr marL="114300" indent="0" algn="ctr">
              <a:buNone/>
            </a:pPr>
            <a:endParaRPr lang="pt-BR" sz="21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pPr algn="ctr"/>
            <a:r>
              <a:rPr lang="en-US" altLang="en-US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71540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       EQUIPE                                                SERVIÇO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1472" y="1714488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1600" dirty="0" smtClean="0"/>
              <a:t> Atualização </a:t>
            </a:r>
            <a:r>
              <a:rPr lang="pt-BR" sz="1600" dirty="0" smtClean="0"/>
              <a:t>no protocolo de atenção à HAS e DM </a:t>
            </a:r>
          </a:p>
        </p:txBody>
      </p:sp>
      <p:sp>
        <p:nvSpPr>
          <p:cNvPr id="5" name="Retângulo 4"/>
          <p:cNvSpPr/>
          <p:nvPr/>
        </p:nvSpPr>
        <p:spPr>
          <a:xfrm>
            <a:off x="571472" y="207167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1600" dirty="0" smtClean="0"/>
              <a:t> Estabelecimento  </a:t>
            </a:r>
            <a:r>
              <a:rPr lang="pt-BR" sz="1600" dirty="0" smtClean="0"/>
              <a:t>das atribuições dos membros da </a:t>
            </a:r>
            <a:r>
              <a:rPr lang="pt-BR" sz="1600" dirty="0" smtClean="0"/>
              <a:t>equipe.</a:t>
            </a:r>
            <a:endParaRPr lang="pt-BR" sz="16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500034" y="2714620"/>
            <a:ext cx="3422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 </a:t>
            </a:r>
            <a:r>
              <a:rPr lang="pt-BR" dirty="0" smtClean="0"/>
              <a:t>Fortaleceu </a:t>
            </a:r>
            <a:r>
              <a:rPr lang="pt-BR" dirty="0" smtClean="0"/>
              <a:t>a unidade da equipe </a:t>
            </a:r>
          </a:p>
        </p:txBody>
      </p:sp>
      <p:sp>
        <p:nvSpPr>
          <p:cNvPr id="7" name="Retângulo 6"/>
          <p:cNvSpPr/>
          <p:nvPr/>
        </p:nvSpPr>
        <p:spPr>
          <a:xfrm>
            <a:off x="428596" y="3071810"/>
            <a:ext cx="4178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Serviu de base para futuras intervenções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5429256" y="1714488"/>
            <a:ext cx="3532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Melhorou a qualidade na </a:t>
            </a:r>
            <a:r>
              <a:rPr lang="pt-BR" dirty="0" smtClean="0"/>
              <a:t>atenção </a:t>
            </a:r>
          </a:p>
          <a:p>
            <a:r>
              <a:rPr lang="pt-BR" dirty="0" smtClean="0"/>
              <a:t>d</a:t>
            </a:r>
            <a:r>
              <a:rPr lang="pt-BR" dirty="0" smtClean="0"/>
              <a:t>os hipertensos e diabéticos </a:t>
            </a:r>
            <a:endParaRPr lang="pt-BR" dirty="0" smtClean="0"/>
          </a:p>
        </p:txBody>
      </p:sp>
      <p:sp>
        <p:nvSpPr>
          <p:cNvPr id="9" name="Retângulo 8"/>
          <p:cNvSpPr/>
          <p:nvPr/>
        </p:nvSpPr>
        <p:spPr>
          <a:xfrm>
            <a:off x="5429256" y="2428868"/>
            <a:ext cx="3437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Incorporação das ações à rotina </a:t>
            </a:r>
            <a:endParaRPr lang="pt-BR" dirty="0" smtClean="0"/>
          </a:p>
          <a:p>
            <a:r>
              <a:rPr lang="pt-BR" dirty="0" smtClean="0"/>
              <a:t>do serviço.</a:t>
            </a:r>
            <a:endParaRPr lang="pt-BR" dirty="0" smtClean="0"/>
          </a:p>
        </p:txBody>
      </p:sp>
      <p:sp>
        <p:nvSpPr>
          <p:cNvPr id="10" name="Retângulo 9"/>
          <p:cNvSpPr/>
          <p:nvPr/>
        </p:nvSpPr>
        <p:spPr>
          <a:xfrm>
            <a:off x="5228055" y="3071810"/>
            <a:ext cx="3915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 Melhorou a organização do trabalho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929058" y="3500438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Comunidade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428728" y="5429264"/>
            <a:ext cx="55721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pt-BR" dirty="0" smtClean="0"/>
              <a:t>Receberam ferramentas para a solução dos próprios problemas de saúde</a:t>
            </a:r>
          </a:p>
          <a:p>
            <a:endParaRPr lang="pt-BR" sz="1600" dirty="0" smtClean="0"/>
          </a:p>
        </p:txBody>
      </p:sp>
      <p:sp>
        <p:nvSpPr>
          <p:cNvPr id="13" name="Retângulo 12"/>
          <p:cNvSpPr/>
          <p:nvPr/>
        </p:nvSpPr>
        <p:spPr>
          <a:xfrm>
            <a:off x="1357290" y="4071942"/>
            <a:ext cx="628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pt-BR" sz="1600" dirty="0" smtClean="0"/>
              <a:t> </a:t>
            </a:r>
            <a:r>
              <a:rPr lang="pt-BR" dirty="0" smtClean="0"/>
              <a:t>Fortaleceu o relacionamento comunidade-equipe(engajamento</a:t>
            </a:r>
            <a:r>
              <a:rPr lang="pt-BR" dirty="0" smtClean="0"/>
              <a:t>)</a:t>
            </a:r>
          </a:p>
          <a:p>
            <a:pPr lvl="1"/>
            <a:endParaRPr lang="pt-BR" dirty="0" smtClean="0"/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Acrescentou o conhecimento destas doenças.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No inicio</a:t>
            </a:r>
            <a:r>
              <a:rPr lang="pt-BR" sz="2400" dirty="0" smtClean="0"/>
              <a:t>: Teve muito medo, achava que as coisas não dariam certa, desconhecimento da realidade de minha comunidade.</a:t>
            </a:r>
          </a:p>
          <a:p>
            <a:pPr>
              <a:buNone/>
            </a:pPr>
            <a:r>
              <a:rPr lang="pt-BR" sz="2400" b="1" dirty="0" smtClean="0"/>
              <a:t>Após da intervenção: </a:t>
            </a:r>
            <a:r>
              <a:rPr lang="pt-BR" sz="2400" dirty="0" smtClean="0"/>
              <a:t>Melhorou o conhecimento do programa, serviu para que toda a equipe conhecera os principais problemas da comunidade , fortaleceu  minha relação com o resto da equipe ,me tornou uma melhor profissional da atenção básica  e me ajudou a aperfeiçoar meu português </a:t>
            </a:r>
          </a:p>
          <a:p>
            <a:pPr>
              <a:buNone/>
            </a:pPr>
            <a:r>
              <a:rPr lang="pt-BR" sz="2400" dirty="0" smtClean="0"/>
              <a:t>Foi uma grande experiência neste pais, agradeço à UFPEL pela oportunidade oferecida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1604" y="4714884"/>
            <a:ext cx="7406640" cy="1752600"/>
          </a:xfrm>
        </p:spPr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4700" b="1" dirty="0" smtClean="0">
                <a:solidFill>
                  <a:schemeClr val="tx1"/>
                </a:solidFill>
              </a:rPr>
              <a:t>                     Muito Obrigada</a:t>
            </a:r>
            <a:endParaRPr lang="pt-BR" sz="47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71942"/>
            <a:ext cx="3582259" cy="242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353918"/>
            <a:ext cx="3357585" cy="214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616516"/>
            <a:ext cx="2857520" cy="252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ângulo 5"/>
          <p:cNvSpPr/>
          <p:nvPr/>
        </p:nvSpPr>
        <p:spPr>
          <a:xfrm>
            <a:off x="1285852" y="714356"/>
            <a:ext cx="4071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Equipe de saúde Dr.Domingos Costa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654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t-BR" sz="3200" dirty="0" smtClean="0"/>
              <a:t>O município de Porto, localizado no estado do Piauí, com aproximadamente </a:t>
            </a:r>
            <a:r>
              <a:rPr lang="pt-BR" sz="3200" dirty="0" smtClean="0">
                <a:latin typeface="Arial Narrow" pitchFamily="34" charset="0"/>
              </a:rPr>
              <a:t>12.188 habitantes a</a:t>
            </a:r>
            <a:br>
              <a:rPr lang="pt-BR" sz="3200" dirty="0" smtClean="0">
                <a:latin typeface="Arial Narrow" pitchFamily="34" charset="0"/>
              </a:rPr>
            </a:br>
            <a:r>
              <a:rPr lang="pt-BR" sz="3200" dirty="0" smtClean="0">
                <a:latin typeface="Arial Narrow" pitchFamily="34" charset="0"/>
              </a:rPr>
              <a:t>183 km da capital do estado Teresina</a:t>
            </a:r>
            <a:br>
              <a:rPr lang="pt-BR" sz="3200" dirty="0" smtClean="0">
                <a:latin typeface="Arial Narrow" pitchFamily="34" charset="0"/>
              </a:rPr>
            </a:br>
            <a:r>
              <a:rPr lang="pt-BR" sz="3200" dirty="0" smtClean="0"/>
              <a:t> </a:t>
            </a:r>
            <a:endParaRPr lang="pt-BR" sz="3200" dirty="0" smtClean="0">
              <a:solidFill>
                <a:schemeClr val="bg1"/>
              </a:solidFill>
            </a:endParaRPr>
          </a:p>
        </p:txBody>
      </p:sp>
      <p:pic>
        <p:nvPicPr>
          <p:cNvPr id="5" name="Espaço Reservado para Conteúdo 4" descr="http://mw2.google.com/mw-panoramio/photos/medium/8659394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49292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5286380" y="2357430"/>
            <a:ext cx="3571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 UBS/ESF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6 equipes: 4 tempo integral e 2 tempo parcial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 NASF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 Hospital (Hospital Dr. Roosevelt Bastos.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UBS/USF Dr.Domingos Costa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485778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5500694" y="1357298"/>
            <a:ext cx="40005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População 2382 habitantes,</a:t>
            </a:r>
          </a:p>
          <a:p>
            <a:r>
              <a:rPr lang="pt-BR" sz="2000" b="1" dirty="0" smtClean="0"/>
              <a:t> 1.101(46.2%)  feminino e 1.281(53.8%) masculino.</a:t>
            </a:r>
          </a:p>
          <a:p>
            <a:r>
              <a:rPr lang="pt-BR" sz="2000" b="1" dirty="0" smtClean="0"/>
              <a:t> 559 famílias , 28 comunidades rurais</a:t>
            </a:r>
            <a:endParaRPr lang="pt-BR" sz="2000" b="1" dirty="0"/>
          </a:p>
        </p:txBody>
      </p:sp>
      <p:sp>
        <p:nvSpPr>
          <p:cNvPr id="6" name="Retângulo 5"/>
          <p:cNvSpPr/>
          <p:nvPr/>
        </p:nvSpPr>
        <p:spPr>
          <a:xfrm>
            <a:off x="500034" y="5143512"/>
            <a:ext cx="41433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A equipe</a:t>
            </a:r>
          </a:p>
          <a:p>
            <a:r>
              <a:rPr lang="pt-BR" sz="2000" b="1" dirty="0" smtClean="0"/>
              <a:t>Uma enfermeira, 2 técnicas de enfermagem, dentista, auxiliar dentista, fisioterapeuta , uma medica clinica geral e 7 ACS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pt-BR" sz="4000" dirty="0">
                <a:solidFill>
                  <a:schemeClr val="accent1">
                    <a:lumMod val="75000"/>
                  </a:schemeClr>
                </a:solidFill>
              </a:rPr>
              <a:t>Situação da ação programática antes da </a:t>
            </a:r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</a:rPr>
              <a:t>intervenção</a:t>
            </a:r>
            <a:endParaRPr lang="pt-B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t-BR" sz="2400" b="1" dirty="0" smtClean="0"/>
              <a:t>Baixa cobertura do programa: 97(20%) HAS e 24(18%) DM.</a:t>
            </a:r>
          </a:p>
          <a:p>
            <a:r>
              <a:rPr lang="pt-BR" sz="2400" b="1" dirty="0" smtClean="0"/>
              <a:t>Registros inadequados.</a:t>
            </a:r>
          </a:p>
          <a:p>
            <a:r>
              <a:rPr lang="pt-BR" sz="2400" b="1" dirty="0" smtClean="0"/>
              <a:t>Não se utilizava o protocolo.</a:t>
            </a:r>
          </a:p>
          <a:p>
            <a:r>
              <a:rPr lang="pt-BR" sz="2400" b="1" dirty="0" smtClean="0"/>
              <a:t>Pouca qualidade nos atendimentos.</a:t>
            </a:r>
          </a:p>
          <a:p>
            <a:r>
              <a:rPr lang="pt-BR" sz="2400" b="1" dirty="0" smtClean="0"/>
              <a:t>Consultas em atraso.</a:t>
            </a:r>
          </a:p>
          <a:p>
            <a:r>
              <a:rPr lang="pt-BR" sz="2400" b="1" dirty="0" smtClean="0"/>
              <a:t>Não se realizava a busca ativa dos faltosos.</a:t>
            </a:r>
          </a:p>
          <a:p>
            <a:r>
              <a:rPr lang="pt-BR" sz="2400" b="1" dirty="0" smtClean="0"/>
              <a:t>Não se realizava avaliação do risco cardiovascular.</a:t>
            </a:r>
          </a:p>
          <a:p>
            <a:r>
              <a:rPr lang="pt-BR" sz="2400" b="1" dirty="0" smtClean="0"/>
              <a:t>Poucas atividades educativas.</a:t>
            </a:r>
          </a:p>
          <a:p>
            <a:r>
              <a:rPr lang="pt-BR" sz="2400" b="1" dirty="0" smtClean="0"/>
              <a:t>Não existia arquivo especifico. </a:t>
            </a:r>
          </a:p>
          <a:p>
            <a:endParaRPr lang="pt-BR" sz="1800" dirty="0" smtClean="0"/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7724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>
                <a:solidFill>
                  <a:srgbClr val="2E75B6"/>
                </a:solidFill>
                <a:latin typeface="Arial" charset="0"/>
                <a:ea typeface="Arial" charset="0"/>
              </a:rPr>
              <a:t>OBJETIVO GERAL 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0100" y="3286124"/>
            <a:ext cx="7858180" cy="1752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atenção dos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usuários 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hipertensos e diabéticos da USF Doutor Domingos Costa, Porto/PI.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Arial Narrow" pitchFamily="34" charset="0"/>
                <a:cs typeface="Arial" charset="0"/>
              </a:rPr>
              <a:t>1) Ampliar a cobertura dos usuários com HAS e/ou DM;</a:t>
            </a:r>
          </a:p>
          <a:p>
            <a:r>
              <a:rPr lang="pt-BR" dirty="0" smtClean="0">
                <a:latin typeface="Arial Narrow" pitchFamily="34" charset="0"/>
                <a:cs typeface="Arial" charset="0"/>
              </a:rPr>
              <a:t>2) Melhorar a qualidade da atenção aos usuários com HAS e/ou DM;</a:t>
            </a:r>
          </a:p>
          <a:p>
            <a:r>
              <a:rPr lang="pt-BR" dirty="0" smtClean="0">
                <a:latin typeface="Arial Narrow" pitchFamily="34" charset="0"/>
                <a:cs typeface="Arial" charset="0"/>
              </a:rPr>
              <a:t>3) Melhorar a adesão dos usuários com HAS e/ou DM ao programa;</a:t>
            </a:r>
          </a:p>
          <a:p>
            <a:r>
              <a:rPr lang="pt-BR" dirty="0" smtClean="0">
                <a:latin typeface="Arial Narrow" pitchFamily="34" charset="0"/>
                <a:cs typeface="Arial" charset="0"/>
              </a:rPr>
              <a:t>4) Melhorar os registros das informações;</a:t>
            </a:r>
          </a:p>
          <a:p>
            <a:r>
              <a:rPr lang="pt-BR" dirty="0" smtClean="0">
                <a:latin typeface="Arial Narrow" pitchFamily="34" charset="0"/>
                <a:cs typeface="Arial" charset="0"/>
              </a:rPr>
              <a:t>5) Mapear os usuários com HAS e/ou DM com risco para doença cardiovascular</a:t>
            </a:r>
          </a:p>
          <a:p>
            <a:r>
              <a:rPr lang="pt-BR" dirty="0" smtClean="0">
                <a:latin typeface="Arial Narrow" pitchFamily="34" charset="0"/>
                <a:cs typeface="Arial" charset="0"/>
              </a:rPr>
              <a:t>6) Promover a saúde dos usuários com HAS e/ou DM;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2E75B6"/>
                </a:solidFill>
                <a:latin typeface="Arial" charset="0"/>
                <a:ea typeface="Arial" charset="0"/>
              </a:rPr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 na ação programática no programa de atenção aos hipertensos  e diabéticos.</a:t>
            </a:r>
          </a:p>
          <a:p>
            <a:pPr marL="114300" indent="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Ações:</a:t>
            </a:r>
          </a:p>
          <a:p>
            <a:pPr marL="114300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Monitoramento e avaliação.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Organização e gestão do serviço.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Engajamento público.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da prática clínica.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Protocolo de HAS e DM do MS (2013)</a:t>
            </a:r>
          </a:p>
          <a:p>
            <a:pPr marL="342900" lvl="2" indent="-342900"/>
            <a:r>
              <a:rPr lang="pt-BR" sz="2800" dirty="0" smtClean="0">
                <a:latin typeface="Arial" pitchFamily="34" charset="0"/>
                <a:cs typeface="Arial" pitchFamily="34" charset="0"/>
              </a:rPr>
              <a:t>Fichas-espelho 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f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ichas de atendimento individual 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Registros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no prontuário clínico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Livro de registros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Esfigmomanômetro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glucômetro, fita métrica.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Planilha eletrônica de coleta de dados.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Vídeos educativos, folder.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725</TotalTime>
  <Words>1262</Words>
  <Application>Microsoft Office PowerPoint</Application>
  <PresentationFormat>Apresentação na tela (4:3)</PresentationFormat>
  <Paragraphs>174</Paragraphs>
  <Slides>24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Solstício</vt:lpstr>
      <vt:lpstr>UNIVERSIDADE ABERTA DO SUS UNIVERSIDADE FEDERAL DE PELOTAS Especialização em Saúde da Família Modalidade a Distância Turma: 8   </vt:lpstr>
      <vt:lpstr>Introdução </vt:lpstr>
      <vt:lpstr>O município de Porto, localizado no estado do Piauí, com aproximadamente 12.188 habitantes a 183 km da capital do estado Teresina  </vt:lpstr>
      <vt:lpstr>UBS/USF Dr.Domingos Costa</vt:lpstr>
      <vt:lpstr>Situação da ação programática antes da intervenção</vt:lpstr>
      <vt:lpstr>OBJETIVO GERAL </vt:lpstr>
      <vt:lpstr>Objetivos específicos</vt:lpstr>
      <vt:lpstr>METODOLOGIA </vt:lpstr>
      <vt:lpstr>Logística</vt:lpstr>
      <vt:lpstr>Objetivos, Metas e Resultados </vt:lpstr>
      <vt:lpstr>Objetivo1 – Ampliar a cobertura a hipertensos e/ou diabéticos</vt:lpstr>
      <vt:lpstr>Objetivo1 – Ampliar a cobertura a hipertensos e/ou diabéticos</vt:lpstr>
      <vt:lpstr>             Objetivo 2</vt:lpstr>
      <vt:lpstr>Objetivo2 – Melhorar a qualidade da atenção a hipertensos e/ou diabéticos  Metas 2.3 : Garantir a 100% dos hipertensos  a realização de exames complementares em dia de acordo com o protocolo</vt:lpstr>
      <vt:lpstr>Objetivo 2</vt:lpstr>
      <vt:lpstr>Objetivo 2 – Melhorar a qualidade da atenção a hipertensos e/ou diabéticos  Meta 2.5: Priorizar a prescrição de medicamentos da farmácia popular para 100% dos hipertensos cadastrados na unidade de saúde.   Meta 2.6: Priorizar a prescrição de medicamentos da farmácia popular para 100% dos diabéticos cadastrados na unidade de saúde</vt:lpstr>
      <vt:lpstr>Objetivo 2 – Melhorar a qualidade da atenção a hipertensos e/ou diabéticos  Metas 2.7 e 2.8: Realizar avaliação da necessidade de atendimento odontológico em 100% dos hipertensos e dos diabéticos</vt:lpstr>
      <vt:lpstr>Objetivo 3 – Melhorar a adesão de hipertensos e/ou diabéticos ao programa </vt:lpstr>
      <vt:lpstr>Objetivo 4 – Melhorar o registro das informações. </vt:lpstr>
      <vt:lpstr>Objetivo 5 – Mapear hipertensos e diabéticos de risco para doença cardiovascular  Metas  5.1 e 5.2 : Realizar estratificação do risco cardiovascular em 100% dos hipertensos e dos diabéticos cadastrado na unidade de saúde.  </vt:lpstr>
      <vt:lpstr>Objetivo 6 – Promover a saúde de hipertensos e diabéticos</vt:lpstr>
      <vt:lpstr>DISCUSSÃO</vt:lpstr>
      <vt:lpstr>Reflexão crítica sobre o processo pessoal de aprendizagem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Turma: 8</dc:title>
  <dc:creator>cliente</dc:creator>
  <cp:lastModifiedBy>cliente</cp:lastModifiedBy>
  <cp:revision>70</cp:revision>
  <dcterms:created xsi:type="dcterms:W3CDTF">2015-09-03T14:11:23Z</dcterms:created>
  <dcterms:modified xsi:type="dcterms:W3CDTF">2015-09-16T18:20:23Z</dcterms:modified>
</cp:coreProperties>
</file>