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8" r:id="rId4"/>
    <p:sldId id="368" r:id="rId5"/>
    <p:sldId id="307" r:id="rId6"/>
    <p:sldId id="357" r:id="rId7"/>
    <p:sldId id="306" r:id="rId8"/>
    <p:sldId id="319" r:id="rId9"/>
    <p:sldId id="320" r:id="rId10"/>
    <p:sldId id="321" r:id="rId11"/>
    <p:sldId id="322" r:id="rId12"/>
    <p:sldId id="323" r:id="rId13"/>
    <p:sldId id="324" r:id="rId14"/>
    <p:sldId id="327" r:id="rId15"/>
    <p:sldId id="335" r:id="rId16"/>
    <p:sldId id="336" r:id="rId17"/>
    <p:sldId id="337" r:id="rId18"/>
    <p:sldId id="340" r:id="rId19"/>
    <p:sldId id="369" r:id="rId20"/>
    <p:sldId id="342" r:id="rId21"/>
    <p:sldId id="343" r:id="rId22"/>
    <p:sldId id="344" r:id="rId23"/>
    <p:sldId id="345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50" r:id="rId32"/>
    <p:sldId id="351" r:id="rId33"/>
    <p:sldId id="352" r:id="rId34"/>
    <p:sldId id="358" r:id="rId35"/>
    <p:sldId id="359" r:id="rId36"/>
    <p:sldId id="317" r:id="rId37"/>
    <p:sldId id="318" r:id="rId38"/>
    <p:sldId id="360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F9FD8"/>
    <a:srgbClr val="BA38AB"/>
    <a:srgbClr val="CCFF99"/>
    <a:srgbClr val="66FF66"/>
    <a:srgbClr val="EBA321"/>
    <a:srgbClr val="172487"/>
    <a:srgbClr val="3914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YANEXIS\PROJETO%20DE%20INTERVEN&#199;&#195;O\PLANILHAS%20DE%20COLETA%20DE%20DAOS\Planilha%20de%20Coleta%20de%20Dados%20Final%20YANEXIS%20CORRIGI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FPEL\07%2012%202014\YANEXIS\PROJETO%20DE%20INTERVEN&#199;&#195;O\PLANILHAS%20DE%20COLETA%20DE%20DAOS\Planilha%20de%20Coleta%20de%20Dados%20Final%20YANEXIS%20CORRIGI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Planilha%20de%20Coleta%20de%20Dados%20Final%20YANEXIS%20CORRIGIDA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3508077813994188"/>
          <c:y val="7.5702844836703809E-2"/>
          <c:w val="0.83400622301244598"/>
          <c:h val="0.75946506686664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0.25980392156862747</c:v>
                </c:pt>
                <c:pt idx="1">
                  <c:v>0.44607843137255426</c:v>
                </c:pt>
                <c:pt idx="2">
                  <c:v>0.61274509803922284</c:v>
                </c:pt>
              </c:numCache>
            </c:numRef>
          </c:val>
        </c:ser>
        <c:axId val="58106240"/>
        <c:axId val="58107776"/>
      </c:barChart>
      <c:catAx>
        <c:axId val="58106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107776"/>
        <c:crosses val="autoZero"/>
        <c:auto val="1"/>
        <c:lblAlgn val="ctr"/>
        <c:lblOffset val="100"/>
        <c:tickMarkSkip val="1"/>
      </c:catAx>
      <c:valAx>
        <c:axId val="581077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106240"/>
        <c:crosses val="autoZero"/>
        <c:crossBetween val="between"/>
        <c:majorUnit val="0.1"/>
        <c:minorUnit val="2.000000000000005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4314537295741336"/>
          <c:y val="4.1514810648668916E-2"/>
          <c:w val="0.82862987892642814"/>
          <c:h val="0.79365310105467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4.2553191489361722E-2</c:v>
                </c:pt>
                <c:pt idx="1">
                  <c:v>0.28571428571428614</c:v>
                </c:pt>
                <c:pt idx="2">
                  <c:v>0.38938053097345227</c:v>
                </c:pt>
              </c:numCache>
            </c:numRef>
          </c:val>
        </c:ser>
        <c:axId val="60509568"/>
        <c:axId val="60523648"/>
      </c:barChart>
      <c:catAx>
        <c:axId val="60509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23648"/>
        <c:crosses val="autoZero"/>
        <c:auto val="1"/>
        <c:lblAlgn val="ctr"/>
        <c:lblOffset val="100"/>
        <c:tickMarkSkip val="1"/>
      </c:catAx>
      <c:valAx>
        <c:axId val="605236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0956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5721997300944768"/>
          <c:y val="4.3185310338232002E-2"/>
          <c:w val="0.81443994601889702"/>
          <c:h val="0.774630155036288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0.33962264150943461</c:v>
                </c:pt>
                <c:pt idx="1">
                  <c:v>0.28571428571428614</c:v>
                </c:pt>
                <c:pt idx="2">
                  <c:v>0.3200000000000004</c:v>
                </c:pt>
              </c:numCache>
            </c:numRef>
          </c:val>
        </c:ser>
        <c:axId val="60440960"/>
        <c:axId val="60442496"/>
      </c:barChart>
      <c:catAx>
        <c:axId val="60440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42496"/>
        <c:crosses val="autoZero"/>
        <c:auto val="1"/>
        <c:lblAlgn val="ctr"/>
        <c:lblOffset val="100"/>
        <c:tickMarkSkip val="1"/>
      </c:catAx>
      <c:valAx>
        <c:axId val="604424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4096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088730844128354"/>
          <c:y val="8.5470854604712779E-2"/>
          <c:w val="0.8608879434425537"/>
          <c:h val="0.749697057098638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0.33962264150943827</c:v>
                </c:pt>
                <c:pt idx="1">
                  <c:v>0.32967032967033194</c:v>
                </c:pt>
                <c:pt idx="2">
                  <c:v>0.35200000000000031</c:v>
                </c:pt>
              </c:numCache>
            </c:numRef>
          </c:val>
        </c:ser>
        <c:axId val="58672256"/>
        <c:axId val="58673792"/>
      </c:barChart>
      <c:catAx>
        <c:axId val="58672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73792"/>
        <c:crosses val="autoZero"/>
        <c:auto val="1"/>
        <c:lblAlgn val="ctr"/>
        <c:lblOffset val="100"/>
        <c:tickMarkSkip val="1"/>
      </c:catAx>
      <c:valAx>
        <c:axId val="58673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7225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895182457031582"/>
          <c:y val="7.8043161271507733E-2"/>
          <c:w val="0.85282342731352911"/>
          <c:h val="0.743388743073785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Indicadores!$D$14:$F$14</c:f>
              <c:numCache>
                <c:formatCode>0.0%</c:formatCode>
                <c:ptCount val="3"/>
                <c:pt idx="0">
                  <c:v>0.73584905660377653</c:v>
                </c:pt>
                <c:pt idx="1">
                  <c:v>0.80219780219780312</c:v>
                </c:pt>
                <c:pt idx="2">
                  <c:v>0.85600000000000065</c:v>
                </c:pt>
              </c:numCache>
            </c:numRef>
          </c:val>
        </c:ser>
        <c:axId val="58693504"/>
        <c:axId val="58695040"/>
      </c:barChart>
      <c:catAx>
        <c:axId val="58693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95040"/>
        <c:crosses val="autoZero"/>
        <c:auto val="1"/>
        <c:lblAlgn val="ctr"/>
        <c:lblOffset val="100"/>
        <c:tickMarkSkip val="1"/>
      </c:catAx>
      <c:valAx>
        <c:axId val="58695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9350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3480885311871188"/>
          <c:y val="0.201581416713147"/>
          <c:w val="0.83702213279678161"/>
          <c:h val="0.620554557332627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0.88888888888888884</c:v>
                </c:pt>
                <c:pt idx="2">
                  <c:v>1</c:v>
                </c:pt>
              </c:numCache>
            </c:numRef>
          </c:val>
        </c:ser>
        <c:axId val="58948992"/>
        <c:axId val="58950784"/>
      </c:barChart>
      <c:catAx>
        <c:axId val="58948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50784"/>
        <c:crosses val="autoZero"/>
        <c:auto val="1"/>
        <c:lblAlgn val="ctr"/>
        <c:lblOffset val="100"/>
        <c:tickMarkSkip val="1"/>
      </c:catAx>
      <c:valAx>
        <c:axId val="589507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48992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24463800712450387"/>
          <c:y val="4.10337123035712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3508077813994188"/>
          <c:y val="0.20746930001398023"/>
          <c:w val="0.83669437206083608"/>
          <c:h val="0.605810356040821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0.0%</c:formatCode>
                <c:ptCount val="3"/>
                <c:pt idx="0">
                  <c:v>1</c:v>
                </c:pt>
                <c:pt idx="1">
                  <c:v>0.94505494505494503</c:v>
                </c:pt>
                <c:pt idx="2">
                  <c:v>0.96799999999999997</c:v>
                </c:pt>
              </c:numCache>
            </c:numRef>
          </c:val>
        </c:ser>
        <c:axId val="69735552"/>
        <c:axId val="69785856"/>
      </c:barChart>
      <c:catAx>
        <c:axId val="69735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85856"/>
        <c:crosses val="autoZero"/>
        <c:auto val="1"/>
        <c:lblAlgn val="ctr"/>
        <c:lblOffset val="100"/>
        <c:tickMarkSkip val="1"/>
      </c:catAx>
      <c:valAx>
        <c:axId val="697858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735552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83189106312206"/>
          <c:y val="3.7037970253718536E-2"/>
          <c:w val="0.85544637613367991"/>
          <c:h val="0.762965296004669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0.64150943396226412</c:v>
                </c:pt>
                <c:pt idx="1">
                  <c:v>0.63736263736263732</c:v>
                </c:pt>
                <c:pt idx="2">
                  <c:v>0.76800000000000479</c:v>
                </c:pt>
              </c:numCache>
            </c:numRef>
          </c:val>
        </c:ser>
        <c:axId val="58880384"/>
        <c:axId val="58881920"/>
      </c:barChart>
      <c:catAx>
        <c:axId val="588803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81920"/>
        <c:crosses val="autoZero"/>
        <c:auto val="1"/>
        <c:lblAlgn val="ctr"/>
        <c:lblOffset val="100"/>
        <c:tickMarkSkip val="1"/>
      </c:catAx>
      <c:valAx>
        <c:axId val="588819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8038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73929471687327"/>
          <c:y val="3.4624225163343951E-2"/>
          <c:w val="0.84488532002806582"/>
          <c:h val="0.785816943094879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</c:v>
                </c:pt>
                <c:pt idx="1">
                  <c:v>0.10989010989010997</c:v>
                </c:pt>
                <c:pt idx="2">
                  <c:v>0.44</c:v>
                </c:pt>
              </c:numCache>
            </c:numRef>
          </c:val>
        </c:ser>
        <c:axId val="60359808"/>
        <c:axId val="60361344"/>
      </c:barChart>
      <c:catAx>
        <c:axId val="60359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61344"/>
        <c:crosses val="autoZero"/>
        <c:auto val="1"/>
        <c:lblAlgn val="ctr"/>
        <c:lblOffset val="100"/>
        <c:tickMarkSkip val="1"/>
      </c:catAx>
      <c:valAx>
        <c:axId val="603613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980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701634069934883"/>
          <c:y val="3.3762211258862349E-2"/>
          <c:w val="0.84475891118449409"/>
          <c:h val="0.7828505461713551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0.5094339622641505</c:v>
                </c:pt>
                <c:pt idx="1">
                  <c:v>0.5494505494505495</c:v>
                </c:pt>
                <c:pt idx="2">
                  <c:v>0.61600000000000066</c:v>
                </c:pt>
              </c:numCache>
            </c:numRef>
          </c:val>
        </c:ser>
        <c:axId val="60385152"/>
        <c:axId val="60386688"/>
      </c:barChart>
      <c:catAx>
        <c:axId val="60385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86688"/>
        <c:crosses val="autoZero"/>
        <c:auto val="1"/>
        <c:lblAlgn val="ctr"/>
        <c:lblOffset val="100"/>
        <c:tickMarkSkip val="1"/>
      </c:catAx>
      <c:valAx>
        <c:axId val="603866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85152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5895372233400401"/>
          <c:y val="4.9731182795698915E-2"/>
          <c:w val="0.83702213279678161"/>
          <c:h val="0.784946236559144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4.2553191489361722E-2</c:v>
                </c:pt>
                <c:pt idx="1">
                  <c:v>0.28571428571428614</c:v>
                </c:pt>
                <c:pt idx="2">
                  <c:v>0.38938053097345227</c:v>
                </c:pt>
              </c:numCache>
            </c:numRef>
          </c:val>
        </c:ser>
        <c:axId val="60496512"/>
        <c:axId val="60502400"/>
      </c:barChart>
      <c:catAx>
        <c:axId val="60496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02400"/>
        <c:crosses val="autoZero"/>
        <c:auto val="1"/>
        <c:lblAlgn val="ctr"/>
        <c:lblOffset val="100"/>
        <c:tickMarkSkip val="1"/>
      </c:catAx>
      <c:valAx>
        <c:axId val="60502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96512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65B0C-59CE-4D53-8A10-15BA816ACBB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C093A2-6CDA-4E86-865B-4FA89265F427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Trebuchet MS" pitchFamily="34" charset="0"/>
            </a:rPr>
            <a:t>A cobertura à saúde da criança era baixa. </a:t>
          </a:r>
          <a:endParaRPr lang="pt-BR" b="1" dirty="0">
            <a:solidFill>
              <a:schemeClr val="tx1"/>
            </a:solidFill>
            <a:latin typeface="Trebuchet MS" pitchFamily="34" charset="0"/>
          </a:endParaRPr>
        </a:p>
      </dgm:t>
    </dgm:pt>
    <dgm:pt modelId="{7A734C16-479E-4180-B3A9-DD5749EFE9F6}" type="parTrans" cxnId="{1DDC48ED-77C8-4BE3-9E5C-E4A23F2617D0}">
      <dgm:prSet/>
      <dgm:spPr/>
      <dgm:t>
        <a:bodyPr/>
        <a:lstStyle/>
        <a:p>
          <a:endParaRPr lang="pt-BR"/>
        </a:p>
      </dgm:t>
    </dgm:pt>
    <dgm:pt modelId="{6E15F890-317F-4B61-A1CC-AA863A30A354}" type="sibTrans" cxnId="{1DDC48ED-77C8-4BE3-9E5C-E4A23F2617D0}">
      <dgm:prSet/>
      <dgm:spPr/>
      <dgm:t>
        <a:bodyPr/>
        <a:lstStyle/>
        <a:p>
          <a:endParaRPr lang="pt-BR"/>
        </a:p>
      </dgm:t>
    </dgm:pt>
    <dgm:pt modelId="{07FEB49E-F699-4AF5-8849-1AF253A14D3B}">
      <dgm:prSet phldrT="[Texto]"/>
      <dgm:spPr>
        <a:solidFill>
          <a:srgbClr val="00B0F0"/>
        </a:solidFill>
      </dgm:spPr>
      <dgm:t>
        <a:bodyPr/>
        <a:lstStyle/>
        <a:p>
          <a:r>
            <a:rPr lang="en-US" b="1" noProof="0" dirty="0" smtClean="0">
              <a:solidFill>
                <a:schemeClr val="tx1"/>
              </a:solidFill>
              <a:latin typeface="+mj-lt"/>
            </a:rPr>
            <a:t> </a:t>
          </a:r>
          <a:r>
            <a:rPr lang="pt-BR" b="1" noProof="0" dirty="0" smtClean="0">
              <a:solidFill>
                <a:schemeClr val="tx1"/>
              </a:solidFill>
              <a:latin typeface="+mj-lt"/>
            </a:rPr>
            <a:t>Havia dificuldades no registro dos dados.</a:t>
          </a:r>
          <a:endParaRPr lang="pt-BR" b="1" noProof="0" dirty="0">
            <a:solidFill>
              <a:schemeClr val="tx1"/>
            </a:solidFill>
            <a:latin typeface="+mj-lt"/>
          </a:endParaRPr>
        </a:p>
      </dgm:t>
    </dgm:pt>
    <dgm:pt modelId="{2BF62051-F05F-4DC6-88E1-9AE155D33198}" type="parTrans" cxnId="{CDFF5B1B-5F4B-4163-9E30-355FD49DA36E}">
      <dgm:prSet/>
      <dgm:spPr/>
      <dgm:t>
        <a:bodyPr/>
        <a:lstStyle/>
        <a:p>
          <a:endParaRPr lang="pt-BR"/>
        </a:p>
      </dgm:t>
    </dgm:pt>
    <dgm:pt modelId="{B50F8683-1DE4-46E6-BB00-6BC2D5A34A0D}" type="sibTrans" cxnId="{CDFF5B1B-5F4B-4163-9E30-355FD49DA36E}">
      <dgm:prSet/>
      <dgm:spPr/>
      <dgm:t>
        <a:bodyPr/>
        <a:lstStyle/>
        <a:p>
          <a:endParaRPr lang="pt-BR"/>
        </a:p>
      </dgm:t>
    </dgm:pt>
    <dgm:pt modelId="{E4BA085D-A6DF-44DE-B7A8-0C1711B24F5C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j-lt"/>
            </a:rPr>
            <a:t>A  cobertura de Saúde Bucal era muito baixa.</a:t>
          </a:r>
          <a:endParaRPr lang="pt-BR" b="1" dirty="0">
            <a:solidFill>
              <a:schemeClr val="tx1"/>
            </a:solidFill>
            <a:latin typeface="+mj-lt"/>
          </a:endParaRPr>
        </a:p>
      </dgm:t>
    </dgm:pt>
    <dgm:pt modelId="{2A502A07-02AC-4C8F-B19D-0AA970A1A05E}" type="parTrans" cxnId="{0597FBA6-3267-4174-91A8-32D228F6DCDC}">
      <dgm:prSet/>
      <dgm:spPr/>
      <dgm:t>
        <a:bodyPr/>
        <a:lstStyle/>
        <a:p>
          <a:endParaRPr lang="pt-BR"/>
        </a:p>
      </dgm:t>
    </dgm:pt>
    <dgm:pt modelId="{B0F4AD6B-0450-4D30-9620-C7AFE3FD1CED}" type="sibTrans" cxnId="{0597FBA6-3267-4174-91A8-32D228F6DCDC}">
      <dgm:prSet/>
      <dgm:spPr/>
      <dgm:t>
        <a:bodyPr/>
        <a:lstStyle/>
        <a:p>
          <a:endParaRPr lang="pt-BR"/>
        </a:p>
      </dgm:t>
    </dgm:pt>
    <dgm:pt modelId="{21FD741E-029D-4FEE-800C-45DB930E82E4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+mj-lt"/>
            </a:rPr>
            <a:t>O trabalho em equipe  era desorganizado. </a:t>
          </a:r>
          <a:endParaRPr lang="pt-BR" b="1" dirty="0">
            <a:solidFill>
              <a:schemeClr val="tx1"/>
            </a:solidFill>
            <a:latin typeface="+mj-lt"/>
          </a:endParaRPr>
        </a:p>
      </dgm:t>
    </dgm:pt>
    <dgm:pt modelId="{BBCCA149-8D8C-4C21-B015-9CD17D586169}" type="parTrans" cxnId="{8C3BB793-76EB-4133-9F73-53D6DA4079ED}">
      <dgm:prSet/>
      <dgm:spPr/>
      <dgm:t>
        <a:bodyPr/>
        <a:lstStyle/>
        <a:p>
          <a:endParaRPr lang="pt-BR"/>
        </a:p>
      </dgm:t>
    </dgm:pt>
    <dgm:pt modelId="{2E68D1E2-BCE9-4375-88BB-105A482A2418}" type="sibTrans" cxnId="{8C3BB793-76EB-4133-9F73-53D6DA4079ED}">
      <dgm:prSet/>
      <dgm:spPr/>
      <dgm:t>
        <a:bodyPr/>
        <a:lstStyle/>
        <a:p>
          <a:endParaRPr lang="pt-BR"/>
        </a:p>
      </dgm:t>
    </dgm:pt>
    <dgm:pt modelId="{429376C4-432D-4A31-B205-B4B1C434F7F4}" type="pres">
      <dgm:prSet presAssocID="{5BA65B0C-59CE-4D53-8A10-15BA816ACB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BD9C4D-AA25-46C9-BEBD-C0EC347448F2}" type="pres">
      <dgm:prSet presAssocID="{2FC093A2-6CDA-4E86-865B-4FA89265F4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A5CA9-2F0A-41CC-868D-304E2FF6BB4A}" type="pres">
      <dgm:prSet presAssocID="{6E15F890-317F-4B61-A1CC-AA863A30A354}" presName="sibTrans" presStyleCnt="0"/>
      <dgm:spPr/>
    </dgm:pt>
    <dgm:pt modelId="{10D4FFEA-835C-4A5B-A97C-F69AE7976407}" type="pres">
      <dgm:prSet presAssocID="{07FEB49E-F699-4AF5-8849-1AF253A14D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B2192B-F73A-473C-B86F-6115CE80423E}" type="pres">
      <dgm:prSet presAssocID="{B50F8683-1DE4-46E6-BB00-6BC2D5A34A0D}" presName="sibTrans" presStyleCnt="0"/>
      <dgm:spPr/>
    </dgm:pt>
    <dgm:pt modelId="{DFDD83FD-1B50-4FA3-9AF1-4B14F32F8C33}" type="pres">
      <dgm:prSet presAssocID="{E4BA085D-A6DF-44DE-B7A8-0C1711B24F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02A022-89C5-452F-A430-062CA0FD8635}" type="pres">
      <dgm:prSet presAssocID="{B0F4AD6B-0450-4D30-9620-C7AFE3FD1CED}" presName="sibTrans" presStyleCnt="0"/>
      <dgm:spPr/>
    </dgm:pt>
    <dgm:pt modelId="{D1BCA60A-3A68-4F67-BF77-30560DA7FC53}" type="pres">
      <dgm:prSet presAssocID="{21FD741E-029D-4FEE-800C-45DB930E82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2AB97F-9D2B-485E-B775-F61D82149DD8}" type="presOf" srcId="{5BA65B0C-59CE-4D53-8A10-15BA816ACBB2}" destId="{429376C4-432D-4A31-B205-B4B1C434F7F4}" srcOrd="0" destOrd="0" presId="urn:microsoft.com/office/officeart/2005/8/layout/default#1"/>
    <dgm:cxn modelId="{D263794C-B201-4398-B699-20E4E8562992}" type="presOf" srcId="{E4BA085D-A6DF-44DE-B7A8-0C1711B24F5C}" destId="{DFDD83FD-1B50-4FA3-9AF1-4B14F32F8C33}" srcOrd="0" destOrd="0" presId="urn:microsoft.com/office/officeart/2005/8/layout/default#1"/>
    <dgm:cxn modelId="{DC2244B7-3FB8-436B-9056-905114CDC3F5}" type="presOf" srcId="{2FC093A2-6CDA-4E86-865B-4FA89265F427}" destId="{D2BD9C4D-AA25-46C9-BEBD-C0EC347448F2}" srcOrd="0" destOrd="0" presId="urn:microsoft.com/office/officeart/2005/8/layout/default#1"/>
    <dgm:cxn modelId="{CDFF5B1B-5F4B-4163-9E30-355FD49DA36E}" srcId="{5BA65B0C-59CE-4D53-8A10-15BA816ACBB2}" destId="{07FEB49E-F699-4AF5-8849-1AF253A14D3B}" srcOrd="1" destOrd="0" parTransId="{2BF62051-F05F-4DC6-88E1-9AE155D33198}" sibTransId="{B50F8683-1DE4-46E6-BB00-6BC2D5A34A0D}"/>
    <dgm:cxn modelId="{34BBC231-A7F8-47BD-9197-0F1334D933BE}" type="presOf" srcId="{07FEB49E-F699-4AF5-8849-1AF253A14D3B}" destId="{10D4FFEA-835C-4A5B-A97C-F69AE7976407}" srcOrd="0" destOrd="0" presId="urn:microsoft.com/office/officeart/2005/8/layout/default#1"/>
    <dgm:cxn modelId="{8C3BB793-76EB-4133-9F73-53D6DA4079ED}" srcId="{5BA65B0C-59CE-4D53-8A10-15BA816ACBB2}" destId="{21FD741E-029D-4FEE-800C-45DB930E82E4}" srcOrd="3" destOrd="0" parTransId="{BBCCA149-8D8C-4C21-B015-9CD17D586169}" sibTransId="{2E68D1E2-BCE9-4375-88BB-105A482A2418}"/>
    <dgm:cxn modelId="{1DDC48ED-77C8-4BE3-9E5C-E4A23F2617D0}" srcId="{5BA65B0C-59CE-4D53-8A10-15BA816ACBB2}" destId="{2FC093A2-6CDA-4E86-865B-4FA89265F427}" srcOrd="0" destOrd="0" parTransId="{7A734C16-479E-4180-B3A9-DD5749EFE9F6}" sibTransId="{6E15F890-317F-4B61-A1CC-AA863A30A354}"/>
    <dgm:cxn modelId="{0017034F-5AE8-40E5-9877-C11E272A4F6F}" type="presOf" srcId="{21FD741E-029D-4FEE-800C-45DB930E82E4}" destId="{D1BCA60A-3A68-4F67-BF77-30560DA7FC53}" srcOrd="0" destOrd="0" presId="urn:microsoft.com/office/officeart/2005/8/layout/default#1"/>
    <dgm:cxn modelId="{0597FBA6-3267-4174-91A8-32D228F6DCDC}" srcId="{5BA65B0C-59CE-4D53-8A10-15BA816ACBB2}" destId="{E4BA085D-A6DF-44DE-B7A8-0C1711B24F5C}" srcOrd="2" destOrd="0" parTransId="{2A502A07-02AC-4C8F-B19D-0AA970A1A05E}" sibTransId="{B0F4AD6B-0450-4D30-9620-C7AFE3FD1CED}"/>
    <dgm:cxn modelId="{5DB22FED-118D-4245-8FDF-335B9908908E}" type="presParOf" srcId="{429376C4-432D-4A31-B205-B4B1C434F7F4}" destId="{D2BD9C4D-AA25-46C9-BEBD-C0EC347448F2}" srcOrd="0" destOrd="0" presId="urn:microsoft.com/office/officeart/2005/8/layout/default#1"/>
    <dgm:cxn modelId="{F2B02FE6-C959-491A-AAF1-9F274E39C50D}" type="presParOf" srcId="{429376C4-432D-4A31-B205-B4B1C434F7F4}" destId="{887A5CA9-2F0A-41CC-868D-304E2FF6BB4A}" srcOrd="1" destOrd="0" presId="urn:microsoft.com/office/officeart/2005/8/layout/default#1"/>
    <dgm:cxn modelId="{62693634-3358-47AA-BA0A-AD2D4B37D4B1}" type="presParOf" srcId="{429376C4-432D-4A31-B205-B4B1C434F7F4}" destId="{10D4FFEA-835C-4A5B-A97C-F69AE7976407}" srcOrd="2" destOrd="0" presId="urn:microsoft.com/office/officeart/2005/8/layout/default#1"/>
    <dgm:cxn modelId="{8659A72C-1BE5-4FAB-9FB2-2194323FD010}" type="presParOf" srcId="{429376C4-432D-4A31-B205-B4B1C434F7F4}" destId="{AEB2192B-F73A-473C-B86F-6115CE80423E}" srcOrd="3" destOrd="0" presId="urn:microsoft.com/office/officeart/2005/8/layout/default#1"/>
    <dgm:cxn modelId="{C17BCDDB-99A2-44C5-8A14-6B9C94C6F649}" type="presParOf" srcId="{429376C4-432D-4A31-B205-B4B1C434F7F4}" destId="{DFDD83FD-1B50-4FA3-9AF1-4B14F32F8C33}" srcOrd="4" destOrd="0" presId="urn:microsoft.com/office/officeart/2005/8/layout/default#1"/>
    <dgm:cxn modelId="{62C8F45E-3C91-4997-8C72-CBCFC0B87FE9}" type="presParOf" srcId="{429376C4-432D-4A31-B205-B4B1C434F7F4}" destId="{4502A022-89C5-452F-A430-062CA0FD8635}" srcOrd="5" destOrd="0" presId="urn:microsoft.com/office/officeart/2005/8/layout/default#1"/>
    <dgm:cxn modelId="{9A237C82-7841-429D-A147-BE3F13F72563}" type="presParOf" srcId="{429376C4-432D-4A31-B205-B4B1C434F7F4}" destId="{D1BCA60A-3A68-4F67-BF77-30560DA7FC5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95D59-92A3-4917-91C9-46CA812E47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41CA7D-77DE-4071-9A3F-B411E1C252B9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EE2F4980-901B-4852-A932-1BAF7E9C871F}" type="parTrans" cxnId="{A510096C-E128-4A54-88DC-FE57A2A017C3}">
      <dgm:prSet/>
      <dgm:spPr/>
      <dgm:t>
        <a:bodyPr/>
        <a:lstStyle/>
        <a:p>
          <a:endParaRPr lang="pt-BR"/>
        </a:p>
      </dgm:t>
    </dgm:pt>
    <dgm:pt modelId="{43282EE9-6514-4F11-A029-B70FAE5585FB}" type="sibTrans" cxnId="{A510096C-E128-4A54-88DC-FE57A2A017C3}">
      <dgm:prSet/>
      <dgm:spPr/>
      <dgm:t>
        <a:bodyPr/>
        <a:lstStyle/>
        <a:p>
          <a:endParaRPr lang="pt-BR"/>
        </a:p>
      </dgm:t>
    </dgm:pt>
    <dgm:pt modelId="{0B2B1353-53F3-4C60-9475-88D862C2B06E}">
      <dgm:prSet phldrT="[Texto]" custT="1"/>
      <dgm:spPr/>
      <dgm:t>
        <a:bodyPr/>
        <a:lstStyle/>
        <a:p>
          <a:r>
            <a:rPr lang="pt-BR" sz="1800" dirty="0" smtClean="0"/>
            <a:t>Exigiu que todos os integrantes se capacitassem e se atualizassem</a:t>
          </a:r>
          <a:endParaRPr lang="pt-BR" sz="1800" dirty="0"/>
        </a:p>
      </dgm:t>
    </dgm:pt>
    <dgm:pt modelId="{1C872639-AD79-43AC-9B80-C971CABFEA12}" type="parTrans" cxnId="{9E727673-9EBC-4561-8A96-C98060D079F8}">
      <dgm:prSet/>
      <dgm:spPr/>
      <dgm:t>
        <a:bodyPr/>
        <a:lstStyle/>
        <a:p>
          <a:endParaRPr lang="pt-BR"/>
        </a:p>
      </dgm:t>
    </dgm:pt>
    <dgm:pt modelId="{827368A2-410A-47F4-AC70-7F7267EBEA30}" type="sibTrans" cxnId="{9E727673-9EBC-4561-8A96-C98060D079F8}">
      <dgm:prSet/>
      <dgm:spPr/>
      <dgm:t>
        <a:bodyPr/>
        <a:lstStyle/>
        <a:p>
          <a:endParaRPr lang="pt-BR"/>
        </a:p>
      </dgm:t>
    </dgm:pt>
    <dgm:pt modelId="{33132746-F7AA-40F8-94F7-3535F7929688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Serviço</a:t>
          </a:r>
          <a:endParaRPr lang="pt-BR" dirty="0"/>
        </a:p>
      </dgm:t>
    </dgm:pt>
    <dgm:pt modelId="{FF3696A7-E476-46B8-A868-5FA847B9096B}" type="parTrans" cxnId="{9DAFCF8C-4FFE-4416-8C4F-24A46733ADD5}">
      <dgm:prSet/>
      <dgm:spPr/>
      <dgm:t>
        <a:bodyPr/>
        <a:lstStyle/>
        <a:p>
          <a:endParaRPr lang="pt-BR"/>
        </a:p>
      </dgm:t>
    </dgm:pt>
    <dgm:pt modelId="{3305C52E-F3B1-48F2-A25C-122E0E188B5F}" type="sibTrans" cxnId="{9DAFCF8C-4FFE-4416-8C4F-24A46733ADD5}">
      <dgm:prSet/>
      <dgm:spPr/>
      <dgm:t>
        <a:bodyPr/>
        <a:lstStyle/>
        <a:p>
          <a:endParaRPr lang="pt-BR"/>
        </a:p>
      </dgm:t>
    </dgm:pt>
    <dgm:pt modelId="{6680D181-5B4C-44C3-BAB3-56574BEC1F2D}">
      <dgm:prSet phldrT="[Texto]" custT="1"/>
      <dgm:spPr>
        <a:solidFill>
          <a:srgbClr val="CCFF99"/>
        </a:solidFill>
      </dgm:spPr>
      <dgm:t>
        <a:bodyPr/>
        <a:lstStyle/>
        <a:p>
          <a:r>
            <a:rPr lang="pt-BR" sz="1800" dirty="0" smtClean="0"/>
            <a:t>Revisão </a:t>
          </a:r>
          <a:r>
            <a:rPr lang="pt-BR" sz="1800" dirty="0" smtClean="0"/>
            <a:t>das atribuições de cada membro da equipe.</a:t>
          </a:r>
          <a:endParaRPr lang="pt-BR" sz="1800" dirty="0"/>
        </a:p>
      </dgm:t>
    </dgm:pt>
    <dgm:pt modelId="{AC0839D1-4F4F-4A1C-9E97-2D30408C4854}" type="parTrans" cxnId="{A85D1B04-7E71-42EC-B19C-07A7C9B22330}">
      <dgm:prSet/>
      <dgm:spPr/>
      <dgm:t>
        <a:bodyPr/>
        <a:lstStyle/>
        <a:p>
          <a:endParaRPr lang="pt-BR"/>
        </a:p>
      </dgm:t>
    </dgm:pt>
    <dgm:pt modelId="{F74BD032-339B-4BD8-A97D-A5A2D05F4ACA}" type="sibTrans" cxnId="{A85D1B04-7E71-42EC-B19C-07A7C9B22330}">
      <dgm:prSet/>
      <dgm:spPr/>
      <dgm:t>
        <a:bodyPr/>
        <a:lstStyle/>
        <a:p>
          <a:endParaRPr lang="pt-BR"/>
        </a:p>
      </dgm:t>
    </dgm:pt>
    <dgm:pt modelId="{820A2BF4-E08C-46C6-874A-050BD8702EFB}">
      <dgm:prSet phldrT="[Texto]"/>
      <dgm:spPr>
        <a:solidFill>
          <a:srgbClr val="BA38AB"/>
        </a:solidFill>
      </dgm:spPr>
      <dgm:t>
        <a:bodyPr/>
        <a:lstStyle/>
        <a:p>
          <a:r>
            <a:rPr lang="pt-BR" dirty="0" smtClean="0"/>
            <a:t>Comunidade</a:t>
          </a:r>
          <a:endParaRPr lang="pt-BR" dirty="0"/>
        </a:p>
      </dgm:t>
    </dgm:pt>
    <dgm:pt modelId="{0D1F4097-2F9E-4981-BC35-7BDFC67D7332}" type="parTrans" cxnId="{96FCDE32-DBE6-4409-975A-CD3EFA9233D0}">
      <dgm:prSet/>
      <dgm:spPr/>
      <dgm:t>
        <a:bodyPr/>
        <a:lstStyle/>
        <a:p>
          <a:endParaRPr lang="pt-BR"/>
        </a:p>
      </dgm:t>
    </dgm:pt>
    <dgm:pt modelId="{28B42163-2493-453D-A735-B5971BAD17A4}" type="sibTrans" cxnId="{96FCDE32-DBE6-4409-975A-CD3EFA9233D0}">
      <dgm:prSet/>
      <dgm:spPr/>
      <dgm:t>
        <a:bodyPr/>
        <a:lstStyle/>
        <a:p>
          <a:endParaRPr lang="pt-BR"/>
        </a:p>
      </dgm:t>
    </dgm:pt>
    <dgm:pt modelId="{E6BE2040-80BE-47C9-95EE-65DCB5ACBF8B}">
      <dgm:prSet phldrT="[Texto]" custT="1"/>
      <dgm:spPr>
        <a:solidFill>
          <a:srgbClr val="EF9FD8">
            <a:alpha val="89804"/>
          </a:srgbClr>
        </a:solidFill>
      </dgm:spPr>
      <dgm:t>
        <a:bodyPr/>
        <a:lstStyle/>
        <a:p>
          <a:r>
            <a:rPr lang="pt-BR" sz="1800" dirty="0" smtClean="0"/>
            <a:t>As mães demonstram satisfação com a prioridade no atendimento.</a:t>
          </a:r>
          <a:endParaRPr lang="pt-BR" sz="1800" dirty="0"/>
        </a:p>
      </dgm:t>
    </dgm:pt>
    <dgm:pt modelId="{B253A52A-DFF1-45BB-8DEB-88C7DE017D42}" type="parTrans" cxnId="{E77FB432-04A0-4A54-BB40-EC247BAFF076}">
      <dgm:prSet/>
      <dgm:spPr/>
      <dgm:t>
        <a:bodyPr/>
        <a:lstStyle/>
        <a:p>
          <a:endParaRPr lang="pt-BR"/>
        </a:p>
      </dgm:t>
    </dgm:pt>
    <dgm:pt modelId="{51C0926B-64EB-43CC-A20C-92D1D00CD256}" type="sibTrans" cxnId="{E77FB432-04A0-4A54-BB40-EC247BAFF076}">
      <dgm:prSet/>
      <dgm:spPr/>
      <dgm:t>
        <a:bodyPr/>
        <a:lstStyle/>
        <a:p>
          <a:endParaRPr lang="pt-BR"/>
        </a:p>
      </dgm:t>
    </dgm:pt>
    <dgm:pt modelId="{9227693F-316B-4F43-A6A9-09A97D17B71D}">
      <dgm:prSet custT="1"/>
      <dgm:spPr>
        <a:solidFill>
          <a:srgbClr val="CCFF99"/>
        </a:solidFill>
      </dgm:spPr>
      <dgm:t>
        <a:bodyPr/>
        <a:lstStyle/>
        <a:p>
          <a:r>
            <a:rPr lang="pt-BR" sz="1800" dirty="0" smtClean="0"/>
            <a:t>A melhoria do registro e o agendamento das crianças para consultas viabilizou a otimização da agenda para atenção </a:t>
          </a:r>
          <a:r>
            <a:rPr lang="pt-BR" sz="1800" dirty="0" smtClean="0"/>
            <a:t>a </a:t>
          </a:r>
          <a:r>
            <a:rPr lang="pt-BR" sz="1800" dirty="0" smtClean="0"/>
            <a:t>demanda espontânea.</a:t>
          </a:r>
          <a:endParaRPr lang="pt-BR" sz="1800" dirty="0"/>
        </a:p>
      </dgm:t>
    </dgm:pt>
    <dgm:pt modelId="{B3FB48FC-6BC3-48CA-81A9-DAB260C6C157}" type="parTrans" cxnId="{1FDFEBBA-75B9-445F-BBFE-7E38ADBF66F0}">
      <dgm:prSet/>
      <dgm:spPr/>
      <dgm:t>
        <a:bodyPr/>
        <a:lstStyle/>
        <a:p>
          <a:endParaRPr lang="pt-BR"/>
        </a:p>
      </dgm:t>
    </dgm:pt>
    <dgm:pt modelId="{F1F1135B-F8B8-44FC-9BD7-70CC196B5B30}" type="sibTrans" cxnId="{1FDFEBBA-75B9-445F-BBFE-7E38ADBF66F0}">
      <dgm:prSet/>
      <dgm:spPr/>
      <dgm:t>
        <a:bodyPr/>
        <a:lstStyle/>
        <a:p>
          <a:endParaRPr lang="pt-BR"/>
        </a:p>
      </dgm:t>
    </dgm:pt>
    <dgm:pt modelId="{5DADBC23-C0EB-4EC2-885E-4A28C5C94BE5}">
      <dgm:prSet phldrT="[Texto]" custT="1"/>
      <dgm:spPr/>
      <dgm:t>
        <a:bodyPr/>
        <a:lstStyle/>
        <a:p>
          <a:r>
            <a:rPr lang="pt-BR" sz="1800" dirty="0" smtClean="0"/>
            <a:t>Aproximou toda a equipe da </a:t>
          </a:r>
          <a:r>
            <a:rPr lang="pt-BR" sz="1800" dirty="0" smtClean="0"/>
            <a:t>UBS</a:t>
          </a:r>
          <a:endParaRPr lang="pt-BR" sz="1800" dirty="0"/>
        </a:p>
      </dgm:t>
    </dgm:pt>
    <dgm:pt modelId="{A98C7BBD-FC2F-4C85-AFF0-615E0D3F4E07}" type="parTrans" cxnId="{1E0058A1-59C4-466C-8DA0-84355C954A5B}">
      <dgm:prSet/>
      <dgm:spPr/>
      <dgm:t>
        <a:bodyPr/>
        <a:lstStyle/>
        <a:p>
          <a:endParaRPr lang="pt-BR"/>
        </a:p>
      </dgm:t>
    </dgm:pt>
    <dgm:pt modelId="{97EB846F-ABED-4E73-99CF-06543F64CD69}" type="sibTrans" cxnId="{1E0058A1-59C4-466C-8DA0-84355C954A5B}">
      <dgm:prSet/>
      <dgm:spPr/>
      <dgm:t>
        <a:bodyPr/>
        <a:lstStyle/>
        <a:p>
          <a:endParaRPr lang="pt-BR"/>
        </a:p>
      </dgm:t>
    </dgm:pt>
    <dgm:pt modelId="{16225609-991C-4F6F-B1D5-4F3B0C09B902}">
      <dgm:prSet phldrT="[Texto]" custT="1"/>
      <dgm:spPr>
        <a:solidFill>
          <a:srgbClr val="CCFF99"/>
        </a:solidFill>
      </dgm:spPr>
      <dgm:t>
        <a:bodyPr/>
        <a:lstStyle/>
        <a:p>
          <a:r>
            <a:rPr lang="pt-BR" sz="1800" dirty="0" smtClean="0"/>
            <a:t>Viabilizando o atendimento a um maior número de crianças.</a:t>
          </a:r>
          <a:endParaRPr lang="pt-BR" sz="1800" dirty="0"/>
        </a:p>
      </dgm:t>
    </dgm:pt>
    <dgm:pt modelId="{CB8018B7-09B7-40F5-8613-C66E0B978089}" type="parTrans" cxnId="{5B36A91E-00E1-44B5-8DAB-5105F409C458}">
      <dgm:prSet/>
      <dgm:spPr/>
      <dgm:t>
        <a:bodyPr/>
        <a:lstStyle/>
        <a:p>
          <a:endParaRPr lang="pt-BR"/>
        </a:p>
      </dgm:t>
    </dgm:pt>
    <dgm:pt modelId="{52403955-F63C-4046-911B-D7BB0A7AD430}" type="sibTrans" cxnId="{5B36A91E-00E1-44B5-8DAB-5105F409C458}">
      <dgm:prSet/>
      <dgm:spPr/>
      <dgm:t>
        <a:bodyPr/>
        <a:lstStyle/>
        <a:p>
          <a:endParaRPr lang="pt-BR"/>
        </a:p>
      </dgm:t>
    </dgm:pt>
    <dgm:pt modelId="{D57BF93F-9925-4DBA-9D98-85D4F85DB650}">
      <dgm:prSet phldrT="[Texto]" custT="1"/>
      <dgm:spPr>
        <a:solidFill>
          <a:srgbClr val="EF9FD8">
            <a:alpha val="89804"/>
          </a:srgbClr>
        </a:solidFill>
      </dgm:spPr>
      <dgm:t>
        <a:bodyPr/>
        <a:lstStyle/>
        <a:p>
          <a:r>
            <a:rPr lang="pt-BR" sz="1800" dirty="0" smtClean="0"/>
            <a:t>Aumento significativo de crianças com vacinação em dia, crianças com suplementação de ferro.</a:t>
          </a:r>
          <a:endParaRPr lang="pt-BR" sz="1800" dirty="0"/>
        </a:p>
      </dgm:t>
    </dgm:pt>
    <dgm:pt modelId="{10DD0885-4015-4318-A29A-2E77C271231C}" type="parTrans" cxnId="{26067440-059B-4830-AC0C-91488145D7A8}">
      <dgm:prSet/>
      <dgm:spPr/>
      <dgm:t>
        <a:bodyPr/>
        <a:lstStyle/>
        <a:p>
          <a:endParaRPr lang="pt-BR"/>
        </a:p>
      </dgm:t>
    </dgm:pt>
    <dgm:pt modelId="{E4DB8A86-2B5C-44BC-86C6-F24B6F83C693}" type="sibTrans" cxnId="{26067440-059B-4830-AC0C-91488145D7A8}">
      <dgm:prSet/>
      <dgm:spPr/>
      <dgm:t>
        <a:bodyPr/>
        <a:lstStyle/>
        <a:p>
          <a:endParaRPr lang="pt-BR"/>
        </a:p>
      </dgm:t>
    </dgm:pt>
    <dgm:pt modelId="{96A48E92-1A6F-443B-B476-34BA1B12EE9B}">
      <dgm:prSet phldrT="[Texto]" custT="1"/>
      <dgm:spPr>
        <a:solidFill>
          <a:srgbClr val="EF9FD8">
            <a:alpha val="89804"/>
          </a:srgbClr>
        </a:solidFill>
      </dgm:spPr>
      <dgm:t>
        <a:bodyPr/>
        <a:lstStyle/>
        <a:p>
          <a:r>
            <a:rPr lang="pt-BR" sz="1800" dirty="0" smtClean="0"/>
            <a:t>Maior engajamento da comunidade </a:t>
          </a:r>
          <a:r>
            <a:rPr lang="pt-BR" sz="1800" dirty="0" smtClean="0"/>
            <a:t>com as ações da UBS. </a:t>
          </a:r>
          <a:endParaRPr lang="pt-BR" sz="1800" dirty="0"/>
        </a:p>
      </dgm:t>
    </dgm:pt>
    <dgm:pt modelId="{C0ED8985-3456-465A-ABBC-631ECFFE0730}" type="parTrans" cxnId="{37187D29-D4DC-4DCC-82FF-2916519B0BBC}">
      <dgm:prSet/>
      <dgm:spPr/>
      <dgm:t>
        <a:bodyPr/>
        <a:lstStyle/>
        <a:p>
          <a:endParaRPr lang="pt-BR"/>
        </a:p>
      </dgm:t>
    </dgm:pt>
    <dgm:pt modelId="{4855391C-5D90-47FF-8DEC-F91B064A9537}" type="sibTrans" cxnId="{37187D29-D4DC-4DCC-82FF-2916519B0BBC}">
      <dgm:prSet/>
      <dgm:spPr/>
      <dgm:t>
        <a:bodyPr/>
        <a:lstStyle/>
        <a:p>
          <a:endParaRPr lang="pt-BR"/>
        </a:p>
      </dgm:t>
    </dgm:pt>
    <dgm:pt modelId="{D66ED08D-AFD0-439B-B86E-AF1389EDA2C7}" type="pres">
      <dgm:prSet presAssocID="{59C95D59-92A3-4917-91C9-46CA812E4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2BCB72-E424-4719-B3C7-7017873E6107}" type="pres">
      <dgm:prSet presAssocID="{C941CA7D-77DE-4071-9A3F-B411E1C252B9}" presName="linNode" presStyleCnt="0"/>
      <dgm:spPr/>
    </dgm:pt>
    <dgm:pt modelId="{BE8E8063-E358-4F0E-BC78-DDCEC18931C7}" type="pres">
      <dgm:prSet presAssocID="{C941CA7D-77DE-4071-9A3F-B411E1C252B9}" presName="parentText" presStyleLbl="node1" presStyleIdx="0" presStyleCnt="3" custScaleX="69082" custScaleY="78096" custLinFactNeighborX="-76" custLinFactNeighborY="-932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FF64FD-BB58-4D00-B6B1-9D489FA75229}" type="pres">
      <dgm:prSet presAssocID="{C941CA7D-77DE-4071-9A3F-B411E1C252B9}" presName="descendantText" presStyleLbl="alignAccFollowNode1" presStyleIdx="0" presStyleCnt="3" custScaleX="1151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A66CF6-331D-4655-B648-EB351D8BB491}" type="pres">
      <dgm:prSet presAssocID="{43282EE9-6514-4F11-A029-B70FAE5585FB}" presName="sp" presStyleCnt="0"/>
      <dgm:spPr/>
    </dgm:pt>
    <dgm:pt modelId="{DB0D51E9-B33B-47E8-AF3C-3CA4F1E27354}" type="pres">
      <dgm:prSet presAssocID="{33132746-F7AA-40F8-94F7-3535F7929688}" presName="linNode" presStyleCnt="0"/>
      <dgm:spPr/>
    </dgm:pt>
    <dgm:pt modelId="{290A731D-A83C-4850-BFF5-BB1203DC619C}" type="pres">
      <dgm:prSet presAssocID="{33132746-F7AA-40F8-94F7-3535F7929688}" presName="parentText" presStyleLbl="node1" presStyleIdx="1" presStyleCnt="3" custScaleX="8550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0E2A9-DBF8-4874-8617-35E1F43602E4}" type="pres">
      <dgm:prSet presAssocID="{33132746-F7AA-40F8-94F7-3535F7929688}" presName="descendantText" presStyleLbl="alignAccFollowNode1" presStyleIdx="1" presStyleCnt="3" custScaleX="119158" custScaleY="1214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773F61-F22D-42A4-AE22-24BE3BCD17A8}" type="pres">
      <dgm:prSet presAssocID="{3305C52E-F3B1-48F2-A25C-122E0E188B5F}" presName="sp" presStyleCnt="0"/>
      <dgm:spPr/>
    </dgm:pt>
    <dgm:pt modelId="{EF967711-5A7C-4194-8665-9EDEEE867D7C}" type="pres">
      <dgm:prSet presAssocID="{820A2BF4-E08C-46C6-874A-050BD8702EFB}" presName="linNode" presStyleCnt="0"/>
      <dgm:spPr/>
    </dgm:pt>
    <dgm:pt modelId="{2F5A56D4-A646-4FAC-B757-CBE8F7F80F9E}" type="pres">
      <dgm:prSet presAssocID="{820A2BF4-E08C-46C6-874A-050BD8702E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20E46A-26E5-467E-8E3B-BFE415D12CB1}" type="pres">
      <dgm:prSet presAssocID="{820A2BF4-E08C-46C6-874A-050BD8702EFB}" presName="descendantText" presStyleLbl="alignAccFollowNode1" presStyleIdx="2" presStyleCnt="3" custScaleY="125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AFCF8C-4FFE-4416-8C4F-24A46733ADD5}" srcId="{59C95D59-92A3-4917-91C9-46CA812E47D0}" destId="{33132746-F7AA-40F8-94F7-3535F7929688}" srcOrd="1" destOrd="0" parTransId="{FF3696A7-E476-46B8-A868-5FA847B9096B}" sibTransId="{3305C52E-F3B1-48F2-A25C-122E0E188B5F}"/>
    <dgm:cxn modelId="{E77FB432-04A0-4A54-BB40-EC247BAFF076}" srcId="{820A2BF4-E08C-46C6-874A-050BD8702EFB}" destId="{E6BE2040-80BE-47C9-95EE-65DCB5ACBF8B}" srcOrd="0" destOrd="0" parTransId="{B253A52A-DFF1-45BB-8DEB-88C7DE017D42}" sibTransId="{51C0926B-64EB-43CC-A20C-92D1D00CD256}"/>
    <dgm:cxn modelId="{732300EF-CC57-4320-9456-AB0D5D3005AC}" type="presOf" srcId="{6680D181-5B4C-44C3-BAB3-56574BEC1F2D}" destId="{4D40E2A9-DBF8-4874-8617-35E1F43602E4}" srcOrd="0" destOrd="0" presId="urn:microsoft.com/office/officeart/2005/8/layout/vList5"/>
    <dgm:cxn modelId="{A85D1B04-7E71-42EC-B19C-07A7C9B22330}" srcId="{33132746-F7AA-40F8-94F7-3535F7929688}" destId="{6680D181-5B4C-44C3-BAB3-56574BEC1F2D}" srcOrd="0" destOrd="0" parTransId="{AC0839D1-4F4F-4A1C-9E97-2D30408C4854}" sibTransId="{F74BD032-339B-4BD8-A97D-A5A2D05F4ACA}"/>
    <dgm:cxn modelId="{1E0058A1-59C4-466C-8DA0-84355C954A5B}" srcId="{C941CA7D-77DE-4071-9A3F-B411E1C252B9}" destId="{5DADBC23-C0EB-4EC2-885E-4A28C5C94BE5}" srcOrd="1" destOrd="0" parTransId="{A98C7BBD-FC2F-4C85-AFF0-615E0D3F4E07}" sibTransId="{97EB846F-ABED-4E73-99CF-06543F64CD69}"/>
    <dgm:cxn modelId="{727EB9FF-B622-4C4A-988B-0530E43630F1}" type="presOf" srcId="{E6BE2040-80BE-47C9-95EE-65DCB5ACBF8B}" destId="{3D20E46A-26E5-467E-8E3B-BFE415D12CB1}" srcOrd="0" destOrd="0" presId="urn:microsoft.com/office/officeart/2005/8/layout/vList5"/>
    <dgm:cxn modelId="{5B36A91E-00E1-44B5-8DAB-5105F409C458}" srcId="{33132746-F7AA-40F8-94F7-3535F7929688}" destId="{16225609-991C-4F6F-B1D5-4F3B0C09B902}" srcOrd="1" destOrd="0" parTransId="{CB8018B7-09B7-40F5-8613-C66E0B978089}" sibTransId="{52403955-F63C-4046-911B-D7BB0A7AD430}"/>
    <dgm:cxn modelId="{9053BA5B-420D-4186-A55F-4A901C7B70C1}" type="presOf" srcId="{33132746-F7AA-40F8-94F7-3535F7929688}" destId="{290A731D-A83C-4850-BFF5-BB1203DC619C}" srcOrd="0" destOrd="0" presId="urn:microsoft.com/office/officeart/2005/8/layout/vList5"/>
    <dgm:cxn modelId="{A510096C-E128-4A54-88DC-FE57A2A017C3}" srcId="{59C95D59-92A3-4917-91C9-46CA812E47D0}" destId="{C941CA7D-77DE-4071-9A3F-B411E1C252B9}" srcOrd="0" destOrd="0" parTransId="{EE2F4980-901B-4852-A932-1BAF7E9C871F}" sibTransId="{43282EE9-6514-4F11-A029-B70FAE5585FB}"/>
    <dgm:cxn modelId="{9E727673-9EBC-4561-8A96-C98060D079F8}" srcId="{C941CA7D-77DE-4071-9A3F-B411E1C252B9}" destId="{0B2B1353-53F3-4C60-9475-88D862C2B06E}" srcOrd="0" destOrd="0" parTransId="{1C872639-AD79-43AC-9B80-C971CABFEA12}" sibTransId="{827368A2-410A-47F4-AC70-7F7267EBEA30}"/>
    <dgm:cxn modelId="{26067440-059B-4830-AC0C-91488145D7A8}" srcId="{820A2BF4-E08C-46C6-874A-050BD8702EFB}" destId="{D57BF93F-9925-4DBA-9D98-85D4F85DB650}" srcOrd="1" destOrd="0" parTransId="{10DD0885-4015-4318-A29A-2E77C271231C}" sibTransId="{E4DB8A86-2B5C-44BC-86C6-F24B6F83C693}"/>
    <dgm:cxn modelId="{671FC566-919D-4F55-BDD1-9A613D05FB3B}" type="presOf" srcId="{0B2B1353-53F3-4C60-9475-88D862C2B06E}" destId="{80FF64FD-BB58-4D00-B6B1-9D489FA75229}" srcOrd="0" destOrd="0" presId="urn:microsoft.com/office/officeart/2005/8/layout/vList5"/>
    <dgm:cxn modelId="{21D7634F-D66E-452C-845D-07A344971784}" type="presOf" srcId="{C941CA7D-77DE-4071-9A3F-B411E1C252B9}" destId="{BE8E8063-E358-4F0E-BC78-DDCEC18931C7}" srcOrd="0" destOrd="0" presId="urn:microsoft.com/office/officeart/2005/8/layout/vList5"/>
    <dgm:cxn modelId="{942A19F9-3DE8-445D-B73D-7287232FC12C}" type="presOf" srcId="{5DADBC23-C0EB-4EC2-885E-4A28C5C94BE5}" destId="{80FF64FD-BB58-4D00-B6B1-9D489FA75229}" srcOrd="0" destOrd="1" presId="urn:microsoft.com/office/officeart/2005/8/layout/vList5"/>
    <dgm:cxn modelId="{37187D29-D4DC-4DCC-82FF-2916519B0BBC}" srcId="{820A2BF4-E08C-46C6-874A-050BD8702EFB}" destId="{96A48E92-1A6F-443B-B476-34BA1B12EE9B}" srcOrd="2" destOrd="0" parTransId="{C0ED8985-3456-465A-ABBC-631ECFFE0730}" sibTransId="{4855391C-5D90-47FF-8DEC-F91B064A9537}"/>
    <dgm:cxn modelId="{84AE566C-B5DD-434D-8A33-CE14B5C4D490}" type="presOf" srcId="{96A48E92-1A6F-443B-B476-34BA1B12EE9B}" destId="{3D20E46A-26E5-467E-8E3B-BFE415D12CB1}" srcOrd="0" destOrd="2" presId="urn:microsoft.com/office/officeart/2005/8/layout/vList5"/>
    <dgm:cxn modelId="{96FCDE32-DBE6-4409-975A-CD3EFA9233D0}" srcId="{59C95D59-92A3-4917-91C9-46CA812E47D0}" destId="{820A2BF4-E08C-46C6-874A-050BD8702EFB}" srcOrd="2" destOrd="0" parTransId="{0D1F4097-2F9E-4981-BC35-7BDFC67D7332}" sibTransId="{28B42163-2493-453D-A735-B5971BAD17A4}"/>
    <dgm:cxn modelId="{49A0E247-B101-4C50-9B11-073E181CA380}" type="presOf" srcId="{16225609-991C-4F6F-B1D5-4F3B0C09B902}" destId="{4D40E2A9-DBF8-4874-8617-35E1F43602E4}" srcOrd="0" destOrd="1" presId="urn:microsoft.com/office/officeart/2005/8/layout/vList5"/>
    <dgm:cxn modelId="{8D8B201F-F808-4F75-9C03-EEB19332BA12}" type="presOf" srcId="{D57BF93F-9925-4DBA-9D98-85D4F85DB650}" destId="{3D20E46A-26E5-467E-8E3B-BFE415D12CB1}" srcOrd="0" destOrd="1" presId="urn:microsoft.com/office/officeart/2005/8/layout/vList5"/>
    <dgm:cxn modelId="{4E70AD24-11CB-409C-A0C3-8DAD61F505D1}" type="presOf" srcId="{9227693F-316B-4F43-A6A9-09A97D17B71D}" destId="{4D40E2A9-DBF8-4874-8617-35E1F43602E4}" srcOrd="0" destOrd="2" presId="urn:microsoft.com/office/officeart/2005/8/layout/vList5"/>
    <dgm:cxn modelId="{1FDFEBBA-75B9-445F-BBFE-7E38ADBF66F0}" srcId="{33132746-F7AA-40F8-94F7-3535F7929688}" destId="{9227693F-316B-4F43-A6A9-09A97D17B71D}" srcOrd="2" destOrd="0" parTransId="{B3FB48FC-6BC3-48CA-81A9-DAB260C6C157}" sibTransId="{F1F1135B-F8B8-44FC-9BD7-70CC196B5B30}"/>
    <dgm:cxn modelId="{1FBFA262-0F2D-4CC5-9CD3-14D31048D1F0}" type="presOf" srcId="{59C95D59-92A3-4917-91C9-46CA812E47D0}" destId="{D66ED08D-AFD0-439B-B86E-AF1389EDA2C7}" srcOrd="0" destOrd="0" presId="urn:microsoft.com/office/officeart/2005/8/layout/vList5"/>
    <dgm:cxn modelId="{4D856880-1018-4687-8215-40F5BCA8E646}" type="presOf" srcId="{820A2BF4-E08C-46C6-874A-050BD8702EFB}" destId="{2F5A56D4-A646-4FAC-B757-CBE8F7F80F9E}" srcOrd="0" destOrd="0" presId="urn:microsoft.com/office/officeart/2005/8/layout/vList5"/>
    <dgm:cxn modelId="{6883FB20-7FB6-4A50-B8F3-5C26B2E86F64}" type="presParOf" srcId="{D66ED08D-AFD0-439B-B86E-AF1389EDA2C7}" destId="{6F2BCB72-E424-4719-B3C7-7017873E6107}" srcOrd="0" destOrd="0" presId="urn:microsoft.com/office/officeart/2005/8/layout/vList5"/>
    <dgm:cxn modelId="{D18DED2A-AEDD-48DA-9709-67D260D2FC8C}" type="presParOf" srcId="{6F2BCB72-E424-4719-B3C7-7017873E6107}" destId="{BE8E8063-E358-4F0E-BC78-DDCEC18931C7}" srcOrd="0" destOrd="0" presId="urn:microsoft.com/office/officeart/2005/8/layout/vList5"/>
    <dgm:cxn modelId="{EAC9A507-2F0C-450D-ABC8-143423E67A3B}" type="presParOf" srcId="{6F2BCB72-E424-4719-B3C7-7017873E6107}" destId="{80FF64FD-BB58-4D00-B6B1-9D489FA75229}" srcOrd="1" destOrd="0" presId="urn:microsoft.com/office/officeart/2005/8/layout/vList5"/>
    <dgm:cxn modelId="{DA618313-0403-4D7E-9AF9-EDEB36EEF08C}" type="presParOf" srcId="{D66ED08D-AFD0-439B-B86E-AF1389EDA2C7}" destId="{F3A66CF6-331D-4655-B648-EB351D8BB491}" srcOrd="1" destOrd="0" presId="urn:microsoft.com/office/officeart/2005/8/layout/vList5"/>
    <dgm:cxn modelId="{CB8EBD2E-AD2D-4F8E-A63E-2E94C63839D7}" type="presParOf" srcId="{D66ED08D-AFD0-439B-B86E-AF1389EDA2C7}" destId="{DB0D51E9-B33B-47E8-AF3C-3CA4F1E27354}" srcOrd="2" destOrd="0" presId="urn:microsoft.com/office/officeart/2005/8/layout/vList5"/>
    <dgm:cxn modelId="{857CABEE-550A-4590-8638-9641632196B7}" type="presParOf" srcId="{DB0D51E9-B33B-47E8-AF3C-3CA4F1E27354}" destId="{290A731D-A83C-4850-BFF5-BB1203DC619C}" srcOrd="0" destOrd="0" presId="urn:microsoft.com/office/officeart/2005/8/layout/vList5"/>
    <dgm:cxn modelId="{B690C389-11A6-420B-80F3-F701B165AB58}" type="presParOf" srcId="{DB0D51E9-B33B-47E8-AF3C-3CA4F1E27354}" destId="{4D40E2A9-DBF8-4874-8617-35E1F43602E4}" srcOrd="1" destOrd="0" presId="urn:microsoft.com/office/officeart/2005/8/layout/vList5"/>
    <dgm:cxn modelId="{7C5E34AB-E634-4233-83EC-E9F0E23F81D8}" type="presParOf" srcId="{D66ED08D-AFD0-439B-B86E-AF1389EDA2C7}" destId="{E1773F61-F22D-42A4-AE22-24BE3BCD17A8}" srcOrd="3" destOrd="0" presId="urn:microsoft.com/office/officeart/2005/8/layout/vList5"/>
    <dgm:cxn modelId="{D0DC0DB1-D6D3-4ECF-87BE-52473623A980}" type="presParOf" srcId="{D66ED08D-AFD0-439B-B86E-AF1389EDA2C7}" destId="{EF967711-5A7C-4194-8665-9EDEEE867D7C}" srcOrd="4" destOrd="0" presId="urn:microsoft.com/office/officeart/2005/8/layout/vList5"/>
    <dgm:cxn modelId="{06B4B569-05B9-419F-AA64-7BB492BD0590}" type="presParOf" srcId="{EF967711-5A7C-4194-8665-9EDEEE867D7C}" destId="{2F5A56D4-A646-4FAC-B757-CBE8F7F80F9E}" srcOrd="0" destOrd="0" presId="urn:microsoft.com/office/officeart/2005/8/layout/vList5"/>
    <dgm:cxn modelId="{88AD70F7-7145-46D7-BA38-85B6F7743F26}" type="presParOf" srcId="{EF967711-5A7C-4194-8665-9EDEEE867D7C}" destId="{3D20E46A-26E5-467E-8E3B-BFE415D12C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D9C4D-AA25-46C9-BEBD-C0EC347448F2}">
      <dsp:nvSpPr>
        <dsp:cNvPr id="0" name=""/>
        <dsp:cNvSpPr/>
      </dsp:nvSpPr>
      <dsp:spPr>
        <a:xfrm>
          <a:off x="174028" y="1434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Trebuchet MS" pitchFamily="34" charset="0"/>
            </a:rPr>
            <a:t>A cobertura à saúde da criança era baixa. </a:t>
          </a:r>
          <a:endParaRPr lang="pt-BR" sz="2900" b="1" kern="1200" dirty="0">
            <a:solidFill>
              <a:schemeClr val="tx1"/>
            </a:solidFill>
            <a:latin typeface="Trebuchet MS" pitchFamily="34" charset="0"/>
          </a:endParaRPr>
        </a:p>
      </dsp:txBody>
      <dsp:txXfrm>
        <a:off x="174028" y="1434"/>
        <a:ext cx="2988894" cy="1793336"/>
      </dsp:txXfrm>
    </dsp:sp>
    <dsp:sp modelId="{10D4FFEA-835C-4A5B-A97C-F69AE7976407}">
      <dsp:nvSpPr>
        <dsp:cNvPr id="0" name=""/>
        <dsp:cNvSpPr/>
      </dsp:nvSpPr>
      <dsp:spPr>
        <a:xfrm>
          <a:off x="3461812" y="1434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noProof="0" dirty="0" smtClean="0">
              <a:solidFill>
                <a:schemeClr val="tx1"/>
              </a:solidFill>
              <a:latin typeface="+mj-lt"/>
            </a:rPr>
            <a:t> </a:t>
          </a:r>
          <a:r>
            <a:rPr lang="pt-BR" sz="2900" b="1" kern="1200" noProof="0" dirty="0" smtClean="0">
              <a:solidFill>
                <a:schemeClr val="tx1"/>
              </a:solidFill>
              <a:latin typeface="+mj-lt"/>
            </a:rPr>
            <a:t>Havia dificuldades no registro dos dados.</a:t>
          </a:r>
          <a:endParaRPr lang="pt-BR" sz="2900" b="1" kern="1200" noProof="0" dirty="0">
            <a:solidFill>
              <a:schemeClr val="tx1"/>
            </a:solidFill>
            <a:latin typeface="+mj-lt"/>
          </a:endParaRPr>
        </a:p>
      </dsp:txBody>
      <dsp:txXfrm>
        <a:off x="3461812" y="1434"/>
        <a:ext cx="2988894" cy="1793336"/>
      </dsp:txXfrm>
    </dsp:sp>
    <dsp:sp modelId="{DFDD83FD-1B50-4FA3-9AF1-4B14F32F8C33}">
      <dsp:nvSpPr>
        <dsp:cNvPr id="0" name=""/>
        <dsp:cNvSpPr/>
      </dsp:nvSpPr>
      <dsp:spPr>
        <a:xfrm>
          <a:off x="174028" y="2093660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+mj-lt"/>
            </a:rPr>
            <a:t>A  cobertura de Saúde Bucal era muito baixa.</a:t>
          </a:r>
          <a:endParaRPr lang="pt-BR" sz="2900" b="1" kern="1200" dirty="0">
            <a:solidFill>
              <a:schemeClr val="tx1"/>
            </a:solidFill>
            <a:latin typeface="+mj-lt"/>
          </a:endParaRPr>
        </a:p>
      </dsp:txBody>
      <dsp:txXfrm>
        <a:off x="174028" y="2093660"/>
        <a:ext cx="2988894" cy="1793336"/>
      </dsp:txXfrm>
    </dsp:sp>
    <dsp:sp modelId="{D1BCA60A-3A68-4F67-BF77-30560DA7FC53}">
      <dsp:nvSpPr>
        <dsp:cNvPr id="0" name=""/>
        <dsp:cNvSpPr/>
      </dsp:nvSpPr>
      <dsp:spPr>
        <a:xfrm>
          <a:off x="3461812" y="2093660"/>
          <a:ext cx="2988894" cy="179333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  <a:latin typeface="+mj-lt"/>
            </a:rPr>
            <a:t>O trabalho em equipe  era desorganizado. </a:t>
          </a:r>
          <a:endParaRPr lang="pt-BR" sz="2900" b="1" kern="1200" dirty="0">
            <a:solidFill>
              <a:schemeClr val="tx1"/>
            </a:solidFill>
            <a:latin typeface="+mj-lt"/>
          </a:endParaRPr>
        </a:p>
      </dsp:txBody>
      <dsp:txXfrm>
        <a:off x="3461812" y="2093660"/>
        <a:ext cx="2988894" cy="17933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F64FD-BB58-4D00-B6B1-9D489FA75229}">
      <dsp:nvSpPr>
        <dsp:cNvPr id="0" name=""/>
        <dsp:cNvSpPr/>
      </dsp:nvSpPr>
      <dsp:spPr>
        <a:xfrm rot="5400000">
          <a:off x="4349937" y="-2287324"/>
          <a:ext cx="1526935" cy="61026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Exigiu que todos os integrantes se capacitassem e se atualizassem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Aproximou toda a equipe da </a:t>
          </a:r>
          <a:r>
            <a:rPr lang="pt-BR" sz="1800" kern="1200" dirty="0" smtClean="0"/>
            <a:t>UBS</a:t>
          </a:r>
          <a:endParaRPr lang="pt-BR" sz="1800" kern="1200" dirty="0"/>
        </a:p>
      </dsp:txBody>
      <dsp:txXfrm rot="5400000">
        <a:off x="4349937" y="-2287324"/>
        <a:ext cx="1526935" cy="6102600"/>
      </dsp:txXfrm>
    </dsp:sp>
    <dsp:sp modelId="{BE8E8063-E358-4F0E-BC78-DDCEC18931C7}">
      <dsp:nvSpPr>
        <dsp:cNvPr id="0" name=""/>
        <dsp:cNvSpPr/>
      </dsp:nvSpPr>
      <dsp:spPr>
        <a:xfrm>
          <a:off x="0" y="0"/>
          <a:ext cx="2059425" cy="1490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Equipe</a:t>
          </a:r>
          <a:endParaRPr lang="pt-BR" sz="3300" kern="1200" dirty="0"/>
        </a:p>
      </dsp:txBody>
      <dsp:txXfrm>
        <a:off x="0" y="0"/>
        <a:ext cx="2059425" cy="1490594"/>
      </dsp:txXfrm>
    </dsp:sp>
    <dsp:sp modelId="{4D40E2A9-DBF8-4874-8617-35E1F43602E4}">
      <dsp:nvSpPr>
        <dsp:cNvPr id="0" name=""/>
        <dsp:cNvSpPr/>
      </dsp:nvSpPr>
      <dsp:spPr>
        <a:xfrm rot="5400000">
          <a:off x="4402968" y="-370667"/>
          <a:ext cx="1854783" cy="5895758"/>
        </a:xfrm>
        <a:prstGeom prst="round2SameRect">
          <a:avLst/>
        </a:prstGeom>
        <a:solidFill>
          <a:srgbClr val="CCFF99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Revisão </a:t>
          </a:r>
          <a:r>
            <a:rPr lang="pt-BR" sz="1800" kern="1200" dirty="0" smtClean="0"/>
            <a:t>das atribuições de cada membro da equipe.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Viabilizando o atendimento a um maior número de crianças.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 melhoria do registro e o agendamento das crianças para consultas viabilizou a otimização da agenda para atenção </a:t>
          </a:r>
          <a:r>
            <a:rPr lang="pt-BR" sz="1800" kern="1200" dirty="0" smtClean="0"/>
            <a:t>a </a:t>
          </a:r>
          <a:r>
            <a:rPr lang="pt-BR" sz="1800" kern="1200" dirty="0" smtClean="0"/>
            <a:t>demanda espontânea.</a:t>
          </a:r>
          <a:endParaRPr lang="pt-BR" sz="1800" kern="1200" dirty="0"/>
        </a:p>
      </dsp:txBody>
      <dsp:txXfrm rot="5400000">
        <a:off x="4402968" y="-370667"/>
        <a:ext cx="1854783" cy="5895758"/>
      </dsp:txXfrm>
    </dsp:sp>
    <dsp:sp modelId="{290A731D-A83C-4850-BFF5-BB1203DC619C}">
      <dsp:nvSpPr>
        <dsp:cNvPr id="0" name=""/>
        <dsp:cNvSpPr/>
      </dsp:nvSpPr>
      <dsp:spPr>
        <a:xfrm>
          <a:off x="2679" y="1622876"/>
          <a:ext cx="2379801" cy="1908669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Serviço</a:t>
          </a:r>
          <a:endParaRPr lang="pt-BR" sz="3300" kern="1200" dirty="0"/>
        </a:p>
      </dsp:txBody>
      <dsp:txXfrm>
        <a:off x="2679" y="1622876"/>
        <a:ext cx="2379801" cy="1908669"/>
      </dsp:txXfrm>
    </dsp:sp>
    <dsp:sp modelId="{3D20E46A-26E5-467E-8E3B-BFE415D12CB1}">
      <dsp:nvSpPr>
        <dsp:cNvPr id="0" name=""/>
        <dsp:cNvSpPr/>
      </dsp:nvSpPr>
      <dsp:spPr>
        <a:xfrm rot="5400000">
          <a:off x="4669642" y="1938237"/>
          <a:ext cx="1917128" cy="5294613"/>
        </a:xfrm>
        <a:prstGeom prst="round2SameRect">
          <a:avLst/>
        </a:prstGeom>
        <a:solidFill>
          <a:srgbClr val="EF9FD8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As mães demonstram satisfação com a prioridade no atendimento.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Aumento significativo de crianças com vacinação em dia, crianças com suplementação de ferro.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Maior engajamento da comunidade </a:t>
          </a:r>
          <a:r>
            <a:rPr lang="pt-BR" sz="1800" kern="1200" dirty="0" smtClean="0"/>
            <a:t>com as ações da UBS. </a:t>
          </a:r>
          <a:endParaRPr lang="pt-BR" sz="1800" kern="1200" dirty="0"/>
        </a:p>
      </dsp:txBody>
      <dsp:txXfrm rot="5400000">
        <a:off x="4669642" y="1938237"/>
        <a:ext cx="1917128" cy="5294613"/>
      </dsp:txXfrm>
    </dsp:sp>
    <dsp:sp modelId="{2F5A56D4-A646-4FAC-B757-CBE8F7F80F9E}">
      <dsp:nvSpPr>
        <dsp:cNvPr id="0" name=""/>
        <dsp:cNvSpPr/>
      </dsp:nvSpPr>
      <dsp:spPr>
        <a:xfrm>
          <a:off x="2679" y="3631209"/>
          <a:ext cx="2978219" cy="1908669"/>
        </a:xfrm>
        <a:prstGeom prst="roundRect">
          <a:avLst/>
        </a:prstGeom>
        <a:solidFill>
          <a:srgbClr val="BA38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Comunidade</a:t>
          </a:r>
          <a:endParaRPr lang="pt-BR" sz="3300" kern="1200" dirty="0"/>
        </a:p>
      </dsp:txBody>
      <dsp:txXfrm>
        <a:off x="2679" y="3631209"/>
        <a:ext cx="2978219" cy="190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Retângulo de cantos arredondado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Retângulo de cantos arredondado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ângu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ângu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E467-5F82-4C97-B6A1-DDD9BC7D0241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130034-6B31-4D2F-B3CD-A1F6C999BC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ECB9-004F-4A04-B944-09B8098180C5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2536-0FBF-46AF-9541-AD46C471BB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5FB3-AF4C-480F-A2FF-7A52F71A0DDC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282D-1D93-43D4-A488-82460F0D1F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D054-B37C-4876-BA3B-3358C23976B3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429-C9F1-425B-9E97-1BF641E997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A094-5836-475D-B218-0AFEAB7FF00A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8EBC-A373-4D67-B9E5-BD88DDDBD7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17A-6C1F-4A87-9790-5ADF104C8829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1751-D4E5-4E8C-B4D8-DC463B04627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07AD24-A74A-4D9A-9A73-8D74F956DE87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A9ABFE-6645-4754-9263-EA65865125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39E5-386C-48DA-A437-3A7F4FCBFECE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52AC-2514-469B-8CDB-42545E9598E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809A-9493-49E2-BB5A-CA13E34C053B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CA1E-69B6-46B2-9A06-640FA82C92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C4C2-D9FF-4F69-A709-47805342E0B3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A9E6-1A21-4788-8A04-65EB40B524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68E7-4B36-4928-A73F-E44D007BE8C6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DB0F-7876-4DA0-ABBA-7788141442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4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23545-4E0F-4573-B867-D6F0D3F02CD0}" type="datetimeFigureOut">
              <a:rPr lang="pt-BR"/>
              <a:pPr>
                <a:defRPr/>
              </a:pPr>
              <a:t>15/10/2015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BAE65-E903-4BC4-A32E-FABB713AD9E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24" r:id="rId3"/>
    <p:sldLayoutId id="2147483725" r:id="rId4"/>
    <p:sldLayoutId id="2147483732" r:id="rId5"/>
    <p:sldLayoutId id="2147483733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6163" y="2636838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da Atenção à Saúde da Criança de 0 a 72 meses na UBS Porto Walter – Porto Walter, AC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>
          <a:xfrm>
            <a:off x="1116013" y="4283075"/>
            <a:ext cx="7704137" cy="1584325"/>
          </a:xfrm>
        </p:spPr>
        <p:txBody>
          <a:bodyPr/>
          <a:lstStyle/>
          <a:p>
            <a:pPr marL="63500" algn="ctr"/>
            <a:r>
              <a:rPr lang="pt-BR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Aluna: Yanexis Judith Verdecia Aguilar</a:t>
            </a:r>
          </a:p>
          <a:p>
            <a:pPr marL="63500" algn="ctr"/>
            <a:endParaRPr lang="pt-BR" sz="23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500" algn="ctr"/>
            <a:r>
              <a:rPr lang="pt-BR" sz="2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Orientadora: Karla S. de Oliveira Pantaleão</a:t>
            </a:r>
          </a:p>
          <a:p>
            <a:pPr marL="63500"/>
            <a:endParaRPr lang="pt-BR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3500"/>
            <a:endParaRPr lang="pt-BR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550" y="188913"/>
            <a:ext cx="8172450" cy="1558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UNIVERSIDADE </a:t>
            </a:r>
            <a:r>
              <a:rPr lang="pt-BR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ABERTA  DO  </a:t>
            </a: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SUS – UNASUS</a:t>
            </a:r>
            <a:endParaRPr lang="pt-BR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kern="1400" spc="25" dirty="0">
                <a:solidFill>
                  <a:schemeClr val="bg1"/>
                </a:solidFill>
                <a:latin typeface="Arial"/>
                <a:ea typeface="Times New Roman"/>
                <a:cs typeface="+mn-cs"/>
              </a:rPr>
              <a:t>UNIVERSIDADE FEDERAL DE PELOTAS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+mn-cs"/>
              </a:rPr>
              <a:t>Especialização em Saúde da Família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/>
                <a:ea typeface="Calibri"/>
                <a:cs typeface="+mn-cs"/>
              </a:rPr>
              <a:t>Modalidade a Distância</a:t>
            </a:r>
          </a:p>
        </p:txBody>
      </p:sp>
      <p:sp>
        <p:nvSpPr>
          <p:cNvPr id="5125" name="CaixaDeTexto 6"/>
          <p:cNvSpPr txBox="1">
            <a:spLocks noChangeArrowheads="1"/>
          </p:cNvSpPr>
          <p:nvPr/>
        </p:nvSpPr>
        <p:spPr bwMode="auto">
          <a:xfrm>
            <a:off x="2987674" y="6059488"/>
            <a:ext cx="417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/>
              <a:t>Rio Branco, 27 </a:t>
            </a:r>
            <a:r>
              <a:rPr lang="pt-BR" dirty="0"/>
              <a:t>de </a:t>
            </a:r>
            <a:r>
              <a:rPr lang="pt-BR" dirty="0" smtClean="0"/>
              <a:t>outubro de 2015</a:t>
            </a:r>
            <a:endParaRPr lang="pt-BR" dirty="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2" cstate="print"/>
          <a:srcRect l="6361" t="17719" r="80040" b="63577"/>
          <a:stretch>
            <a:fillRect/>
          </a:stretch>
        </p:blipFill>
        <p:spPr bwMode="auto">
          <a:xfrm>
            <a:off x="859011" y="379412"/>
            <a:ext cx="1625427" cy="14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7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929" y="404664"/>
            <a:ext cx="1632071" cy="1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 algn="ctr"/>
            <a:r>
              <a:rPr lang="pt-BR" sz="3200" dirty="0" smtClean="0">
                <a:solidFill>
                  <a:srgbClr val="0070C0"/>
                </a:solidFill>
              </a:rPr>
              <a:t>METODOLOGIA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4608512"/>
          </a:xfrm>
        </p:spPr>
        <p:txBody>
          <a:bodyPr/>
          <a:lstStyle/>
          <a:p>
            <a:pPr marL="38862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Projeto estruturado para 16 semanas, foi realizado em 12 semanas</a:t>
            </a:r>
          </a:p>
          <a:p>
            <a:pPr algn="just"/>
            <a:endParaRPr lang="pt-BR" sz="2000" dirty="0" smtClean="0">
              <a:solidFill>
                <a:schemeClr val="tx1"/>
              </a:solidFill>
              <a:latin typeface="+mj-lt"/>
            </a:endParaRPr>
          </a:p>
          <a:p>
            <a:pPr marL="388620" indent="-342900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População alvo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intervenção: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todas as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crianças na faixa etária de zero a setenta e dois meses de idade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. 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Para cada objetivo proposto, foram realizadas diversas ações nos eixos pedagógicos: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qualificação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da prática clínica;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engajamento público;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 organização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 gestão do serviço e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monitoramento e avaliação. </a:t>
            </a: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388620" indent="-342900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75656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228743"/>
            <a:ext cx="83529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Algumas 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1</a:t>
            </a:r>
            <a:r>
              <a:rPr lang="pt-BR" sz="2000" b="1" dirty="0" smtClean="0">
                <a:latin typeface="+mj-lt"/>
              </a:rPr>
              <a:t>: Ampliar a cobertura do programa de saúde da criança</a:t>
            </a:r>
          </a:p>
          <a:p>
            <a:endParaRPr lang="pt-BR" sz="2000" b="1" dirty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número de crianças cadastradas no </a:t>
            </a:r>
            <a:r>
              <a:rPr lang="pt-BR" sz="2000" dirty="0" smtClean="0">
                <a:latin typeface="+mj-lt"/>
              </a:rPr>
              <a:t>programa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Cadastramento da </a:t>
            </a:r>
            <a:r>
              <a:rPr lang="pt-BR" sz="2000" dirty="0">
                <a:latin typeface="+mj-lt"/>
              </a:rPr>
              <a:t>população de crianças entre zero e 72 meses da área adstrita.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Priorização do </a:t>
            </a:r>
            <a:r>
              <a:rPr lang="pt-BR" sz="2000" dirty="0">
                <a:latin typeface="+mj-lt"/>
              </a:rPr>
              <a:t>atendimento de </a:t>
            </a:r>
            <a:r>
              <a:rPr lang="pt-BR" sz="2000" dirty="0" smtClean="0">
                <a:latin typeface="+mj-lt"/>
              </a:rPr>
              <a:t>crianças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Orientação à </a:t>
            </a:r>
            <a:r>
              <a:rPr lang="pt-BR" sz="2000" dirty="0">
                <a:latin typeface="+mj-lt"/>
              </a:rPr>
              <a:t>comunidade sobre o programa de saúde da criança e quais os seus </a:t>
            </a:r>
            <a:r>
              <a:rPr lang="pt-BR" sz="2000" dirty="0" smtClean="0">
                <a:latin typeface="+mj-lt"/>
              </a:rPr>
              <a:t>benefícios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Capacitações à </a:t>
            </a:r>
            <a:r>
              <a:rPr lang="pt-BR" sz="2000" dirty="0">
                <a:latin typeface="+mj-lt"/>
              </a:rPr>
              <a:t>equipe </a:t>
            </a:r>
            <a:r>
              <a:rPr lang="pt-BR" sz="2000" dirty="0" smtClean="0">
                <a:latin typeface="+mj-lt"/>
              </a:rPr>
              <a:t>sobre </a:t>
            </a:r>
            <a:r>
              <a:rPr lang="pt-BR" sz="2000" dirty="0">
                <a:latin typeface="+mj-lt"/>
              </a:rPr>
              <a:t>acolhimento da criança, </a:t>
            </a:r>
            <a:r>
              <a:rPr lang="pt-BR" sz="2000" dirty="0" smtClean="0">
                <a:latin typeface="+mj-lt"/>
              </a:rPr>
              <a:t>Política </a:t>
            </a:r>
            <a:r>
              <a:rPr lang="pt-BR" sz="2000" dirty="0">
                <a:latin typeface="+mj-lt"/>
              </a:rPr>
              <a:t>de </a:t>
            </a:r>
            <a:r>
              <a:rPr lang="pt-BR" sz="2000" dirty="0" smtClean="0">
                <a:latin typeface="+mj-lt"/>
              </a:rPr>
              <a:t>Humanização, </a:t>
            </a:r>
            <a:r>
              <a:rPr lang="pt-BR" sz="2000" dirty="0">
                <a:latin typeface="+mj-lt"/>
              </a:rPr>
              <a:t>protocolos </a:t>
            </a:r>
            <a:r>
              <a:rPr lang="pt-BR" sz="2000" dirty="0" smtClean="0">
                <a:latin typeface="+mj-lt"/>
              </a:rPr>
              <a:t>de saúde da </a:t>
            </a:r>
            <a:r>
              <a:rPr lang="pt-BR" sz="2000" dirty="0">
                <a:latin typeface="+mj-lt"/>
              </a:rPr>
              <a:t>criança </a:t>
            </a:r>
            <a:r>
              <a:rPr lang="pt-BR" sz="2000" dirty="0" smtClean="0">
                <a:latin typeface="+mj-lt"/>
              </a:rPr>
              <a:t>proposto </a:t>
            </a:r>
            <a:r>
              <a:rPr lang="pt-BR" sz="2000" dirty="0">
                <a:latin typeface="+mj-lt"/>
              </a:rPr>
              <a:t>pelo Ministério da </a:t>
            </a:r>
            <a:r>
              <a:rPr lang="pt-BR" sz="2000" dirty="0" smtClean="0">
                <a:latin typeface="+mj-lt"/>
              </a:rPr>
              <a:t>Saúde e </a:t>
            </a:r>
            <a:r>
              <a:rPr lang="pt-BR" sz="2000" dirty="0" smtClean="0">
                <a:latin typeface="+mj-lt"/>
              </a:rPr>
              <a:t>sobre </a:t>
            </a:r>
            <a:r>
              <a:rPr lang="pt-BR" sz="2000" dirty="0">
                <a:latin typeface="+mj-lt"/>
              </a:rPr>
              <a:t>as </a:t>
            </a:r>
            <a:r>
              <a:rPr lang="pt-BR" sz="2000" dirty="0" smtClean="0">
                <a:latin typeface="+mj-lt"/>
              </a:rPr>
              <a:t>informações importantes </a:t>
            </a:r>
            <a:r>
              <a:rPr lang="pt-BR" sz="2000" dirty="0">
                <a:latin typeface="+mj-lt"/>
              </a:rPr>
              <a:t>que devem ser fornecidas à mãe e à comunidade em geral sobre </a:t>
            </a:r>
            <a:r>
              <a:rPr lang="pt-BR" sz="2000" dirty="0" smtClean="0">
                <a:latin typeface="+mj-lt"/>
              </a:rPr>
              <a:t>o programa.</a:t>
            </a:r>
          </a:p>
          <a:p>
            <a:pPr algn="just"/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b="1" dirty="0" smtClean="0">
              <a:latin typeface="Trebuchet MS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16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09111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percentual de crianças que ingressaram no programa de puericultura na primeira semana de vida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percentual de crianças com avaliação da curva de crescimento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das </a:t>
            </a:r>
            <a:r>
              <a:rPr lang="pt-BR" sz="2000" dirty="0">
                <a:latin typeface="+mj-lt"/>
              </a:rPr>
              <a:t>crianças com </a:t>
            </a:r>
            <a:r>
              <a:rPr lang="pt-BR" sz="2000" dirty="0" smtClean="0">
                <a:latin typeface="+mj-lt"/>
              </a:rPr>
              <a:t>alteração do peso ( Déficit ou excesso )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percentual de crianças com vacinas </a:t>
            </a:r>
            <a:r>
              <a:rPr lang="pt-BR" sz="2000" dirty="0" smtClean="0">
                <a:latin typeface="+mj-lt"/>
              </a:rPr>
              <a:t>atrasadas ou com </a:t>
            </a:r>
            <a:r>
              <a:rPr lang="pt-BR" sz="2000" dirty="0">
                <a:latin typeface="+mj-lt"/>
              </a:rPr>
              <a:t>vacinação incompleta ao final da puericultura.</a:t>
            </a:r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109111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percentual de crianças que receberam suplementação de </a:t>
            </a:r>
            <a:r>
              <a:rPr lang="pt-BR" sz="2000" dirty="0" smtClean="0">
                <a:latin typeface="+mj-lt"/>
              </a:rPr>
              <a:t>ferro, que </a:t>
            </a:r>
            <a:r>
              <a:rPr lang="pt-BR" sz="2000" dirty="0">
                <a:latin typeface="+mj-lt"/>
              </a:rPr>
              <a:t>realizaram triagem </a:t>
            </a:r>
            <a:r>
              <a:rPr lang="pt-BR" sz="2000" dirty="0" smtClean="0">
                <a:latin typeface="+mj-lt"/>
              </a:rPr>
              <a:t>auditiva e teste do pezinho </a:t>
            </a:r>
            <a:r>
              <a:rPr lang="pt-BR" sz="2000" dirty="0">
                <a:latin typeface="+mj-lt"/>
              </a:rPr>
              <a:t>antes dos 7 dias de vida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da </a:t>
            </a:r>
            <a:r>
              <a:rPr lang="pt-BR" sz="2000" dirty="0">
                <a:latin typeface="+mj-lt"/>
              </a:rPr>
              <a:t>saúde bucal das crianças de 6 a 72 meses de idade, moradoras da área de abrangência com primeira consulta odontológica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Sistematização da </a:t>
            </a:r>
            <a:r>
              <a:rPr lang="pt-BR" sz="2000" dirty="0" smtClean="0">
                <a:latin typeface="+mj-lt"/>
              </a:rPr>
              <a:t>busca ativa de crianças faltosas às consultas</a:t>
            </a:r>
            <a:endParaRPr lang="pt-BR" sz="2000" dirty="0">
              <a:latin typeface="+mj-lt"/>
            </a:endParaRPr>
          </a:p>
          <a:p>
            <a:pPr algn="just"/>
            <a:endParaRPr lang="pt-BR" sz="2000" dirty="0" smtClean="0"/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2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Melhorar a qualidade da atenção à saúde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Garantir junto ao gestor a realização de teste </a:t>
            </a:r>
            <a:r>
              <a:rPr lang="pt-BR" sz="2000" dirty="0" smtClean="0">
                <a:latin typeface="+mj-lt"/>
              </a:rPr>
              <a:t>auditivo e teste do pezinho.</a:t>
            </a: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Oferecer </a:t>
            </a:r>
            <a:r>
              <a:rPr lang="pt-BR" sz="2000" dirty="0">
                <a:latin typeface="+mj-lt"/>
              </a:rPr>
              <a:t>atendimento </a:t>
            </a:r>
            <a:r>
              <a:rPr lang="pt-BR" sz="2000" dirty="0" smtClean="0">
                <a:latin typeface="+mj-lt"/>
              </a:rPr>
              <a:t>prioritário e organizar o acolhimento </a:t>
            </a:r>
            <a:r>
              <a:rPr lang="pt-BR" sz="2000" dirty="0">
                <a:latin typeface="+mj-lt"/>
              </a:rPr>
              <a:t>às crianças de 6 a 72 meses de idade na unidade de saúde. </a:t>
            </a:r>
            <a:endParaRPr lang="pt-BR" sz="2000" dirty="0" smtClean="0">
              <a:latin typeface="+mj-lt"/>
            </a:endParaRPr>
          </a:p>
          <a:p>
            <a:pPr marL="342900" lvl="0" indent="-342900" algn="just"/>
            <a:endParaRPr lang="pt-BR" sz="2000" dirty="0" smtClean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Organização da </a:t>
            </a:r>
            <a:r>
              <a:rPr lang="pt-BR" sz="2000" dirty="0">
                <a:latin typeface="+mj-lt"/>
              </a:rPr>
              <a:t>agenda de saúde bucal para atendimento das crianças de 6 a 72 meses de idade. </a:t>
            </a:r>
            <a:endParaRPr lang="pt-BR" sz="2000" dirty="0" smtClean="0">
              <a:latin typeface="+mj-lt"/>
            </a:endParaRPr>
          </a:p>
          <a:p>
            <a:pPr marL="342900" lvl="0" indent="-342900" algn="just"/>
            <a:endParaRPr lang="pt-BR" sz="2000" dirty="0" smtClean="0"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 smtClean="0"/>
              <a:t>Realização de </a:t>
            </a:r>
            <a:r>
              <a:rPr lang="pt-BR" sz="2000" dirty="0" smtClean="0"/>
              <a:t>treinamento das técnicas para realização das medidas de peso e comprimento/altura da criança para a equipe de saúde e para o preenchimento e interpretação das curvas de crescimento do cartão da criança.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000" dirty="0">
              <a:latin typeface="+mj-lt"/>
            </a:endParaRPr>
          </a:p>
          <a:p>
            <a:pPr marL="342900" lvl="0" indent="-342900" algn="just"/>
            <a:endParaRPr lang="pt-BR" sz="2000" dirty="0">
              <a:latin typeface="+mj-lt"/>
            </a:endParaRP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8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3</a:t>
            </a:r>
            <a:r>
              <a:rPr lang="pt-BR" sz="2000" b="1" dirty="0" smtClean="0">
                <a:latin typeface="+mj-lt"/>
              </a:rPr>
              <a:t>:</a:t>
            </a:r>
            <a:r>
              <a:rPr lang="pt-BR" sz="2000" b="1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Melhorar </a:t>
            </a:r>
            <a:r>
              <a:rPr lang="pt-BR" sz="2000" dirty="0">
                <a:latin typeface="+mj-lt"/>
              </a:rPr>
              <a:t>a adesão ao programa </a:t>
            </a:r>
            <a:r>
              <a:rPr lang="pt-BR" sz="2000" dirty="0" smtClean="0">
                <a:latin typeface="+mj-lt"/>
              </a:rPr>
              <a:t>de </a:t>
            </a:r>
            <a:r>
              <a:rPr lang="pt-BR" sz="2000" dirty="0">
                <a:latin typeface="+mj-lt"/>
              </a:rPr>
              <a:t>saúde da criança</a:t>
            </a:r>
          </a:p>
          <a:p>
            <a:endParaRPr lang="pt-BR" sz="2000" dirty="0" smtClean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Monitoramento do </a:t>
            </a:r>
            <a:r>
              <a:rPr lang="pt-BR" sz="2000" dirty="0">
                <a:latin typeface="+mj-lt"/>
              </a:rPr>
              <a:t>cumprimento da periodicidade das consultas previstas no protocolo (consultas em dia</a:t>
            </a:r>
            <a:r>
              <a:rPr lang="pt-BR" sz="2000" dirty="0" smtClean="0">
                <a:latin typeface="+mj-lt"/>
              </a:rPr>
              <a:t>), o número </a:t>
            </a:r>
            <a:r>
              <a:rPr lang="pt-BR" sz="2000" dirty="0">
                <a:latin typeface="+mj-lt"/>
              </a:rPr>
              <a:t>médio de consultas realizadas pelas </a:t>
            </a:r>
            <a:r>
              <a:rPr lang="pt-BR" sz="2000" dirty="0" smtClean="0">
                <a:latin typeface="+mj-lt"/>
              </a:rPr>
              <a:t>crianças e as buscas </a:t>
            </a:r>
            <a:r>
              <a:rPr lang="pt-BR" sz="2000" dirty="0">
                <a:latin typeface="+mj-lt"/>
              </a:rPr>
              <a:t>a crianças </a:t>
            </a:r>
            <a:r>
              <a:rPr lang="pt-BR" sz="2000" dirty="0" smtClean="0">
                <a:latin typeface="+mj-lt"/>
              </a:rPr>
              <a:t>faltosas</a:t>
            </a:r>
          </a:p>
          <a:p>
            <a:pPr marL="342900" lvl="0" indent="-342900"/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Organização das </a:t>
            </a:r>
            <a:r>
              <a:rPr lang="pt-BR" sz="2000" dirty="0">
                <a:latin typeface="+mj-lt"/>
              </a:rPr>
              <a:t>visitas domiciliares para buscar crianças </a:t>
            </a:r>
            <a:r>
              <a:rPr lang="pt-BR" sz="2000" dirty="0" smtClean="0">
                <a:latin typeface="+mj-lt"/>
              </a:rPr>
              <a:t>faltosas e a agenda para </a:t>
            </a:r>
            <a:r>
              <a:rPr lang="pt-BR" sz="2000" dirty="0">
                <a:latin typeface="+mj-lt"/>
              </a:rPr>
              <a:t>acolher as crianças provenientes das buscas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lvl="0" indent="-342900"/>
            <a:endParaRPr lang="pt-BR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Informar à comunidade e às mães sobre a importância do acompanhamento regular da </a:t>
            </a:r>
            <a:r>
              <a:rPr lang="pt-BR" sz="2000" dirty="0" smtClean="0">
                <a:latin typeface="+mj-lt"/>
              </a:rPr>
              <a:t>criança</a:t>
            </a:r>
          </a:p>
          <a:p>
            <a:pPr marL="342900" indent="-342900"/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Realização de </a:t>
            </a:r>
            <a:r>
              <a:rPr lang="pt-BR" sz="2000" dirty="0">
                <a:latin typeface="+mj-lt"/>
              </a:rPr>
              <a:t>treinamento </a:t>
            </a:r>
            <a:r>
              <a:rPr lang="pt-BR" sz="2000" dirty="0" smtClean="0">
                <a:latin typeface="+mj-lt"/>
              </a:rPr>
              <a:t>dos </a:t>
            </a:r>
            <a:r>
              <a:rPr lang="pt-BR" sz="2000" dirty="0">
                <a:latin typeface="+mj-lt"/>
              </a:rPr>
              <a:t>ACS na identificação das crianças em atraso, através da caderneta da criança.</a:t>
            </a:r>
          </a:p>
          <a:p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1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4 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 smtClean="0">
                <a:latin typeface="+mj-lt"/>
              </a:rPr>
              <a:t>Melhorar o registro das informações</a:t>
            </a:r>
          </a:p>
          <a:p>
            <a:endParaRPr lang="pt-BR" sz="2000" dirty="0"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Preenchimento do </a:t>
            </a:r>
            <a:r>
              <a:rPr lang="pt-BR" sz="2000" dirty="0" smtClean="0"/>
              <a:t>SIAB/folha de acompanhamento e monitorar </a:t>
            </a:r>
            <a:r>
              <a:rPr lang="pt-BR" sz="2000" dirty="0"/>
              <a:t>os registros de todos os acompanhamentos da criança na unidade de </a:t>
            </a:r>
            <a:r>
              <a:rPr lang="pt-BR" sz="2000" dirty="0" smtClean="0"/>
              <a:t>saúde</a:t>
            </a:r>
          </a:p>
          <a:p>
            <a:pPr marL="342900" lvl="0" indent="-342900"/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Implantação da </a:t>
            </a:r>
            <a:r>
              <a:rPr lang="pt-BR" sz="2000" dirty="0"/>
              <a:t>ficha de </a:t>
            </a:r>
            <a:r>
              <a:rPr lang="pt-BR" sz="2000" dirty="0" smtClean="0"/>
              <a:t>acompanhamento/espelho</a:t>
            </a:r>
          </a:p>
          <a:p>
            <a:pPr marL="342900" lvl="0" indent="-342900"/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Orientação à </a:t>
            </a:r>
            <a:r>
              <a:rPr lang="pt-BR" sz="2000" dirty="0"/>
              <a:t>comunidade sobre seus direitos em relação à manutenção de seus registros de saúde e acesso à segunda via, em particular de </a:t>
            </a:r>
            <a:r>
              <a:rPr lang="pt-BR" sz="2000" dirty="0" smtClean="0"/>
              <a:t>vacinas</a:t>
            </a:r>
          </a:p>
          <a:p>
            <a:pPr marL="342900" lvl="0" indent="-342900"/>
            <a:endParaRPr lang="pt-BR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000" dirty="0" smtClean="0"/>
              <a:t>Treinamento da </a:t>
            </a:r>
            <a:r>
              <a:rPr lang="pt-BR" sz="2000" dirty="0"/>
              <a:t>equipe </a:t>
            </a:r>
            <a:r>
              <a:rPr lang="pt-BR" sz="2000" dirty="0" smtClean="0"/>
              <a:t>sobre o </a:t>
            </a:r>
            <a:r>
              <a:rPr lang="pt-BR" sz="2000" dirty="0"/>
              <a:t>preenchimento de todos os registros necessários ao acompanhamento da criança na unidade de saúde</a:t>
            </a:r>
          </a:p>
          <a:p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2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5 </a:t>
            </a:r>
            <a:r>
              <a:rPr lang="pt-BR" sz="2000" b="1" dirty="0" smtClean="0">
                <a:latin typeface="+mj-lt"/>
              </a:rPr>
              <a:t>: </a:t>
            </a:r>
            <a:r>
              <a:rPr lang="pt-BR" sz="2000" dirty="0"/>
              <a:t>Mapear as crianças de risco pertencentes à área de abrangência</a:t>
            </a:r>
          </a:p>
          <a:p>
            <a:endParaRPr lang="pt-BR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smtClean="0"/>
              <a:t>Identificação das crianças </a:t>
            </a:r>
            <a:r>
              <a:rPr lang="pt-BR" sz="2000" dirty="0" smtClean="0"/>
              <a:t>de alto risco</a:t>
            </a:r>
          </a:p>
          <a:p>
            <a:pPr marL="342900" lvl="0" indent="-342900"/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Monitoramento do </a:t>
            </a:r>
            <a:r>
              <a:rPr lang="pt-BR" sz="2000" dirty="0" smtClean="0"/>
              <a:t>número de crianças de alto risco existentes na comunidade, dando prioridade ao atendimento dessas crianças</a:t>
            </a:r>
          </a:p>
          <a:p>
            <a:pPr marL="342900" lvl="0" indent="-342900"/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Fornecimento de </a:t>
            </a:r>
            <a:r>
              <a:rPr lang="pt-BR" sz="2000" dirty="0"/>
              <a:t>orientações à comunidade sobre os fatores de risco para morbidades na infância</a:t>
            </a:r>
            <a:r>
              <a:rPr lang="pt-BR" sz="2000" dirty="0" smtClean="0"/>
              <a:t>.</a:t>
            </a:r>
          </a:p>
          <a:p>
            <a:pPr marL="342900" indent="-342900"/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Capacitação dos </a:t>
            </a:r>
            <a:r>
              <a:rPr lang="pt-BR" sz="2000" dirty="0"/>
              <a:t>profissionais na identificação dos fatores de risco para </a:t>
            </a:r>
            <a:r>
              <a:rPr lang="pt-BR" sz="2000" dirty="0" smtClean="0"/>
              <a:t>morbimortalidade infantil.</a:t>
            </a:r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9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15616" y="52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METODOLOGIA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648" y="980728"/>
            <a:ext cx="8352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Ações Realizadas: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b="1" u="sng" dirty="0" smtClean="0">
                <a:latin typeface="+mj-lt"/>
              </a:rPr>
              <a:t>Relativas ao Objetivo 6 </a:t>
            </a:r>
            <a:r>
              <a:rPr lang="pt-BR" sz="2000" b="1" dirty="0" smtClean="0">
                <a:latin typeface="+mj-lt"/>
              </a:rPr>
              <a:t>: Promover a Saúde das Crianças</a:t>
            </a:r>
          </a:p>
          <a:p>
            <a:endParaRPr lang="pt-BR" sz="2000" b="1" dirty="0">
              <a:latin typeface="+mj-lt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Orientação da </a:t>
            </a:r>
            <a:r>
              <a:rPr lang="pt-BR" sz="2000" dirty="0"/>
              <a:t>comunidade sobre formas de prevenção de acidentes na </a:t>
            </a:r>
            <a:r>
              <a:rPr lang="pt-BR" sz="2000" dirty="0" smtClean="0"/>
              <a:t>infância</a:t>
            </a:r>
          </a:p>
          <a:p>
            <a:pPr marL="342900" lvl="0" indent="-342900" algn="just"/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Orientação às mães </a:t>
            </a:r>
            <a:r>
              <a:rPr lang="pt-BR" sz="2000" dirty="0" smtClean="0"/>
              <a:t>e </a:t>
            </a:r>
            <a:r>
              <a:rPr lang="pt-BR" sz="2000" dirty="0" smtClean="0"/>
              <a:t>à </a:t>
            </a:r>
            <a:r>
              <a:rPr lang="pt-BR" sz="2000" dirty="0" smtClean="0"/>
              <a:t>sua rede de apoio sobre a importância do aleitamento materno para a saúde geral e </a:t>
            </a:r>
            <a:r>
              <a:rPr lang="pt-BR" sz="2000" dirty="0" smtClean="0"/>
              <a:t>bucal e sobre alimentação adequada para crianças</a:t>
            </a:r>
            <a:endParaRPr lang="pt-BR" sz="2000" dirty="0" smtClean="0"/>
          </a:p>
          <a:p>
            <a:pPr marL="342900" lvl="0" indent="-342900" algn="just"/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Esclarecimento à </a:t>
            </a:r>
            <a:r>
              <a:rPr lang="pt-BR" sz="2000" dirty="0"/>
              <a:t>comunidade sobre a necessidade do cuidado dos dentes decíduos</a:t>
            </a:r>
            <a:r>
              <a:rPr lang="pt-BR" sz="2000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000" dirty="0" smtClean="0"/>
              <a:t>Capacitação da </a:t>
            </a:r>
            <a:r>
              <a:rPr lang="pt-BR" sz="2000" dirty="0" smtClean="0"/>
              <a:t>equipe sobre prevenção de acidentes na infância, aleitamento materno, alimentação da criança</a:t>
            </a:r>
            <a:r>
              <a:rPr lang="en-US" sz="2000" dirty="0" smtClean="0"/>
              <a:t>, </a:t>
            </a:r>
            <a:endParaRPr lang="pt-BR" sz="2000" dirty="0"/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 smtClean="0">
              <a:latin typeface="+mj-lt"/>
            </a:endParaRPr>
          </a:p>
          <a:p>
            <a:endParaRPr lang="pt-BR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000" dirty="0"/>
          </a:p>
          <a:p>
            <a:pPr marL="342900" lvl="0" indent="-342900">
              <a:buFont typeface="Arial" pitchFamily="34" charset="0"/>
              <a:buChar char="•"/>
            </a:pPr>
            <a:endParaRPr lang="pt-BR" sz="2000" dirty="0"/>
          </a:p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 </a:t>
            </a:r>
            <a:endParaRPr lang="pt-BR" sz="2000" dirty="0"/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2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la\Downloads\20150423_08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143948" cy="5589240"/>
          </a:xfrm>
          <a:prstGeom prst="rect">
            <a:avLst/>
          </a:prstGeom>
          <a:noFill/>
        </p:spPr>
      </p:pic>
      <p:pic>
        <p:nvPicPr>
          <p:cNvPr id="1028" name="Picture 4" descr="C:\Users\Karla\Downloads\20150508_101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12368" cy="505434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572000" y="7647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172487"/>
                </a:solidFill>
              </a:rPr>
              <a:t>Consulta Médica</a:t>
            </a:r>
            <a:endParaRPr lang="pt-BR" sz="3200" b="1" dirty="0">
              <a:solidFill>
                <a:srgbClr val="1724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475" y="692150"/>
            <a:ext cx="8229600" cy="15843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 smtClean="0"/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u="sng" dirty="0" smtClean="0">
                <a:solidFill>
                  <a:srgbClr val="EBA321"/>
                </a:solidFill>
              </a:rPr>
              <a:t>ANÁLISE SITUACIONAL </a:t>
            </a: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2205038"/>
            <a:ext cx="8107362" cy="4537075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IMPORTÂNCIA DA AÇÃO PROGRAMÁTICA PARA CRIANÇAS DE 0 A 72 MESES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Promover a saúde de forma integral para a criança    ( população vulnerável 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Promover crescimento e desenvolvimento adequado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Reduzir a mortalidade infantil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sz="3000" b="1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4744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LOGÍSTICA</a:t>
            </a:r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/>
              <a:t>U</a:t>
            </a:r>
            <a:r>
              <a:rPr lang="pt-BR" sz="2400" dirty="0" smtClean="0"/>
              <a:t>tilizado </a:t>
            </a:r>
            <a:r>
              <a:rPr lang="pt-BR" sz="2400" dirty="0"/>
              <a:t>o protocolo de acompanhamento do crescimento e desenvolvimento da criança, do Ministério da Saúde, </a:t>
            </a:r>
            <a:r>
              <a:rPr lang="pt-BR" sz="2400" dirty="0" smtClean="0"/>
              <a:t>2012.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Anotação das ações: Ficha espelho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Cartão de Vacina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/>
              <a:t>Acompanhamento: Planilha eletrônica de coleta de dados. </a:t>
            </a:r>
            <a:endParaRPr lang="pt-BR" sz="2400" dirty="0"/>
          </a:p>
          <a:p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4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r>
              <a:rPr lang="pt-BR" b="1" dirty="0">
                <a:solidFill>
                  <a:srgbClr val="0070C0"/>
                </a:solidFill>
              </a:rPr>
              <a:t>Objetivo 1</a:t>
            </a:r>
            <a:r>
              <a:rPr lang="pt-BR" b="1" dirty="0"/>
              <a:t> : </a:t>
            </a:r>
            <a:r>
              <a:rPr lang="pt-BR" dirty="0"/>
              <a:t>Ampliar a cobertura do Programa de Saúde da Criança na unidade de saúde</a:t>
            </a:r>
            <a:r>
              <a:rPr lang="pt-BR" dirty="0" smtClean="0"/>
              <a:t>.</a:t>
            </a:r>
          </a:p>
          <a:p>
            <a:r>
              <a:rPr lang="pt-BR" b="1" dirty="0">
                <a:solidFill>
                  <a:srgbClr val="0070C0"/>
                </a:solidFill>
              </a:rPr>
              <a:t>Meta 1</a:t>
            </a:r>
            <a:r>
              <a:rPr lang="pt-BR" b="1" dirty="0"/>
              <a:t> : </a:t>
            </a:r>
            <a:r>
              <a:rPr lang="pt-BR" dirty="0"/>
              <a:t>Ampliar a cobertura da atenção à </a:t>
            </a:r>
            <a:r>
              <a:rPr lang="pt-BR" dirty="0" smtClean="0"/>
              <a:t>saúde para 60%.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53(26.0%), Mês 2: 91(44.6%), Mês 3: 125(61.3%)</a:t>
            </a:r>
            <a:endParaRPr lang="pt-BR" dirty="0"/>
          </a:p>
          <a:p>
            <a:endParaRPr lang="pt-BR" dirty="0"/>
          </a:p>
          <a:p>
            <a:pPr algn="ctr"/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5949280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.</a:t>
            </a:r>
            <a:endParaRPr lang="pt-BR" sz="14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331640" y="2924944"/>
          <a:ext cx="65527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>
                <a:solidFill>
                  <a:srgbClr val="0070C0"/>
                </a:solidFill>
              </a:rPr>
              <a:t>Meta </a:t>
            </a:r>
            <a:r>
              <a:rPr lang="pt-BR" b="1" dirty="0" smtClean="0">
                <a:solidFill>
                  <a:srgbClr val="0070C0"/>
                </a:solidFill>
              </a:rPr>
              <a:t> 2.1</a:t>
            </a:r>
            <a:r>
              <a:rPr lang="pt-BR" b="1" dirty="0" smtClean="0"/>
              <a:t> : </a:t>
            </a:r>
            <a:r>
              <a:rPr lang="pt-BR" dirty="0" smtClean="0"/>
              <a:t>Realizar a primeira consulta na primeira semana de vida para 100% das crianças cadastradas.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18(34.0%), Mês 2: 30(33.0%), Mês 3: 44(35.2%) </a:t>
            </a:r>
          </a:p>
          <a:p>
            <a:endParaRPr lang="en-US" dirty="0" smtClean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pPr algn="ctr"/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072896" y="2780928"/>
          <a:ext cx="6811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>
                <a:solidFill>
                  <a:srgbClr val="0070C0"/>
                </a:solidFill>
              </a:rPr>
              <a:t>Objetivo </a:t>
            </a:r>
            <a:r>
              <a:rPr lang="pt-BR" b="1" dirty="0" smtClean="0">
                <a:solidFill>
                  <a:srgbClr val="0070C0"/>
                </a:solidFill>
              </a:rPr>
              <a:t>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2.2: </a:t>
            </a:r>
            <a:r>
              <a:rPr lang="pt-BR" dirty="0" smtClean="0"/>
              <a:t>Monitorar o crescimento de 100% das crianças cadastradas.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39(73.6%), Mês 2: 73(80.2%), Mês 3: 107(85.6%)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1714488"/>
            <a:ext cx="468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 </a:t>
            </a:r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331640" y="2780928"/>
          <a:ext cx="6552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642918"/>
            <a:ext cx="85725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</a:t>
            </a:r>
            <a:r>
              <a:rPr lang="pt-BR" dirty="0" smtClean="0"/>
              <a:t>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</a:t>
            </a:r>
            <a:r>
              <a:rPr lang="pt-BR" b="1" dirty="0" smtClean="0">
                <a:solidFill>
                  <a:srgbClr val="0070C0"/>
                </a:solidFill>
              </a:rPr>
              <a:t>2.3:</a:t>
            </a:r>
            <a:r>
              <a:rPr lang="pt-BR" dirty="0" smtClean="0"/>
              <a:t>Monitorar 100% das crianças cadastradas com déficit de peso</a:t>
            </a:r>
            <a:r>
              <a:rPr lang="pt-BR" dirty="0" smtClean="0"/>
              <a:t>. Todas as crianças com déficit de peso foram monitoradas ( 100% nos três meses da intervenção )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Meta 2.4: </a:t>
            </a:r>
            <a:r>
              <a:rPr lang="pt-BR" dirty="0" smtClean="0"/>
              <a:t>Monitorar 100% das crianças com excesso de peso.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6(66.7%), Mês 2: 8(88.9%), Mês 3: 10(100%).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827584" y="3933056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500042"/>
            <a:ext cx="87154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2.5:</a:t>
            </a:r>
            <a:r>
              <a:rPr lang="pt-BR" dirty="0" smtClean="0"/>
              <a:t>Monitorar  o desenvolvimento em 100% das crianças cadastradas.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1:53(100%), Mês 2: 86(94.5%), Mês 3: 121(96.8%)</a:t>
            </a:r>
          </a:p>
          <a:p>
            <a:endParaRPr lang="pt-BR" dirty="0" smtClean="0"/>
          </a:p>
        </p:txBody>
      </p:sp>
      <p:graphicFrame>
        <p:nvGraphicFramePr>
          <p:cNvPr id="4" name="Chart 9"/>
          <p:cNvGraphicFramePr>
            <a:graphicFrameLocks/>
          </p:cNvGraphicFramePr>
          <p:nvPr/>
        </p:nvGraphicFramePr>
        <p:xfrm>
          <a:off x="1187624" y="2492896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71480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2.6: </a:t>
            </a:r>
            <a:r>
              <a:rPr lang="pt-BR" dirty="0" smtClean="0"/>
              <a:t>Vacinar 100% das crianças de acordo com a idade. </a:t>
            </a:r>
          </a:p>
          <a:p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Mês </a:t>
            </a:r>
            <a:r>
              <a:rPr lang="pt-BR" dirty="0" smtClean="0"/>
              <a:t>1: 34(64.2%), Mês 2: 58(63.7%), Mês 3: 96(76.8%)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1547664" y="3143248"/>
          <a:ext cx="6264696" cy="345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642918"/>
            <a:ext cx="8643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2.7:</a:t>
            </a:r>
            <a:r>
              <a:rPr lang="pt-BR" dirty="0" smtClean="0"/>
              <a:t> Realizar suplementação de ferro em 100% das crianças de 6 a 24 meses de idade</a:t>
            </a:r>
            <a:r>
              <a:rPr lang="pt-BR" dirty="0" smtClean="0"/>
              <a:t>. ( 100% nos três meses da intervenção )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Meta 2.8: </a:t>
            </a:r>
            <a:r>
              <a:rPr lang="pt-BR" dirty="0" smtClean="0"/>
              <a:t>Proporção de crianças com triagem auditiva.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0% Mês </a:t>
            </a:r>
            <a:r>
              <a:rPr lang="pt-BR" dirty="0" smtClean="0"/>
              <a:t>2: 10(11.0%), Mês 3: 55(44.0%)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3" name="Gráfico 2"/>
          <p:cNvGraphicFramePr/>
          <p:nvPr/>
        </p:nvGraphicFramePr>
        <p:xfrm>
          <a:off x="1475656" y="3501008"/>
          <a:ext cx="62646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642918"/>
            <a:ext cx="87154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2.9: </a:t>
            </a:r>
            <a:r>
              <a:rPr lang="pt-BR" dirty="0" smtClean="0"/>
              <a:t>Realizar teste do pezinho em 100% das crianças até sete dias de vida. 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27(50.9%), Mês 2: 50(54.9%), Mês 3: 77(61.6%).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1187624" y="2708920"/>
          <a:ext cx="69127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571480"/>
            <a:ext cx="864396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2.10:</a:t>
            </a:r>
            <a:r>
              <a:rPr lang="pt-BR" dirty="0" smtClean="0"/>
              <a:t>Realizar avaliação da necessidade de atendimento odontológico em 100% das crianças de 6 e 72 meses.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2(4.3%), Mês 2: 24(28.6%), Mês 3: 44(38.9%).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1043608" y="3284984"/>
          <a:ext cx="72008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/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b="1" dirty="0" smtClean="0">
                <a:solidFill>
                  <a:srgbClr val="002060"/>
                </a:solidFill>
              </a:rPr>
              <a:t>INTRODUÇÃO</a:t>
            </a:r>
            <a:r>
              <a:rPr lang="pt-BR" b="1" dirty="0" smtClean="0">
                <a:solidFill>
                  <a:srgbClr val="FFC000"/>
                </a:solidFill>
              </a:rPr>
              <a:t/>
            </a:r>
            <a:br>
              <a:rPr lang="pt-BR" b="1" dirty="0" smtClean="0">
                <a:solidFill>
                  <a:srgbClr val="FFC000"/>
                </a:solidFill>
              </a:rPr>
            </a:br>
            <a:r>
              <a:rPr lang="pt-BR" b="1" dirty="0" smtClean="0">
                <a:solidFill>
                  <a:srgbClr val="0070C0"/>
                </a:solidFill>
              </a:rPr>
              <a:t>CARACTERIZAÇÃO DO MUNICÍPIO  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772816"/>
            <a:ext cx="8820150" cy="4643446"/>
          </a:xfrm>
        </p:spPr>
        <p:txBody>
          <a:bodyPr>
            <a:no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Porto Walter/ Acre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Pertence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ao Parque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Nacional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Serra  do Divisor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Tem uma população de 9.172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habitantes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 sistema de saúde possui três estabelecimentos,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sendo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 deles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públicos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Duas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nidades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ásicas de Saúde (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UBS).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Uma Unidade Móvel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Fluvial (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Zona Ribeirinha).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Totalizando três equipes de ESF.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Um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Hospital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4" name="AutoShape 2" descr="Resultado de imagem para são gabriel rio grande do sul fot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571480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Objetivo  2: </a:t>
            </a:r>
            <a:r>
              <a:rPr lang="pt-BR" dirty="0" smtClean="0"/>
              <a:t>Melhorar a qualidade do atendimento à criança.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2.11: </a:t>
            </a:r>
            <a:r>
              <a:rPr lang="pt-BR" dirty="0" smtClean="0"/>
              <a:t>Realizar primeira consulta odontológica para 100% das crianças de 6 a 72 meses de idade moradoras da área de abrangência, cadastradas na unidade de saúde.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2(4.3%), Mês 2: 24(28.6%), Mês 3: 44(38.9%).</a:t>
            </a:r>
            <a:endParaRPr lang="pt-BR" dirty="0"/>
          </a:p>
        </p:txBody>
      </p:sp>
      <p:graphicFrame>
        <p:nvGraphicFramePr>
          <p:cNvPr id="3" name="Gráfico 2"/>
          <p:cNvGraphicFramePr/>
          <p:nvPr/>
        </p:nvGraphicFramePr>
        <p:xfrm>
          <a:off x="1187624" y="3212976"/>
          <a:ext cx="67687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OBJETIVOS X METAS X RESULTADOS</a:t>
            </a:r>
          </a:p>
          <a:p>
            <a:pPr algn="ctr"/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 a adesão ao programa de saúde da criança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 3.1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Fazer busca ativa de 100% das crianças faltosas às consultas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2357430"/>
            <a:ext cx="8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 smtClean="0"/>
              <a:t> o registro das informações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4.1</a:t>
            </a:r>
            <a:r>
              <a:rPr lang="pt-BR" dirty="0" smtClean="0"/>
              <a:t> Manter registro na ficha de acompanhamento/espelho da saúde da criança de 100% das crianças que consultam no serviço.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1472" y="3571876"/>
            <a:ext cx="857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5: </a:t>
            </a:r>
            <a:r>
              <a:rPr lang="pt-BR" dirty="0" smtClean="0"/>
              <a:t>Mapear as crianças de risco pertencentes à área de abrangência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5.1 : </a:t>
            </a:r>
            <a:r>
              <a:rPr lang="pt-BR" dirty="0" smtClean="0"/>
              <a:t>Realizar a avaliação de risco em 100% das crianças cadastradas no programa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4214818"/>
            <a:ext cx="85725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 </a:t>
            </a:r>
            <a:r>
              <a:rPr lang="pt-BR" dirty="0" smtClean="0"/>
              <a:t>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6.1 : </a:t>
            </a:r>
            <a:r>
              <a:rPr lang="pt-BR" dirty="0" smtClean="0"/>
              <a:t>Oferecer orientações </a:t>
            </a:r>
            <a:r>
              <a:rPr lang="pt-BR" dirty="0" smtClean="0"/>
              <a:t>para prevenir acidentes na infância em 100% das consultas de saúde da criança.</a:t>
            </a:r>
          </a:p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400" dirty="0" smtClean="0">
                <a:solidFill>
                  <a:srgbClr val="C00000"/>
                </a:solidFill>
              </a:rPr>
              <a:t>Em todos estes indicadores alcançamos 100</a:t>
            </a:r>
            <a:r>
              <a:rPr lang="pt-BR" sz="2400" dirty="0" smtClean="0">
                <a:solidFill>
                  <a:srgbClr val="C00000"/>
                </a:solidFill>
              </a:rPr>
              <a:t>% </a:t>
            </a:r>
            <a:r>
              <a:rPr lang="pt-BR" sz="2400" dirty="0" smtClean="0">
                <a:solidFill>
                  <a:srgbClr val="C00000"/>
                </a:solidFill>
              </a:rPr>
              <a:t>da meta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  <a:endParaRPr lang="pt-B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571480"/>
            <a:ext cx="8208912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</a:t>
            </a:r>
            <a:r>
              <a:rPr lang="pt-BR" dirty="0" smtClean="0"/>
              <a:t> Promover a saúde das crianças.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Meta 6.2:</a:t>
            </a:r>
            <a:r>
              <a:rPr lang="pt-BR" dirty="0" smtClean="0"/>
              <a:t> Colocar 100% das crianças para mamar durante a primeira consulta.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Mês 1: 18(34.0%), Mês 2: 26(28.6%), Mês 3: 40(32.0%)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043608" y="2708920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360" y="692696"/>
            <a:ext cx="8208912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OBJETIVOS X METAS X RESULTADOS</a:t>
            </a:r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  6:</a:t>
            </a:r>
            <a:r>
              <a:rPr lang="pt-BR" dirty="0" smtClean="0"/>
              <a:t> Promover a saúde das crianças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Meta 6.3: </a:t>
            </a:r>
            <a:r>
              <a:rPr lang="pt-BR" dirty="0" smtClean="0"/>
              <a:t>Fornecer orientações nutricionais de acordo com a faixa etária para 100% das crianças.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Meta 6.4: </a:t>
            </a:r>
            <a:r>
              <a:rPr lang="pt-BR" dirty="0" smtClean="0"/>
              <a:t>Fornecer orientações sobre higiene bucal, etiologia e prevenção da cárie para 100% das crianças.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443711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Em todos estes indicadores alcançamos 100% da meta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406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620688"/>
            <a:ext cx="82809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DISCUSSÃO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Engajamento da equipe na atenção à saúde da criança;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Ampliação da cobertura;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Qualificação da prática clínica;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Controle  e acompanhamento do crescimento e desenvolvimento das crianças;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Melhorou a saúde bucal das crianças;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Garamond" pitchFamily="18" charset="0"/>
              </a:rPr>
              <a:t>Crianças acompanhadas  =  contribuição para a redução da mortalidade infantil</a:t>
            </a:r>
          </a:p>
          <a:p>
            <a:pPr>
              <a:lnSpc>
                <a:spcPct val="150000"/>
              </a:lnSpc>
            </a:pPr>
            <a:endParaRPr lang="pt-B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395536" y="1124744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179512" y="40466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DISCUSSÃO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2015-10-14 22.07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08912" cy="537101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67544" y="6206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mtClean="0">
                <a:solidFill>
                  <a:srgbClr val="C00000"/>
                </a:solidFill>
              </a:rPr>
              <a:t>Alguns</a:t>
            </a:r>
            <a:r>
              <a:rPr lang="pt-BR" sz="2800" b="1" smtClean="0">
                <a:solidFill>
                  <a:srgbClr val="C00000"/>
                </a:solidFill>
              </a:rPr>
              <a:t> momentos da </a:t>
            </a:r>
            <a:r>
              <a:rPr lang="pt-BR" sz="2800" b="1" smtClean="0">
                <a:solidFill>
                  <a:srgbClr val="C00000"/>
                </a:solidFill>
              </a:rPr>
              <a:t>Intervenção </a:t>
            </a:r>
            <a:endParaRPr lang="pt-BR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571480"/>
            <a:ext cx="864096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914C2"/>
                </a:solidFill>
              </a:rPr>
              <a:t>Reflexão crítica sobre o </a:t>
            </a:r>
            <a:r>
              <a:rPr lang="pt-BR" sz="3200" b="1" dirty="0" smtClean="0">
                <a:solidFill>
                  <a:srgbClr val="3914C2"/>
                </a:solidFill>
              </a:rPr>
              <a:t>aprendizado</a:t>
            </a:r>
          </a:p>
          <a:p>
            <a:pPr algn="ctr"/>
            <a:r>
              <a:rPr lang="en-US" sz="3200" b="1" dirty="0" smtClean="0">
                <a:solidFill>
                  <a:srgbClr val="3914C2"/>
                </a:solidFill>
              </a:rPr>
              <a:t> </a:t>
            </a:r>
            <a:endParaRPr lang="en-US" sz="3200" b="1" dirty="0" smtClean="0">
              <a:solidFill>
                <a:srgbClr val="3914C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Aprendi a ser mais responsável e organizada.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Melhor planejamento das atividades </a:t>
            </a:r>
            <a:r>
              <a:rPr lang="pt-BR" sz="2000" dirty="0" smtClean="0"/>
              <a:t>de cada </a:t>
            </a:r>
            <a:r>
              <a:rPr lang="pt-BR" sz="2000" dirty="0" smtClean="0"/>
              <a:t>semana.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Melhora no relacionamento </a:t>
            </a:r>
            <a:r>
              <a:rPr lang="pt-BR" sz="2000" dirty="0" smtClean="0"/>
              <a:t>da </a:t>
            </a:r>
            <a:r>
              <a:rPr lang="pt-BR" sz="2000" dirty="0" smtClean="0"/>
              <a:t>equipe.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Qualificação da prática clínica.</a:t>
            </a:r>
          </a:p>
          <a:p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Foram incorporadas novas práticas de trabalho.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Cumprimento com os princípios do SUS no Brasil.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Melhora na </a:t>
            </a:r>
            <a:r>
              <a:rPr lang="pt-BR" sz="2000" dirty="0" smtClean="0"/>
              <a:t>escrita </a:t>
            </a:r>
            <a:r>
              <a:rPr lang="pt-BR" sz="2000" dirty="0" smtClean="0"/>
              <a:t>e gramática do português.</a:t>
            </a:r>
          </a:p>
          <a:p>
            <a:pPr>
              <a:buFont typeface="Wingdings" pitchFamily="2" charset="2"/>
              <a:buChar char="v"/>
            </a:pPr>
            <a:endParaRPr lang="pt-BR" sz="2000" dirty="0" smtClean="0"/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Aumento </a:t>
            </a:r>
            <a:r>
              <a:rPr lang="pt-BR" sz="2000" dirty="0" smtClean="0"/>
              <a:t>do conhecimento da APS no Brasil.</a:t>
            </a:r>
            <a:endParaRPr lang="pt-BR" sz="20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171448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2952328"/>
          </a:xfrm>
        </p:spPr>
        <p:txBody>
          <a:bodyPr/>
          <a:lstStyle/>
          <a:p>
            <a:pPr algn="r"/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>Obrigada!</a:t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smtClean="0">
                <a:solidFill>
                  <a:srgbClr val="FFFF00"/>
                </a:solidFill>
              </a:rPr>
              <a:t/>
            </a:r>
            <a:br>
              <a:rPr lang="pt-BR" sz="5400" dirty="0" smtClean="0">
                <a:solidFill>
                  <a:srgbClr val="FFFF00"/>
                </a:solidFill>
              </a:rPr>
            </a:br>
            <a:r>
              <a:rPr lang="pt-BR" sz="5400" dirty="0" err="1" smtClean="0">
                <a:solidFill>
                  <a:srgbClr val="3914C2"/>
                </a:solidFill>
              </a:rPr>
              <a:t>Yanexis</a:t>
            </a:r>
            <a:r>
              <a:rPr lang="pt-BR" sz="5400" dirty="0" smtClean="0">
                <a:solidFill>
                  <a:srgbClr val="3914C2"/>
                </a:solidFill>
              </a:rPr>
              <a:t> Judith</a:t>
            </a:r>
            <a:endParaRPr lang="pt-BR" sz="2400" dirty="0">
              <a:solidFill>
                <a:srgbClr val="3914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3914C2"/>
                </a:solidFill>
              </a:rPr>
              <a:t>Porto Walter/Acre.</a:t>
            </a:r>
            <a:endParaRPr lang="pt-BR" b="1" dirty="0">
              <a:solidFill>
                <a:srgbClr val="3914C2"/>
              </a:solidFill>
            </a:endParaRPr>
          </a:p>
        </p:txBody>
      </p:sp>
      <p:pic>
        <p:nvPicPr>
          <p:cNvPr id="2050" name="Picture 2" descr="C:\Users\User\Desktop\fotos do tcc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293" y="2249488"/>
            <a:ext cx="6517413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497762" cy="9413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INTRODUÇÃO</a:t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sz="3600" b="1" dirty="0" smtClean="0">
                <a:solidFill>
                  <a:srgbClr val="0070C0"/>
                </a:solidFill>
              </a:rPr>
              <a:t>CARACTERIZAÇÃO </a:t>
            </a:r>
            <a:r>
              <a:rPr lang="pt-BR" sz="3600" b="1" dirty="0" smtClean="0">
                <a:solidFill>
                  <a:srgbClr val="0070C0"/>
                </a:solidFill>
              </a:rPr>
              <a:t>DA UNIDADE  BÁSICA DE SAÚDE</a:t>
            </a: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12" y="2492896"/>
            <a:ext cx="8713788" cy="4681538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Funciona como Estratégia de Saúde da Família.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Tem uma boa  Estrutura Física.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São</a:t>
            </a:r>
            <a:r>
              <a:rPr lang="en-US" dirty="0" smtClean="0">
                <a:latin typeface="Trebuchet MS" pitchFamily="34" charset="0"/>
                <a:cs typeface="Calibri" pitchFamily="34" charset="0"/>
              </a:rPr>
              <a:t> feitos os </a:t>
            </a:r>
            <a:r>
              <a:rPr lang="pt-BR" noProof="1" smtClean="0">
                <a:latin typeface="Trebuchet MS" pitchFamily="34" charset="0"/>
                <a:cs typeface="Calibri" pitchFamily="34" charset="0"/>
              </a:rPr>
              <a:t>serviços</a:t>
            </a:r>
            <a:r>
              <a:rPr lang="en-US" dirty="0" smtClean="0">
                <a:latin typeface="Trebuchet MS" pitchFamily="34" charset="0"/>
                <a:cs typeface="Calibri" pitchFamily="34" charset="0"/>
              </a:rPr>
              <a:t> de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 consultas médicas, odontologia, pré-natal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, puericultura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, 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exames preventivos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, vacinação, teste 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do 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pezinho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.</a:t>
            </a:r>
            <a:endParaRPr lang="pt-BR" dirty="0" smtClean="0">
              <a:latin typeface="Trebuchet MS" pitchFamily="34" charset="0"/>
              <a:cs typeface="Calibri" pitchFamily="34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dirty="0" smtClean="0">
                <a:latin typeface="Trebuchet MS" pitchFamily="34" charset="0"/>
                <a:cs typeface="Calibri" pitchFamily="34" charset="0"/>
              </a:rPr>
              <a:t>O atendimento à criança não era realizado adequadamente por falta de protocolo do MS, falta de </a:t>
            </a:r>
            <a:r>
              <a:rPr lang="pt-BR" dirty="0" smtClean="0">
                <a:latin typeface="Trebuchet MS" pitchFamily="34" charset="0"/>
                <a:cs typeface="Calibri" pitchFamily="34" charset="0"/>
              </a:rPr>
              <a:t>agendamento e falta de organização da oferta dos serviços.</a:t>
            </a:r>
            <a:endParaRPr lang="pt-BR" dirty="0">
              <a:latin typeface="Trebuchet MS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3074" name="Picture 2" descr="C:\Users\User\Desktop\fotos do tcc\20151014_154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1435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95736" y="69269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BA321"/>
                </a:solidFill>
              </a:rPr>
              <a:t>UBS PORTO WALTER</a:t>
            </a:r>
            <a:endParaRPr lang="pt-BR" sz="2800" b="1" dirty="0">
              <a:solidFill>
                <a:srgbClr val="EBA3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002060"/>
                </a:solidFill>
              </a:rPr>
              <a:t> INTRODUÇÃO</a:t>
            </a:r>
            <a:r>
              <a:rPr lang="pt-BR" sz="3600" dirty="0" smtClean="0">
                <a:solidFill>
                  <a:srgbClr val="FFC000"/>
                </a:solidFill>
              </a:rPr>
              <a:t/>
            </a:r>
            <a:br>
              <a:rPr lang="pt-BR" sz="3600" dirty="0" smtClean="0">
                <a:solidFill>
                  <a:srgbClr val="FFC000"/>
                </a:solidFill>
              </a:rPr>
            </a:br>
            <a:r>
              <a:rPr lang="pt-BR" sz="3600" b="1" dirty="0" smtClean="0">
                <a:solidFill>
                  <a:srgbClr val="0070C0"/>
                </a:solidFill>
              </a:rPr>
              <a:t>SITUAÇÃO DA AÇÃO PROGRAMÁTICA ANTES DA INTERVENÇÃO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439863"/>
            <a:ext cx="7891462" cy="5661025"/>
          </a:xfrm>
        </p:spPr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sz="2600" dirty="0">
              <a:latin typeface="Calibri" pitchFamily="34" charset="0"/>
              <a:cs typeface="Calibri" pitchFamily="34" charset="0"/>
            </a:endParaRPr>
          </a:p>
          <a:p>
            <a:pPr marL="82296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625402472"/>
              </p:ext>
            </p:extLst>
          </p:nvPr>
        </p:nvGraphicFramePr>
        <p:xfrm>
          <a:off x="1547664" y="2276872"/>
          <a:ext cx="66247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Objetivos e Metas</a:t>
            </a:r>
            <a:br>
              <a:rPr lang="pt-BR" b="1" dirty="0" smtClean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Trebuchet MS" pitchFamily="34" charset="0"/>
              </a:rPr>
              <a:t>Objetivo Geral:</a:t>
            </a:r>
          </a:p>
          <a:p>
            <a:pPr>
              <a:buNone/>
            </a:pPr>
            <a:endParaRPr lang="en-US" dirty="0" smtClean="0">
              <a:latin typeface="Trebuchet MS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Trebuchet MS" pitchFamily="34" charset="0"/>
              </a:rPr>
              <a:t>   Melhorar a atenção à saúde da criança na faixa etária de 0 a 72 meses, na UBS Porto Walter, em Porto Walter, Acre.</a:t>
            </a:r>
          </a:p>
          <a:p>
            <a:pPr algn="just">
              <a:buNone/>
            </a:pPr>
            <a:endParaRPr lang="pt-BR" dirty="0" smtClean="0">
              <a:latin typeface="Trebuchet MS" pitchFamily="34" charset="0"/>
            </a:endParaRPr>
          </a:p>
          <a:p>
            <a:pPr>
              <a:buNone/>
            </a:pPr>
            <a:endParaRPr lang="pt-BR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24350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0070C0"/>
                </a:solidFill>
              </a:rPr>
              <a:t>Objetivos Específicos: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  </a:t>
            </a:r>
            <a:r>
              <a:rPr lang="pt-BR" sz="2400" dirty="0" smtClean="0">
                <a:latin typeface="Trebuchet MS" pitchFamily="34" charset="0"/>
              </a:rPr>
              <a:t>Ampliar a cobertura do Programa de Saúde da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a qualidade do atendimento à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a adesão ao programa de Saúde da Criança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Mapear as crianças de risco pertencentes à área de abrangência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itchFamily="34" charset="0"/>
              </a:rPr>
              <a:t>  Promover a saúde das crianças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2517</TotalTime>
  <Words>2137</Words>
  <Application>Microsoft Office PowerPoint</Application>
  <PresentationFormat>Apresentação na tela (4:3)</PresentationFormat>
  <Paragraphs>410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Urbano</vt:lpstr>
      <vt:lpstr>Melhoria da Atenção à Saúde da Criança de 0 a 72 meses na UBS Porto Walter – Porto Walter, AC  </vt:lpstr>
      <vt:lpstr>INTRODUÇÃO  ANÁLISE SITUACIONAL  </vt:lpstr>
      <vt:lpstr> INTRODUÇÃO CARACTERIZAÇÃO DO MUNICÍPIO   </vt:lpstr>
      <vt:lpstr>Porto Walter/Acre.</vt:lpstr>
      <vt:lpstr>INTRODUÇÃO CARACTERIZAÇÃO DA UNIDADE  BÁSICA DE SAÚDE </vt:lpstr>
      <vt:lpstr>Slide 6</vt:lpstr>
      <vt:lpstr> INTRODUÇÃO SITUAÇÃO DA AÇÃO PROGRAMÁTICA ANTES DA INTERVENÇÃO </vt:lpstr>
      <vt:lpstr>Objetivos e Metas </vt:lpstr>
      <vt:lpstr>Slide 9</vt:lpstr>
      <vt:lpstr>METODOLOGIA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      Obrigada!  Yanexis Judith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Natália</dc:creator>
  <cp:lastModifiedBy>Karla</cp:lastModifiedBy>
  <cp:revision>258</cp:revision>
  <dcterms:created xsi:type="dcterms:W3CDTF">2015-01-20T17:18:53Z</dcterms:created>
  <dcterms:modified xsi:type="dcterms:W3CDTF">2015-10-16T02:44:51Z</dcterms:modified>
</cp:coreProperties>
</file>