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6" r:id="rId4"/>
    <p:sldId id="277" r:id="rId5"/>
    <p:sldId id="278" r:id="rId6"/>
    <p:sldId id="258" r:id="rId7"/>
    <p:sldId id="259" r:id="rId8"/>
    <p:sldId id="279" r:id="rId9"/>
    <p:sldId id="280" r:id="rId10"/>
    <p:sldId id="281" r:id="rId11"/>
    <p:sldId id="282" r:id="rId12"/>
    <p:sldId id="260" r:id="rId13"/>
    <p:sldId id="261" r:id="rId14"/>
    <p:sldId id="283" r:id="rId15"/>
    <p:sldId id="262" r:id="rId16"/>
    <p:sldId id="271" r:id="rId17"/>
    <p:sldId id="264" r:id="rId18"/>
    <p:sldId id="273" r:id="rId19"/>
    <p:sldId id="265" r:id="rId20"/>
    <p:sldId id="266" r:id="rId21"/>
    <p:sldId id="274" r:id="rId22"/>
    <p:sldId id="275" r:id="rId23"/>
    <p:sldId id="268" r:id="rId24"/>
    <p:sldId id="269" r:id="rId25"/>
    <p:sldId id="290" r:id="rId26"/>
    <p:sldId id="291" r:id="rId27"/>
    <p:sldId id="28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8217" autoAdjust="0"/>
  </p:normalViewPr>
  <p:slideViewPr>
    <p:cSldViewPr snapToGrid="0">
      <p:cViewPr>
        <p:scale>
          <a:sx n="80" d="100"/>
          <a:sy n="80" d="100"/>
        </p:scale>
        <p:origin x="-33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U3%20-%20Interven&#231;&#227;o\Diarios%20e%20Planilhas%20de%20coletas\Planilha%20Final\Yanin%20Blanco%20Zapata%20-%20Saude%20da%20pessoa%20idosa%20final%20revis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U3%20-%20Interven&#231;&#227;o\Diarios%20e%20Planilhas%20de%20coletas\Planilha%20Final\Yanin%20Blanco%20Zapata%20-%20Saude%20da%20pessoa%20idosa%20final%20revis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U3%20-%20Interven&#231;&#227;o\Diarios%20e%20Planilhas%20de%20coletas\Planilha%20Final\Yanin%20Blanco%20Zapata%20-%20Saude%20da%20pessoa%20idosa%20final%20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92"/>
          <c:h val="0.61879700403303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0.30838323353293418</c:v>
                </c:pt>
                <c:pt idx="1">
                  <c:v>0.73053892215568861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18336"/>
        <c:axId val="79528320"/>
      </c:barChart>
      <c:catAx>
        <c:axId val="795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28320"/>
        <c:crosses val="autoZero"/>
        <c:auto val="1"/>
        <c:lblAlgn val="ctr"/>
        <c:lblOffset val="100"/>
        <c:noMultiLvlLbl val="0"/>
      </c:catAx>
      <c:valAx>
        <c:axId val="79528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18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0.61165048543689327</c:v>
                </c:pt>
                <c:pt idx="1">
                  <c:v>0.6229508196721314</c:v>
                </c:pt>
                <c:pt idx="2">
                  <c:v>0.6347305389221557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51872"/>
        <c:axId val="82281600"/>
      </c:barChart>
      <c:catAx>
        <c:axId val="795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81600"/>
        <c:crosses val="autoZero"/>
        <c:auto val="1"/>
        <c:lblAlgn val="ctr"/>
        <c:lblOffset val="100"/>
        <c:noMultiLvlLbl val="0"/>
      </c:catAx>
      <c:valAx>
        <c:axId val="8228160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51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98912"/>
        <c:axId val="82200448"/>
      </c:barChart>
      <c:catAx>
        <c:axId val="821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200448"/>
        <c:crosses val="autoZero"/>
        <c:auto val="1"/>
        <c:lblAlgn val="ctr"/>
        <c:lblOffset val="100"/>
        <c:noMultiLvlLbl val="0"/>
      </c:catAx>
      <c:valAx>
        <c:axId val="82200448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9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1773-64A2-4382-8660-A659EE3080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43E4-7622-4909-B324-0B8056AC85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56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4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7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98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0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6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092B-6163-469C-9481-FEAB407F29A6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5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02541"/>
            <a:ext cx="1219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pt-BR" b="1" dirty="0" smtClean="0">
              <a:cs typeface="Arial" panose="020B0604020202020204" pitchFamily="34" charset="0"/>
            </a:endParaRPr>
          </a:p>
          <a:p>
            <a:pPr lvl="0" algn="ctr"/>
            <a:r>
              <a:rPr lang="pt-BR" b="1" dirty="0" smtClean="0">
                <a:cs typeface="Arial" panose="020B0604020202020204" pitchFamily="34" charset="0"/>
              </a:rPr>
              <a:t>UNIVERSIDADE </a:t>
            </a:r>
            <a:r>
              <a:rPr lang="pt-BR" b="1" dirty="0">
                <a:cs typeface="Arial" panose="020B0604020202020204" pitchFamily="34" charset="0"/>
              </a:rPr>
              <a:t>ABERTA DO SUS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UNIVERSIDADE FEDERAL DE PELOTAS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Especialização em Saúde da Família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Modalidade a Distância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Turma 8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1" y="2748835"/>
            <a:ext cx="12191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da Atenção à Saúde da Pessoa Idosa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UBS Mato Leitão, Mato Leitão/RS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231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Especializanda: Yanin Blanco Zapata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Orientadora: Débora Zanutto Cardillo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  <a:endParaRPr lang="pt-BR" sz="2000" dirty="0"/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533977" y="637923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80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764" y="1460665"/>
            <a:ext cx="11693236" cy="5529791"/>
          </a:xfrm>
        </p:spPr>
        <p:txBody>
          <a:bodyPr numCol="2">
            <a:normAutofit fontScale="92500"/>
          </a:bodyPr>
          <a:lstStyle/>
          <a:p>
            <a:r>
              <a:rPr lang="pt-BR" b="1" dirty="0"/>
              <a:t>Cobertura</a:t>
            </a:r>
            <a:endParaRPr lang="pt-BR" dirty="0"/>
          </a:p>
          <a:p>
            <a:pPr lvl="0"/>
            <a:r>
              <a:rPr lang="pt-BR" dirty="0"/>
              <a:t>Tratamento e acompanhamento odontológico      </a:t>
            </a:r>
          </a:p>
          <a:p>
            <a:pPr lvl="0"/>
            <a:r>
              <a:rPr lang="pt-BR" dirty="0"/>
              <a:t>Periodicidade das consultas previstas                   </a:t>
            </a:r>
          </a:p>
          <a:p>
            <a:pPr lvl="0"/>
            <a:r>
              <a:rPr lang="pt-BR" dirty="0"/>
              <a:t>Implantação da Caderneta de Saúde da Pessoa Idosa</a:t>
            </a:r>
          </a:p>
          <a:p>
            <a:pPr lvl="0"/>
            <a:r>
              <a:rPr lang="pt-BR" dirty="0"/>
              <a:t>Risco de morbimortalidade </a:t>
            </a:r>
          </a:p>
          <a:p>
            <a:pPr lvl="0"/>
            <a:r>
              <a:rPr lang="pt-BR" dirty="0"/>
              <a:t>Fragilização na velhice.</a:t>
            </a:r>
          </a:p>
          <a:p>
            <a:pPr lvl="0"/>
            <a:r>
              <a:rPr lang="pt-BR" dirty="0"/>
              <a:t>Avaliação da Rede social</a:t>
            </a:r>
          </a:p>
          <a:p>
            <a:pPr lvl="0"/>
            <a:r>
              <a:rPr lang="pt-BR" dirty="0"/>
              <a:t>Orientação nutricional</a:t>
            </a:r>
          </a:p>
          <a:p>
            <a:pPr lvl="0"/>
            <a:r>
              <a:rPr lang="pt-BR" dirty="0"/>
              <a:t>atividade física regular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Organização </a:t>
            </a:r>
            <a:r>
              <a:rPr lang="pt-BR" b="1" dirty="0"/>
              <a:t>e gestão do serviço</a:t>
            </a:r>
            <a:endParaRPr lang="pt-BR" dirty="0"/>
          </a:p>
          <a:p>
            <a:pPr lvl="0"/>
            <a:r>
              <a:rPr lang="pt-BR" dirty="0"/>
              <a:t>Acolher e cadastrar       </a:t>
            </a:r>
          </a:p>
          <a:p>
            <a:pPr lvl="0"/>
            <a:r>
              <a:rPr lang="pt-BR" dirty="0"/>
              <a:t>Organizar a agenda de saúde bucal</a:t>
            </a:r>
          </a:p>
          <a:p>
            <a:pPr lvl="0"/>
            <a:r>
              <a:rPr lang="pt-BR" dirty="0"/>
              <a:t>Acolhimento                   </a:t>
            </a:r>
          </a:p>
          <a:p>
            <a:pPr lvl="0"/>
            <a:r>
              <a:rPr lang="pt-BR" dirty="0"/>
              <a:t>Visitas domiciliares </a:t>
            </a:r>
          </a:p>
          <a:p>
            <a:pPr lvl="0"/>
            <a:r>
              <a:rPr lang="pt-BR" dirty="0"/>
              <a:t>Planilha/registro específico</a:t>
            </a:r>
          </a:p>
          <a:p>
            <a:pPr lvl="0"/>
            <a:r>
              <a:rPr lang="pt-BR" dirty="0"/>
              <a:t>Priorizar o atendimento</a:t>
            </a:r>
          </a:p>
          <a:p>
            <a:pPr lvl="0"/>
            <a:r>
              <a:rPr lang="pt-BR" dirty="0"/>
              <a:t>Papel dos membros da equipe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954" y="365126"/>
            <a:ext cx="10462846" cy="101819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246" y="1430214"/>
            <a:ext cx="11582400" cy="528710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pt-BR" sz="11200" b="1" dirty="0"/>
              <a:t>Engajamento público</a:t>
            </a:r>
            <a:endParaRPr lang="pt-BR" sz="11200" dirty="0"/>
          </a:p>
          <a:p>
            <a:endParaRPr lang="pt-BR" sz="11200" dirty="0"/>
          </a:p>
          <a:p>
            <a:r>
              <a:rPr lang="pt-BR" sz="11200" dirty="0"/>
              <a:t> Reuniões com a  comunidade sobre:</a:t>
            </a:r>
          </a:p>
          <a:p>
            <a:pPr lvl="0"/>
            <a:r>
              <a:rPr lang="pt-BR" sz="11200" dirty="0"/>
              <a:t> estratégias saúde bucal</a:t>
            </a:r>
          </a:p>
          <a:p>
            <a:pPr lvl="0"/>
            <a:r>
              <a:rPr lang="pt-BR" sz="11200" dirty="0"/>
              <a:t>Importância de realização das consultas.                                                                                      </a:t>
            </a:r>
          </a:p>
          <a:p>
            <a:pPr lvl="0"/>
            <a:r>
              <a:rPr lang="pt-BR" sz="11200" dirty="0"/>
              <a:t>Caderneta</a:t>
            </a:r>
          </a:p>
          <a:p>
            <a:pPr lvl="0"/>
            <a:r>
              <a:rPr lang="pt-BR" sz="11200" dirty="0"/>
              <a:t>hábitos alimentares saudáveis.</a:t>
            </a:r>
          </a:p>
          <a:p>
            <a:pPr lvl="0"/>
            <a:r>
              <a:rPr lang="pt-BR" sz="11200" dirty="0"/>
              <a:t>atividade física regular.</a:t>
            </a:r>
          </a:p>
          <a:p>
            <a:pPr lvl="0"/>
            <a:r>
              <a:rPr lang="pt-BR" sz="11200" dirty="0"/>
              <a:t>higiene bucal</a:t>
            </a:r>
          </a:p>
          <a:p>
            <a:endParaRPr lang="pt-BR" sz="11200" dirty="0" smtClean="0"/>
          </a:p>
          <a:p>
            <a:endParaRPr lang="pt-BR" sz="11200" dirty="0"/>
          </a:p>
          <a:p>
            <a:endParaRPr lang="pt-BR" sz="11200" dirty="0" smtClean="0"/>
          </a:p>
          <a:p>
            <a:pPr marL="0" indent="0">
              <a:buNone/>
            </a:pPr>
            <a:r>
              <a:rPr lang="pt-BR" sz="11200" b="1" dirty="0" smtClean="0"/>
              <a:t>Qualificação </a:t>
            </a:r>
            <a:r>
              <a:rPr lang="pt-BR" sz="11200" b="1" dirty="0"/>
              <a:t>da  prática clínica</a:t>
            </a:r>
            <a:endParaRPr lang="pt-BR" sz="11200" dirty="0"/>
          </a:p>
          <a:p>
            <a:pPr marL="0" indent="0">
              <a:buNone/>
            </a:pPr>
            <a:endParaRPr lang="pt-BR" sz="11200" dirty="0"/>
          </a:p>
          <a:p>
            <a:r>
              <a:rPr lang="pt-BR" sz="11200" dirty="0"/>
              <a:t>Capacitações da equipe sobre:                 </a:t>
            </a:r>
          </a:p>
          <a:p>
            <a:pPr lvl="0"/>
            <a:r>
              <a:rPr lang="pt-BR" sz="11200" dirty="0"/>
              <a:t>atribuição profissional</a:t>
            </a:r>
          </a:p>
          <a:p>
            <a:pPr lvl="0"/>
            <a:r>
              <a:rPr lang="pt-BR" sz="11200" dirty="0"/>
              <a:t>para a busca ativa por parte dos ACS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pt-BR" sz="11200" dirty="0"/>
              <a:t>Preenchimento dos registros específicos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lvl="1" indent="0" algn="just"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sz="2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5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341679"/>
            <a:ext cx="10515600" cy="1325563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LOGISTICA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6462" y="1852246"/>
            <a:ext cx="990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/>
              <a:t>Protocolo: </a:t>
            </a:r>
            <a:r>
              <a:rPr lang="pt-BR" sz="3200" dirty="0"/>
              <a:t>Atenção à saúde da pessoa idosa e envelhecimento </a:t>
            </a:r>
            <a:r>
              <a:rPr lang="pt-BR" sz="3200" dirty="0" smtClean="0"/>
              <a:t> (BRASIL, 2010).</a:t>
            </a:r>
            <a:endParaRPr lang="pt-BR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Ficha Espelho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Planilha coleta de dados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0368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477" y="1758462"/>
            <a:ext cx="11301046" cy="4453672"/>
          </a:xfrm>
        </p:spPr>
        <p:txBody>
          <a:bodyPr/>
          <a:lstStyle/>
          <a:p>
            <a:endParaRPr lang="pt-BR" sz="1400" b="1" dirty="0" smtClean="0"/>
          </a:p>
          <a:p>
            <a:endParaRPr lang="pt-BR" sz="1400" b="1" dirty="0"/>
          </a:p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Ampliar a cobertura do Programa de Saúde 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Idoso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1.1. Ampliar a cobertura de atenção à saúde do idoso da área da unidade de saúde para 100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= 100% de cobertura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801006"/>
              </p:ext>
            </p:extLst>
          </p:nvPr>
        </p:nvGraphicFramePr>
        <p:xfrm>
          <a:off x="3308839" y="1555994"/>
          <a:ext cx="5574322" cy="266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85446" y="4348498"/>
            <a:ext cx="757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Total </a:t>
            </a:r>
            <a:r>
              <a:rPr lang="pt-BR" sz="2400" dirty="0"/>
              <a:t>de 103 (30,8</a:t>
            </a:r>
            <a:r>
              <a:rPr lang="pt-BR" sz="2400" dirty="0" smtClean="0"/>
              <a:t>%),  </a:t>
            </a:r>
            <a:r>
              <a:rPr lang="pt-BR" sz="2400" dirty="0"/>
              <a:t>244 (73,1%) e 334 (100%)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0277" y="4900246"/>
            <a:ext cx="9366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Ações que facilitaram: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busca-ativa e identificação dos ACS para a população-alvo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identificação </a:t>
            </a:r>
            <a:r>
              <a:rPr lang="pt-BR" sz="2400" dirty="0"/>
              <a:t>desta população na demanda </a:t>
            </a:r>
            <a:r>
              <a:rPr lang="pt-BR" sz="2400" dirty="0" smtClean="0"/>
              <a:t>espontânea – agendamento para a mesma semana.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399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979" y="541421"/>
            <a:ext cx="11381873" cy="559944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Objetivo 2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dirty="0"/>
              <a:t>Melhorar a qualidade da atenção ao idoso na Unidade de </a:t>
            </a:r>
            <a:r>
              <a:rPr lang="pt-BR" dirty="0" smtClean="0"/>
              <a:t>Saúde</a:t>
            </a:r>
          </a:p>
          <a:p>
            <a:endParaRPr lang="pt-BR" dirty="0"/>
          </a:p>
          <a:p>
            <a:r>
              <a:rPr lang="pt-BR" dirty="0"/>
              <a:t>Meta 2.1: Realizar Avaliação Multidimensional Rápida de 100% dos idosos da área de abrangência utilizando como modelo a proposta de avaliação do Ministério da Saúde</a:t>
            </a:r>
            <a:r>
              <a:rPr lang="pt-BR" dirty="0" smtClean="0"/>
              <a:t>. </a:t>
            </a:r>
          </a:p>
          <a:p>
            <a:r>
              <a:rPr lang="pt-BR" dirty="0" smtClean="0"/>
              <a:t>Meta </a:t>
            </a:r>
            <a:r>
              <a:rPr lang="pt-BR" dirty="0"/>
              <a:t>2.2. Realizar exame clínico apropriado em 100% das consultas, incluindo exame físico dos pés, com palpação dos pulsos tibial posterior e pedioso e medida da sensibilidade a cada 3 meses para diabéticos. </a:t>
            </a:r>
          </a:p>
          <a:p>
            <a:r>
              <a:rPr lang="pt-BR" dirty="0"/>
              <a:t>Meta 2.3. Realizar a solicitação de exames complementares periódicos em 100% dos idosos hipertensos e/ou diabéticos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pt-BR" dirty="0" smtClean="0">
                <a:solidFill>
                  <a:srgbClr val="FF0000"/>
                </a:solidFill>
              </a:rPr>
              <a:t>todas </a:t>
            </a:r>
            <a:r>
              <a:rPr lang="es-VE" dirty="0" err="1" smtClean="0">
                <a:solidFill>
                  <a:srgbClr val="FF0000"/>
                </a:solidFill>
              </a:rPr>
              <a:t>atingiram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smtClean="0">
                <a:solidFill>
                  <a:srgbClr val="FF0000"/>
                </a:solidFill>
              </a:rPr>
              <a:t>100</a:t>
            </a:r>
            <a:r>
              <a:rPr lang="es-VE" dirty="0" smtClean="0">
                <a:solidFill>
                  <a:srgbClr val="FF0000"/>
                </a:solidFill>
              </a:rPr>
              <a:t>%.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234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050795"/>
            <a:ext cx="10744200" cy="512616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Meta 2.4: Priorizar a prescrição de medicamentos da Farmácia Popular a 100% dos idosos.</a:t>
            </a:r>
          </a:p>
          <a:p>
            <a:pPr>
              <a:buNone/>
            </a:pPr>
            <a:r>
              <a:rPr lang="pt-BR" dirty="0" smtClean="0"/>
              <a:t>                                                                      </a:t>
            </a: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Dificuldades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smtClean="0"/>
              <a:t>Nem todos os usuários, dentro da complexidade e </a:t>
            </a:r>
            <a:r>
              <a:rPr lang="pt-BR" dirty="0" err="1" smtClean="0"/>
              <a:t>comorbidades</a:t>
            </a:r>
            <a:r>
              <a:rPr lang="pt-BR" dirty="0" smtClean="0"/>
              <a:t> possuem indicação para as disponibilizadas pela farmácia popular.</a:t>
            </a:r>
            <a:endParaRPr lang="pt-BR" dirty="0"/>
          </a:p>
        </p:txBody>
      </p:sp>
      <p:graphicFrame>
        <p:nvGraphicFramePr>
          <p:cNvPr id="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362237"/>
              </p:ext>
            </p:extLst>
          </p:nvPr>
        </p:nvGraphicFramePr>
        <p:xfrm>
          <a:off x="3361014" y="2091461"/>
          <a:ext cx="47244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84738" y="281354"/>
            <a:ext cx="8932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RESULTADOS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47764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627" y="284205"/>
            <a:ext cx="10847173" cy="5892758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2.5: Cadastrar 100% dos idosos acamados ou com problemas de locomoção. (Estimativa de 8% dos idosos da área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2.6: Realizar visita domiciliar a 100% dos idosos acamados ou com problemas de locomoção.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Meta 2.7: Rastrear 100% dos idosos para Hipertensão Arterial Sistêmica (HAS).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2.8: Rastrear 100% dos idosos com pressão arterial sustentada maior que 135/80 mmhg ou com diagnóstico de hipertensão arterial para Diabetes Mellitus (DM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pt-BR" dirty="0" smtClean="0">
                <a:solidFill>
                  <a:srgbClr val="FF0000"/>
                </a:solidFill>
              </a:rPr>
              <a:t>todas atingiram 1</a:t>
            </a:r>
            <a:r>
              <a:rPr lang="es-VE" dirty="0" smtClean="0">
                <a:solidFill>
                  <a:srgbClr val="FF0000"/>
                </a:solidFill>
              </a:rPr>
              <a:t>00%.</a:t>
            </a:r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547" y="469232"/>
            <a:ext cx="10764253" cy="5707731"/>
          </a:xfrm>
        </p:spPr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 2:</a:t>
            </a:r>
          </a:p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2.9: Realizar avaliação da necessidade de atendimento odontológico em 100% dos idosos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Meta </a:t>
            </a:r>
            <a:r>
              <a:rPr lang="pt-BR" dirty="0"/>
              <a:t>2.10: Realizar a primeira consulta odontológica para 100% dos idosos.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pt-BR" dirty="0" smtClean="0">
                <a:solidFill>
                  <a:srgbClr val="FF0000"/>
                </a:solidFill>
              </a:rPr>
              <a:t>ambas </a:t>
            </a:r>
            <a:r>
              <a:rPr lang="es-VE" dirty="0" err="1" smtClean="0">
                <a:solidFill>
                  <a:srgbClr val="FF0000"/>
                </a:solidFill>
              </a:rPr>
              <a:t>atingiram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smtClean="0">
                <a:solidFill>
                  <a:srgbClr val="FF0000"/>
                </a:solidFill>
              </a:rPr>
              <a:t>100</a:t>
            </a:r>
            <a:r>
              <a:rPr lang="es-VE" dirty="0" smtClean="0">
                <a:solidFill>
                  <a:srgbClr val="FF0000"/>
                </a:solidFill>
              </a:rPr>
              <a:t>%.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09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697" y="148281"/>
            <a:ext cx="10810103" cy="6028682"/>
          </a:xfrm>
        </p:spPr>
        <p:txBody>
          <a:bodyPr/>
          <a:lstStyle/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Objetivo </a:t>
            </a:r>
            <a:r>
              <a:rPr lang="pt-BR" b="1" dirty="0">
                <a:solidFill>
                  <a:srgbClr val="FF0000"/>
                </a:solidFill>
              </a:rPr>
              <a:t>3</a:t>
            </a:r>
            <a:r>
              <a:rPr lang="pt-BR" dirty="0"/>
              <a:t>: Melhorar a adesão dos idosos ao Programa de Saúde do Idoso</a:t>
            </a:r>
          </a:p>
          <a:p>
            <a:r>
              <a:rPr lang="pt-BR" dirty="0"/>
              <a:t>Meta 3.1: Buscar 100% dos idosos faltosos às consultas programadas</a:t>
            </a:r>
            <a:r>
              <a:rPr lang="pt-BR" dirty="0" smtClean="0"/>
              <a:t>.</a:t>
            </a:r>
            <a:r>
              <a:rPr lang="pt-BR" dirty="0"/>
              <a:t> </a:t>
            </a:r>
            <a:r>
              <a:rPr lang="pt-BR" dirty="0" smtClean="0"/>
              <a:t> </a:t>
            </a:r>
          </a:p>
          <a:p>
            <a:r>
              <a:rPr lang="pt-BR" dirty="0" smtClean="0"/>
              <a:t>No </a:t>
            </a:r>
            <a:r>
              <a:rPr lang="pt-BR" dirty="0"/>
              <a:t>primeiro mês não apresentamos idosos faltosos nas consultas, mas no segundo e terceiro meses faltaram 5 e 10 usuários, respectivamente, os quais receberam busca ativa junto com as enfermeiras, técnicas de enfermagem e agentes de </a:t>
            </a:r>
            <a:r>
              <a:rPr lang="pt-BR" dirty="0" smtClean="0"/>
              <a:t>saúde.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es-VE" dirty="0" smtClean="0">
                <a:solidFill>
                  <a:srgbClr val="FF0000"/>
                </a:solidFill>
              </a:rPr>
              <a:t>atingido 100%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964010"/>
              </p:ext>
            </p:extLst>
          </p:nvPr>
        </p:nvGraphicFramePr>
        <p:xfrm>
          <a:off x="5537387" y="3900208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87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A </a:t>
            </a:r>
            <a:r>
              <a:rPr lang="pt-BR" dirty="0" smtClean="0"/>
              <a:t>saúde da pessoa idosa </a:t>
            </a:r>
            <a:r>
              <a:rPr lang="pt-BR" dirty="0"/>
              <a:t>é</a:t>
            </a:r>
            <a:r>
              <a:rPr lang="pt-BR" dirty="0" smtClean="0"/>
              <a:t> de vital importância, pois, com  </a:t>
            </a:r>
            <a:r>
              <a:rPr lang="pt-BR" dirty="0"/>
              <a:t>ações de promoção, prevenção, reabilitação e evitando complicações podemos melhorar a qualidade de </a:t>
            </a:r>
            <a:r>
              <a:rPr lang="pt-BR" dirty="0" smtClean="0"/>
              <a:t>vida </a:t>
            </a:r>
            <a:r>
              <a:rPr lang="pt-BR" dirty="0"/>
              <a:t>destas pessoas, incentivando a importância da atividade física na prevenção e profilaxias de </a:t>
            </a:r>
            <a:r>
              <a:rPr lang="pt-BR" dirty="0" smtClean="0"/>
              <a:t>doenças. (BRASIL, 2013)</a:t>
            </a:r>
          </a:p>
        </p:txBody>
      </p:sp>
    </p:spTree>
    <p:extLst>
      <p:ext uri="{BB962C8B-B14F-4D97-AF65-F5344CB8AC3E}">
        <p14:creationId xmlns:p14="http://schemas.microsoft.com/office/powerpoint/2010/main" val="333627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047" y="1781908"/>
            <a:ext cx="10720754" cy="439505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Objetivo 4: </a:t>
            </a:r>
            <a:r>
              <a:rPr lang="pt-BR" dirty="0"/>
              <a:t>Melhorar o registro das informações</a:t>
            </a:r>
          </a:p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4.1: Manter registro específico de 100% das pessoas idosas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Meta </a:t>
            </a:r>
            <a:r>
              <a:rPr lang="pt-BR" dirty="0"/>
              <a:t>4.2: Distribuir a Caderneta de Saúde da Pessoa Idosa a 100% dos </a:t>
            </a:r>
            <a:r>
              <a:rPr lang="pt-BR" dirty="0" smtClean="0"/>
              <a:t>idosos cadastrados.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pt-BR" dirty="0" smtClean="0">
                <a:solidFill>
                  <a:srgbClr val="FF0000"/>
                </a:solidFill>
              </a:rPr>
              <a:t>todas as metas </a:t>
            </a:r>
            <a:r>
              <a:rPr lang="es-VE" dirty="0" smtClean="0">
                <a:solidFill>
                  <a:srgbClr val="FF0000"/>
                </a:solidFill>
              </a:rPr>
              <a:t>atingidas </a:t>
            </a:r>
            <a:r>
              <a:rPr lang="es-VE" dirty="0" smtClean="0">
                <a:solidFill>
                  <a:srgbClr val="FF0000"/>
                </a:solidFill>
              </a:rPr>
              <a:t>100%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33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95" y="156411"/>
            <a:ext cx="10860505" cy="6020552"/>
          </a:xfrm>
        </p:spPr>
        <p:txBody>
          <a:bodyPr/>
          <a:lstStyle/>
          <a:p>
            <a:endParaRPr lang="pt-BR" dirty="0"/>
          </a:p>
          <a:p>
            <a:endParaRPr lang="pt-BR" b="1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Objetivo </a:t>
            </a:r>
            <a:r>
              <a:rPr lang="pt-BR" b="1" dirty="0">
                <a:solidFill>
                  <a:srgbClr val="FF0000"/>
                </a:solidFill>
              </a:rPr>
              <a:t>5: </a:t>
            </a:r>
            <a:r>
              <a:rPr lang="pt-BR" dirty="0"/>
              <a:t>Mapear os idosos de risco da área de abrangência</a:t>
            </a:r>
          </a:p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5.1: Rastrear 100% das pessoas idosas para risco de morbimortalidade.</a:t>
            </a:r>
          </a:p>
          <a:p>
            <a:r>
              <a:rPr lang="pt-BR" dirty="0" smtClean="0"/>
              <a:t>Meta </a:t>
            </a:r>
            <a:r>
              <a:rPr lang="pt-BR" dirty="0"/>
              <a:t>5.2: Investigar a presença de indicadores de fragilização na velhice em 100% das pessoas idosas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Meta </a:t>
            </a:r>
            <a:r>
              <a:rPr lang="pt-BR" dirty="0"/>
              <a:t>5.3: Avaliar a rede social de 100% dos idosos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RESULTADO: </a:t>
            </a:r>
            <a:r>
              <a:rPr lang="pt-BR" dirty="0" smtClean="0">
                <a:solidFill>
                  <a:srgbClr val="FF0000"/>
                </a:solidFill>
              </a:rPr>
              <a:t>todas as metas </a:t>
            </a:r>
            <a:r>
              <a:rPr lang="es-VE" dirty="0" smtClean="0">
                <a:solidFill>
                  <a:srgbClr val="FF0000"/>
                </a:solidFill>
              </a:rPr>
              <a:t>atingidas </a:t>
            </a:r>
            <a:r>
              <a:rPr lang="es-VE" dirty="0" smtClean="0">
                <a:solidFill>
                  <a:srgbClr val="FF0000"/>
                </a:solidFill>
              </a:rPr>
              <a:t>100%</a:t>
            </a: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8445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547" y="421105"/>
            <a:ext cx="10764253" cy="575585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Objetivo 6: </a:t>
            </a:r>
            <a:r>
              <a:rPr lang="pt-BR" dirty="0"/>
              <a:t>Promover a saúde dos idosos </a:t>
            </a:r>
          </a:p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6.1: Garantir orientação nutricional para hábitos alimentares saudáveis a 100% das pessoas idosas.</a:t>
            </a:r>
          </a:p>
          <a:p>
            <a:r>
              <a:rPr lang="pt-BR" dirty="0" smtClean="0"/>
              <a:t>Meta </a:t>
            </a:r>
            <a:r>
              <a:rPr lang="pt-BR" dirty="0"/>
              <a:t>6.2: Garantir orientação para a prática regular de atividade física a 100% idosos.</a:t>
            </a:r>
          </a:p>
          <a:p>
            <a:r>
              <a:rPr lang="pt-BR" dirty="0" smtClean="0"/>
              <a:t>Meta </a:t>
            </a:r>
            <a:r>
              <a:rPr lang="pt-BR" dirty="0"/>
              <a:t>6.3: Garantir orientações sobre higiene bucal (incluindo higiene de próteses dentárias) para 100% dos idosos cadastrados.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RESULTADO</a:t>
            </a:r>
            <a:r>
              <a:rPr lang="pt-BR" dirty="0" smtClean="0">
                <a:solidFill>
                  <a:srgbClr val="FF0000"/>
                </a:solidFill>
              </a:rPr>
              <a:t>: todas as metas </a:t>
            </a:r>
            <a:r>
              <a:rPr lang="es-VE" dirty="0" smtClean="0">
                <a:solidFill>
                  <a:srgbClr val="FF0000"/>
                </a:solidFill>
              </a:rPr>
              <a:t>atingidas </a:t>
            </a:r>
            <a:r>
              <a:rPr lang="es-VE" dirty="0" smtClean="0">
                <a:solidFill>
                  <a:srgbClr val="FF0000"/>
                </a:solidFill>
              </a:rPr>
              <a:t>100%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61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138" y="1172308"/>
            <a:ext cx="10978662" cy="5521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Diferença: </a:t>
            </a:r>
            <a:r>
              <a:rPr lang="pt-BR" dirty="0" smtClean="0"/>
              <a:t>número total estimado pelo CAP de 405 usuários idosos na área adscrita para o número estimado da planilha de coleta de dados que era de 295, por outra lado, encontramos na equipe da UBS 334 idosos. </a:t>
            </a:r>
          </a:p>
          <a:p>
            <a:r>
              <a:rPr lang="pt-BR" dirty="0" smtClean="0"/>
              <a:t>Melhorou </a:t>
            </a:r>
            <a:r>
              <a:rPr lang="pt-BR" dirty="0" smtClean="0"/>
              <a:t>a ampliação da cobertura e qualidade</a:t>
            </a:r>
          </a:p>
          <a:p>
            <a:r>
              <a:rPr lang="pt-BR" dirty="0" smtClean="0"/>
              <a:t>Melhorou a adesão dos idosos ao Programa de Saúde do Idoso, </a:t>
            </a:r>
          </a:p>
          <a:p>
            <a:r>
              <a:rPr lang="pt-BR" dirty="0" smtClean="0"/>
              <a:t>Melhorou o registro das informações com a entrega da Caderneta da Saúde da Pessoa Idosa</a:t>
            </a:r>
          </a:p>
          <a:p>
            <a:r>
              <a:rPr lang="pt-BR" dirty="0" smtClean="0"/>
              <a:t>Mapeou os idosos</a:t>
            </a:r>
          </a:p>
          <a:p>
            <a:r>
              <a:rPr lang="pt-BR" dirty="0" smtClean="0"/>
              <a:t>Garantiu as orientações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s-VE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22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708" y="1008185"/>
            <a:ext cx="10791092" cy="5168778"/>
          </a:xfrm>
        </p:spPr>
        <p:txBody>
          <a:bodyPr/>
          <a:lstStyle/>
          <a:p>
            <a:pPr algn="ctr">
              <a:buNone/>
            </a:pPr>
            <a:r>
              <a:rPr lang="pt-BR" sz="3600" b="1" dirty="0"/>
              <a:t>Reflexão crítica sobre </a:t>
            </a:r>
            <a:r>
              <a:rPr lang="pt-BR" sz="3600" b="1" dirty="0" smtClean="0"/>
              <a:t>o </a:t>
            </a:r>
            <a:r>
              <a:rPr lang="pt-BR" sz="3600" b="1" dirty="0" smtClean="0"/>
              <a:t>processo </a:t>
            </a:r>
            <a:r>
              <a:rPr lang="pt-BR" sz="3600" b="1" dirty="0"/>
              <a:t>pessoal de aprendizagem </a:t>
            </a:r>
            <a:r>
              <a:rPr lang="pt-BR" b="1" dirty="0" smtClean="0"/>
              <a:t> </a:t>
            </a:r>
            <a:endParaRPr lang="es-VE" b="1" dirty="0" smtClean="0"/>
          </a:p>
          <a:p>
            <a:r>
              <a:rPr lang="pt-BR" dirty="0" smtClean="0"/>
              <a:t>As minhas expectativas :</a:t>
            </a:r>
          </a:p>
          <a:p>
            <a:pPr>
              <a:buNone/>
            </a:pPr>
            <a:r>
              <a:rPr lang="pt-BR" dirty="0" smtClean="0"/>
              <a:t>                     ajudar a população brasileira</a:t>
            </a:r>
          </a:p>
          <a:p>
            <a:pPr>
              <a:buNone/>
            </a:pPr>
            <a:r>
              <a:rPr lang="pt-BR" dirty="0" smtClean="0"/>
              <a:t>                     envolvimento toda a equipe  para traçar estratégias</a:t>
            </a:r>
          </a:p>
          <a:p>
            <a:pPr>
              <a:buNone/>
            </a:pPr>
            <a:r>
              <a:rPr lang="pt-BR" dirty="0" smtClean="0"/>
              <a:t>                      projeto pedagógico e guia do especializando apresentamos e avaliamos unidades</a:t>
            </a:r>
          </a:p>
          <a:p>
            <a:pPr>
              <a:buNone/>
            </a:pPr>
            <a:r>
              <a:rPr lang="pt-BR" dirty="0" smtClean="0"/>
              <a:t>                     importância de  seguir  os princípios do SUS </a:t>
            </a:r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3656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Ginecologia\Downloads\20150224_0946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522" y="2375065"/>
            <a:ext cx="5264548" cy="353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Ginecologia\Downloads\IMG-20150529-WA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02" y="1365662"/>
            <a:ext cx="5383734" cy="353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272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dirty="0"/>
          </a:p>
        </p:txBody>
      </p:sp>
      <p:pic>
        <p:nvPicPr>
          <p:cNvPr id="4" name="Imagem 3" descr="C:\Users\Ginecologia\Downloads\IMG-20150612-WA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2" y="2185060"/>
            <a:ext cx="5379122" cy="330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Ginecologia\Downloads\20150522_094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5936" y="2049562"/>
            <a:ext cx="4957626" cy="3863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88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BRASIL. Departamento de Ações Programáticas e Estratégicas. </a:t>
            </a:r>
            <a:r>
              <a:rPr lang="pt-BR" b="1" dirty="0"/>
              <a:t>Atenção à saúde da pessoa idosa e envelhecimento</a:t>
            </a:r>
            <a:r>
              <a:rPr lang="pt-BR" dirty="0"/>
              <a:t>. Brasília , 2010. 44 p. : il. – (Série B. Textos Básicos de Saúde) (Série Pactos pela Saúde 2006, v. 12). Disponível em: &lt;http://bvsms.saude.gov.br/bvs/publicacoes/atencao_saude_pessoa_idosa_envelhecimento_v12.pdf&gt;. Acesso em julho/2015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r>
              <a:rPr lang="pt-BR" dirty="0"/>
              <a:t>BRASIL. </a:t>
            </a:r>
            <a:r>
              <a:rPr lang="pt-BR" b="1" dirty="0"/>
              <a:t>Envelhecimento e saúde da pessoa idosa </a:t>
            </a:r>
            <a:r>
              <a:rPr lang="pt-BR" dirty="0"/>
              <a:t>Secretaria de Atenção à Saúde, Departamento de Atenção Básica – Brasília: Ministério da Saúde, 2013. 192 p. il. Cadernos de Atenção Básica, n. 19. Disponível em: &lt;http://189.28.128.100/dab/docs/publicacoes/cadernos_ab/abcad19.pdf&gt;. Acesso em julho/2015. </a:t>
            </a:r>
          </a:p>
        </p:txBody>
      </p:sp>
    </p:spTree>
    <p:extLst>
      <p:ext uri="{BB962C8B-B14F-4D97-AF65-F5344CB8AC3E}">
        <p14:creationId xmlns:p14="http://schemas.microsoft.com/office/powerpoint/2010/main" val="71186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Mato </a:t>
            </a:r>
            <a:r>
              <a:rPr lang="pt-BR" dirty="0"/>
              <a:t>Leitão/RS - 4.620 habitantes </a:t>
            </a:r>
            <a:endParaRPr lang="pt-BR" dirty="0" smtClean="0"/>
          </a:p>
          <a:p>
            <a:pPr algn="just"/>
            <a:r>
              <a:rPr lang="pt-BR" dirty="0" smtClean="0"/>
              <a:t>Distante 130 Km de Porto Alegre – capital de RS.</a:t>
            </a:r>
          </a:p>
          <a:p>
            <a:pPr algn="just"/>
            <a:r>
              <a:rPr lang="pt-BR" dirty="0" smtClean="0"/>
              <a:t>Cidade com economia predominantemente agrícola 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25" y="3364523"/>
            <a:ext cx="4937090" cy="30948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69119"/>
            <a:ext cx="4654061" cy="30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9631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Estratégia Saúde da Família – com uma equipe</a:t>
            </a:r>
            <a:endParaRPr lang="pt-BR" dirty="0"/>
          </a:p>
          <a:p>
            <a:pPr algn="just"/>
            <a:r>
              <a:rPr lang="pt-BR" dirty="0"/>
              <a:t>População de 2.954 pessoas na área (CAP).</a:t>
            </a:r>
          </a:p>
          <a:p>
            <a:pPr algn="just"/>
            <a:r>
              <a:rPr lang="pt-BR" dirty="0" smtClean="0"/>
              <a:t>População da </a:t>
            </a:r>
            <a:r>
              <a:rPr lang="pt-BR" dirty="0"/>
              <a:t>área adscrita da UBS - 405 pessoas idosas (83% de cobertura pelo CAP) - 334 idosos acompanhados pela UBS. </a:t>
            </a:r>
            <a:endParaRPr lang="pt-BR" dirty="0" smtClean="0"/>
          </a:p>
          <a:p>
            <a:pPr algn="just"/>
            <a:r>
              <a:rPr lang="pt-BR" dirty="0" smtClean="0"/>
              <a:t>Tem Saúde Bucal</a:t>
            </a:r>
          </a:p>
          <a:p>
            <a:pPr algn="just"/>
            <a:r>
              <a:rPr lang="pt-BR" dirty="0" smtClean="0"/>
              <a:t>Há NASF</a:t>
            </a:r>
          </a:p>
          <a:p>
            <a:pPr algn="just"/>
            <a:r>
              <a:rPr lang="pt-BR" dirty="0" smtClean="0"/>
              <a:t>Atende a população urbana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 smtClean="0"/>
              <a:t>2 UBS no município)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 descr="C:\Users\Consultório\Downloads\20150728_082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95" y="3372592"/>
            <a:ext cx="5542179" cy="288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</a:t>
            </a:r>
            <a:r>
              <a:rPr lang="pt-BR" dirty="0"/>
              <a:t>tinha registro </a:t>
            </a:r>
            <a:r>
              <a:rPr lang="pt-BR" dirty="0" smtClean="0"/>
              <a:t>específico</a:t>
            </a:r>
          </a:p>
          <a:p>
            <a:r>
              <a:rPr lang="pt-BR" dirty="0" smtClean="0"/>
              <a:t>não </a:t>
            </a:r>
            <a:r>
              <a:rPr lang="pt-BR" dirty="0"/>
              <a:t>utilizávamos nenhum Protocolo de saúde da pessoa </a:t>
            </a:r>
            <a:r>
              <a:rPr lang="pt-BR" dirty="0" smtClean="0"/>
              <a:t>idosa</a:t>
            </a:r>
          </a:p>
          <a:p>
            <a:r>
              <a:rPr lang="pt-BR" dirty="0" smtClean="0"/>
              <a:t>não </a:t>
            </a:r>
            <a:r>
              <a:rPr lang="pt-BR" dirty="0"/>
              <a:t>era implementado a Caderneta da Pessoa Idosa aos usuários, com grande demanda espontânea desta população </a:t>
            </a:r>
            <a:endParaRPr lang="pt-BR" dirty="0" smtClean="0"/>
          </a:p>
          <a:p>
            <a:r>
              <a:rPr lang="pt-BR" dirty="0" smtClean="0"/>
              <a:t>Somente </a:t>
            </a:r>
            <a:r>
              <a:rPr lang="pt-BR" dirty="0"/>
              <a:t>20% dos usuários acompanhados possuíam Avaliação Multidimensional Rápida. </a:t>
            </a:r>
            <a:endParaRPr lang="pt-BR" dirty="0" smtClean="0"/>
          </a:p>
          <a:p>
            <a:r>
              <a:rPr lang="pt-BR" dirty="0" smtClean="0"/>
              <a:t>Realizávamos </a:t>
            </a:r>
            <a:r>
              <a:rPr lang="pt-BR" dirty="0"/>
              <a:t>grupos, mas sem muita adesão desta população.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40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4754" y="2212486"/>
            <a:ext cx="10515600" cy="4351338"/>
          </a:xfrm>
        </p:spPr>
        <p:txBody>
          <a:bodyPr/>
          <a:lstStyle/>
          <a:p>
            <a:r>
              <a:rPr lang="pt-BR" dirty="0"/>
              <a:t>Melhorar a Atenção à Saúde da Pessoa Idosa na ESF Mato Leão, Mato Leitão, RS.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82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/>
              <a:t>As ações foram desenvolvidas nos seguintes eixos: </a:t>
            </a:r>
          </a:p>
          <a:p>
            <a:r>
              <a:rPr lang="pt-BR" dirty="0"/>
              <a:t>Monitoramento e avaliação.</a:t>
            </a:r>
          </a:p>
          <a:p>
            <a:r>
              <a:rPr lang="pt-BR" dirty="0"/>
              <a:t>Organização e gestão do serviço.</a:t>
            </a:r>
          </a:p>
          <a:p>
            <a:r>
              <a:rPr lang="pt-BR" dirty="0"/>
              <a:t> Engajamento público. </a:t>
            </a:r>
          </a:p>
          <a:p>
            <a:r>
              <a:rPr lang="pt-BR" dirty="0"/>
              <a:t>Qualificação da prática clínica.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02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Intervenção de </a:t>
            </a:r>
            <a:r>
              <a:rPr lang="pt-BR" dirty="0" smtClean="0"/>
              <a:t>3 </a:t>
            </a:r>
            <a:r>
              <a:rPr lang="pt-BR" dirty="0"/>
              <a:t>meses.</a:t>
            </a:r>
          </a:p>
          <a:p>
            <a:r>
              <a:rPr lang="pt-BR" dirty="0"/>
              <a:t> População alvo: </a:t>
            </a:r>
            <a:r>
              <a:rPr lang="pt-BR" dirty="0" smtClean="0"/>
              <a:t>Estimativa </a:t>
            </a:r>
            <a:r>
              <a:rPr lang="pt-BR" dirty="0"/>
              <a:t>de </a:t>
            </a:r>
            <a:r>
              <a:rPr lang="pt-BR" dirty="0" smtClean="0"/>
              <a:t>405 idosos</a:t>
            </a:r>
          </a:p>
          <a:p>
            <a:r>
              <a:rPr lang="pt-BR" dirty="0" smtClean="0"/>
              <a:t>Cadastro </a:t>
            </a:r>
            <a:r>
              <a:rPr lang="pt-BR" dirty="0"/>
              <a:t>da população alvo.</a:t>
            </a:r>
          </a:p>
          <a:p>
            <a:r>
              <a:rPr lang="pt-BR" dirty="0"/>
              <a:t>Atendimento individual na UBS e visita domiciliar.</a:t>
            </a:r>
          </a:p>
          <a:p>
            <a:r>
              <a:rPr lang="pt-BR" dirty="0"/>
              <a:t>Qualificação/treinamento da equipe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06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Agendamento de consultas;</a:t>
            </a:r>
          </a:p>
          <a:p>
            <a:r>
              <a:rPr lang="pt-BR" dirty="0"/>
              <a:t>Identificação de faltosos e busca ativa;</a:t>
            </a:r>
          </a:p>
          <a:p>
            <a:r>
              <a:rPr lang="pt-BR" dirty="0"/>
              <a:t>Atividade educativa com população;</a:t>
            </a:r>
          </a:p>
          <a:p>
            <a:r>
              <a:rPr lang="pt-BR" dirty="0"/>
              <a:t>Reuniões de equipe;</a:t>
            </a:r>
          </a:p>
          <a:p>
            <a:r>
              <a:rPr lang="pt-BR" dirty="0"/>
              <a:t>Monitoramento</a:t>
            </a:r>
          </a:p>
          <a:p>
            <a:r>
              <a:rPr lang="pt-BR" dirty="0"/>
              <a:t>Avaliação</a:t>
            </a:r>
          </a:p>
          <a:p>
            <a:r>
              <a:rPr lang="pt-BR" dirty="0"/>
              <a:t>Busca 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002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1218</Words>
  <Application>Microsoft Office PowerPoint</Application>
  <PresentationFormat>Personalizar</PresentationFormat>
  <Paragraphs>208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INTRODUÇÃO </vt:lpstr>
      <vt:lpstr>INTRODUÇÃO</vt:lpstr>
      <vt:lpstr>INTRODUÇÃO</vt:lpstr>
      <vt:lpstr>Antes da intervenção:</vt:lpstr>
      <vt:lpstr>Objetivo </vt:lpstr>
      <vt:lpstr>METODOLOGIA </vt:lpstr>
      <vt:lpstr>Metodologia/Ações</vt:lpstr>
      <vt:lpstr>Metodologia/Ações</vt:lpstr>
      <vt:lpstr>Metodologia/Ações</vt:lpstr>
      <vt:lpstr>Metodologia/Ações</vt:lpstr>
      <vt:lpstr>                         LOGISTICA </vt:lpstr>
      <vt:lpstr>OBJETIVOS ESPECÍFICOS/METAS</vt:lpstr>
      <vt:lpstr>RESULTADO = 100% de cobertura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Fotos de ações durante a intervenção</vt:lpstr>
      <vt:lpstr>Fotos de ações durante a intervenção</vt:lpstr>
      <vt:lpstr>REFERÊNCIAS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Consultório</dc:creator>
  <cp:lastModifiedBy>Débora</cp:lastModifiedBy>
  <cp:revision>42</cp:revision>
  <dcterms:created xsi:type="dcterms:W3CDTF">2015-07-30T13:40:27Z</dcterms:created>
  <dcterms:modified xsi:type="dcterms:W3CDTF">2015-08-13T01:24:23Z</dcterms:modified>
</cp:coreProperties>
</file>