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50"/>
  </p:notesMasterIdLst>
  <p:sldIdLst>
    <p:sldId id="355" r:id="rId2"/>
    <p:sldId id="356" r:id="rId3"/>
    <p:sldId id="365" r:id="rId4"/>
    <p:sldId id="357" r:id="rId5"/>
    <p:sldId id="358" r:id="rId6"/>
    <p:sldId id="360" r:id="rId7"/>
    <p:sldId id="361" r:id="rId8"/>
    <p:sldId id="374" r:id="rId9"/>
    <p:sldId id="362" r:id="rId10"/>
    <p:sldId id="258" r:id="rId11"/>
    <p:sldId id="349" r:id="rId12"/>
    <p:sldId id="366" r:id="rId13"/>
    <p:sldId id="259" r:id="rId14"/>
    <p:sldId id="330" r:id="rId15"/>
    <p:sldId id="375" r:id="rId16"/>
    <p:sldId id="331" r:id="rId17"/>
    <p:sldId id="367" r:id="rId18"/>
    <p:sldId id="261" r:id="rId19"/>
    <p:sldId id="275" r:id="rId20"/>
    <p:sldId id="368" r:id="rId21"/>
    <p:sldId id="351" r:id="rId22"/>
    <p:sldId id="384" r:id="rId23"/>
    <p:sldId id="350" r:id="rId24"/>
    <p:sldId id="280" r:id="rId25"/>
    <p:sldId id="370" r:id="rId26"/>
    <p:sldId id="341" r:id="rId27"/>
    <p:sldId id="385" r:id="rId28"/>
    <p:sldId id="263" r:id="rId29"/>
    <p:sldId id="286" r:id="rId30"/>
    <p:sldId id="376" r:id="rId31"/>
    <p:sldId id="287" r:id="rId32"/>
    <p:sldId id="386" r:id="rId33"/>
    <p:sldId id="371" r:id="rId34"/>
    <p:sldId id="387" r:id="rId35"/>
    <p:sldId id="290" r:id="rId36"/>
    <p:sldId id="388" r:id="rId37"/>
    <p:sldId id="372" r:id="rId38"/>
    <p:sldId id="389" r:id="rId39"/>
    <p:sldId id="294" r:id="rId40"/>
    <p:sldId id="346" r:id="rId41"/>
    <p:sldId id="347" r:id="rId42"/>
    <p:sldId id="348" r:id="rId43"/>
    <p:sldId id="377" r:id="rId44"/>
    <p:sldId id="328" r:id="rId45"/>
    <p:sldId id="382" r:id="rId46"/>
    <p:sldId id="390" r:id="rId47"/>
    <p:sldId id="391" r:id="rId48"/>
    <p:sldId id="36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0099"/>
    <a:srgbClr val="F0F8FE"/>
    <a:srgbClr val="CCFFFF"/>
    <a:srgbClr val="FF0066"/>
    <a:srgbClr val="E6F4FE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5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.m.wikipedia.org/wiki.%20Acesso%20em%202015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2015" TargetMode="External"/><Relationship Id="rId3" Type="http://schemas.openxmlformats.org/officeDocument/2006/relationships/hyperlink" Target="https://pt.wikipedia.org/wiki/Territ%C3%B3rio" TargetMode="External"/><Relationship Id="rId7" Type="http://schemas.openxmlformats.org/officeDocument/2006/relationships/hyperlink" Target="https://pt.wikipedia.org/wiki/IB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Popula%C3%A7%C3%A3o_residente" TargetMode="External"/><Relationship Id="rId5" Type="http://schemas.openxmlformats.org/officeDocument/2006/relationships/hyperlink" Target="https://pt.wikipedia.org/wiki/Popula%C3%A7%C3%A3o" TargetMode="External"/><Relationship Id="rId4" Type="http://schemas.openxmlformats.org/officeDocument/2006/relationships/hyperlink" Target="https://pt.wikipedia.org/wiki/Quil%C3%B3metro_quadrado" TargetMode="External"/><Relationship Id="rId9" Type="http://schemas.openxmlformats.org/officeDocument/2006/relationships/hyperlink" Target="https://pt.wikipedia.org/wiki/Densidade_populaciona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Aluna: </a:t>
            </a:r>
            <a:r>
              <a:rPr lang="es-ES_tradnl" sz="2400" b="1" dirty="0" err="1"/>
              <a:t>Yanisley</a:t>
            </a:r>
            <a:r>
              <a:rPr lang="es-ES_tradnl" sz="2400" b="1" dirty="0"/>
              <a:t> </a:t>
            </a:r>
            <a:r>
              <a:rPr lang="es-ES_tradnl" sz="2400" b="1" dirty="0" err="1"/>
              <a:t>Martinez</a:t>
            </a:r>
            <a:r>
              <a:rPr lang="es-ES_tradnl" sz="2400" b="1" dirty="0"/>
              <a:t> </a:t>
            </a:r>
            <a:r>
              <a:rPr lang="es-ES_tradnl" sz="2400" b="1" dirty="0" smtClean="0"/>
              <a:t>Casal</a:t>
            </a:r>
          </a:p>
          <a:p>
            <a:pPr algn="ctr"/>
            <a:endParaRPr lang="pt-BR" sz="2400" dirty="0"/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Ana Guilhermina Machado Reis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292494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da atenção na prevenção e no controle dos cânceres de colo de útero e mama na UBS/ESF Alto do Balanço, Regeneração/PI.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350813"/>
            <a:ext cx="8352928" cy="6299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</a:t>
            </a:r>
          </a:p>
          <a:p>
            <a:pPr algn="just">
              <a:buFont typeface="Wingdings" pitchFamily="2" charset="2"/>
              <a:buChar char="v"/>
            </a:pPr>
            <a:endParaRPr lang="pt-BR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267562" y="126876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160483" y="263691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9512" y="5313402"/>
            <a:ext cx="8768426" cy="70788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Desta forma, a equipe considerou de fundamental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definição desta ação programática a estabelecer 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intervenção.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47946" y="607023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100" dirty="0">
                <a:latin typeface="Arial" pitchFamily="34" charset="0"/>
                <a:cs typeface="Arial" pitchFamily="34" charset="0"/>
              </a:rPr>
              <a:t>BRASIL. Ministério da Saúde. </a:t>
            </a:r>
          </a:p>
          <a:p>
            <a:pPr algn="r"/>
            <a:r>
              <a:rPr lang="pt-BR" sz="1100" dirty="0">
                <a:latin typeface="Arial" pitchFamily="34" charset="0"/>
                <a:cs typeface="Arial" pitchFamily="34" charset="0"/>
              </a:rPr>
              <a:t>Controle dos cânceres do colo do útero e da mama. 2. ed. Brasília: </a:t>
            </a:r>
          </a:p>
          <a:p>
            <a:pPr algn="r"/>
            <a:r>
              <a:rPr lang="pt-BR" sz="1100" dirty="0">
                <a:latin typeface="Arial" pitchFamily="34" charset="0"/>
                <a:cs typeface="Arial" pitchFamily="34" charset="0"/>
              </a:rPr>
              <a:t>(Cadernos de Atenção Básica, 13).</a:t>
            </a:r>
          </a:p>
          <a:p>
            <a:pPr algn="r"/>
            <a:r>
              <a:rPr lang="pt-BR" sz="1100" dirty="0" smtClean="0">
                <a:latin typeface="Arial" pitchFamily="34" charset="0"/>
                <a:cs typeface="Arial" pitchFamily="34" charset="0"/>
              </a:rPr>
              <a:t>(INCA)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1196752"/>
            <a:ext cx="776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 Brasil, em 2012, foram 52.680 casos novos de câncer de mama feminino e 17.540 casos novos de câncer do colo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útero.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2564904"/>
            <a:ext cx="7864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incidência e a mortalidade relacionadas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aos cânceres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colo do útero 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1851" y="3717032"/>
            <a:ext cx="8234878" cy="1323439"/>
          </a:xfrm>
          <a:prstGeom prst="rect">
            <a:avLst/>
          </a:prstGeom>
          <a:solidFill>
            <a:srgbClr val="E6F4FE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responsabilidade dos gestores e dos profissionais de saúde a </a:t>
            </a: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integralidade do cuidado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aliando as ações de </a:t>
            </a: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detecção precoce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 a </a:t>
            </a: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garantia de acesso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procedimentos diagnósticos e terapêuticos </a:t>
            </a: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 tempo </a:t>
            </a:r>
            <a:r>
              <a:rPr lang="pt-B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oportuno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496973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spc="30" dirty="0" smtClean="0">
                <a:latin typeface="Arial" pitchFamily="34" charset="0"/>
                <a:cs typeface="Arial" pitchFamily="34" charset="0"/>
              </a:rPr>
              <a:t>Falta 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sistema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Sub-registros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de avaliação de indicadores;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spc="30" dirty="0">
                <a:latin typeface="Arial" pitchFamily="34" charset="0"/>
                <a:cs typeface="Arial" pitchFamily="34" charset="0"/>
              </a:rPr>
              <a:t>Baixa cobertura existente na prevenção do </a:t>
            </a:r>
            <a:r>
              <a:rPr lang="pt-BR" sz="2400" spc="30" dirty="0" smtClean="0">
                <a:latin typeface="Arial" pitchFamily="34" charset="0"/>
                <a:cs typeface="Arial" pitchFamily="34" charset="0"/>
              </a:rPr>
              <a:t>cânceres </a:t>
            </a:r>
            <a:r>
              <a:rPr lang="pt-BR" sz="2400" spc="30" dirty="0">
                <a:latin typeface="Arial" pitchFamily="34" charset="0"/>
                <a:cs typeface="Arial" pitchFamily="34" charset="0"/>
              </a:rPr>
              <a:t>de colo de útero e de mamas;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Usuárias com exames em atraso e faltosas às consultas;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Falta de monitoramento regular;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Ausências de treinamentos da Equipe quanto ao protocolo do Ministério da Saúde.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Deficiências organizativas.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Situação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 na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antes da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56342" y="5325015"/>
            <a:ext cx="4572000" cy="1200329"/>
          </a:xfrm>
          <a:prstGeom prst="rect">
            <a:avLst/>
          </a:prstGeom>
          <a:solidFill>
            <a:srgbClr val="E6F4FE"/>
          </a:solidFill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Inexistência de um programa específico e sistematizado na UBS, para o controle e prevenção dos cânceres do colo do útero e mama.</a:t>
            </a:r>
            <a:endParaRPr lang="pt-BR" spc="3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ta entalhada para a direita 15"/>
          <p:cNvSpPr/>
          <p:nvPr/>
        </p:nvSpPr>
        <p:spPr>
          <a:xfrm>
            <a:off x="2627784" y="5517232"/>
            <a:ext cx="1008112" cy="7200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        </a:t>
            </a:r>
            <a:endParaRPr lang="pt-BR" sz="3600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575556" y="2564904"/>
            <a:ext cx="756084" cy="6919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382277" y="2564904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Melhorar a atenção na prevenção e controle dos cânceres de Colo de útero e de mama na UBS do Bairro Alto do Balanço em Regeneração/PI.</a:t>
            </a:r>
          </a:p>
        </p:txBody>
      </p:sp>
    </p:spTree>
    <p:extLst>
      <p:ext uri="{BB962C8B-B14F-4D97-AF65-F5344CB8AC3E}">
        <p14:creationId xmlns:p14="http://schemas.microsoft.com/office/powerpoint/2010/main" xmlns="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>
              <a:buNone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12 semanas, nos meses de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evereiro a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Abril 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em quatro eixos:</a:t>
            </a: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r>
              <a:rPr lang="pt-BR" sz="45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Engajamento Público.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Amostra da intervenção: 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525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mulheres entre 25 e 64 anos para o programa de prevenção e câncer de colo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útero. 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150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mulheres entre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50 e 69 </a:t>
            </a:r>
            <a:r>
              <a:rPr lang="pt-BR" dirty="0">
                <a:latin typeface="Arial" pitchFamily="34" charset="0"/>
                <a:cs typeface="Arial" pitchFamily="34" charset="0"/>
              </a:rPr>
              <a:t>anos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dirty="0">
                <a:latin typeface="Arial" pitchFamily="34" charset="0"/>
                <a:cs typeface="Arial" pitchFamily="34" charset="0"/>
              </a:rPr>
              <a:t>o programa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prevenção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câncer de mamas.</a:t>
            </a:r>
          </a:p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3595" y="256490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3595" y="436510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3200" dirty="0" smtClean="0"/>
              <a:t>Caderno de Ação Programática;</a:t>
            </a:r>
            <a:endParaRPr lang="pt-BR" dirty="0"/>
          </a:p>
          <a:p>
            <a:pPr algn="just"/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dados;</a:t>
            </a:r>
            <a:endParaRPr lang="pt-BR" dirty="0"/>
          </a:p>
          <a:p>
            <a:pPr algn="just"/>
            <a:r>
              <a:rPr lang="pt-BR" sz="3200" dirty="0" smtClean="0"/>
              <a:t>Ficha-espelho;</a:t>
            </a:r>
            <a:endParaRPr lang="pt-BR" dirty="0"/>
          </a:p>
          <a:p>
            <a:pPr algn="just"/>
            <a:r>
              <a:rPr lang="pt-BR" sz="3200" dirty="0" smtClean="0"/>
              <a:t>Fichas </a:t>
            </a:r>
            <a:r>
              <a:rPr lang="pt-BR" sz="3200" dirty="0"/>
              <a:t>de Requisição de Exame Citopatológico de Colo de Útero e de Mamografia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sz="3200" dirty="0" smtClean="0"/>
              <a:t>	</a:t>
            </a:r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35684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colo e do câncer de mama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1.1: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colo de útero das mulheres na faixa etária entre 25 e 64 anos de idade para 70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40%.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200" dirty="0" smtClean="0"/>
          </a:p>
          <a:p>
            <a:endParaRPr lang="pt-BR" sz="3200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0" y="242645"/>
            <a:ext cx="961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 1.1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Indicador 1.1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4869160"/>
            <a:ext cx="8856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mulheres entre 25 e 64 anos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dia para detecção precoce do câncer de colo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útero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do Bairro Alto do Balanço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Regeneração/PI.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24336" cy="2840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2782" y="41151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Denominador: 525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651679" cy="2919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 </a:t>
            </a:r>
            <a:r>
              <a:rPr lang="pt-BR" sz="2400" dirty="0"/>
              <a:t>Regeneração/PI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013176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1.2: </a:t>
            </a:r>
            <a:r>
              <a:rPr lang="pt-BR" sz="2400" dirty="0" smtClean="0"/>
              <a:t>Proporção </a:t>
            </a:r>
            <a:r>
              <a:rPr lang="pt-BR" sz="2400" dirty="0"/>
              <a:t>de mulheres entre 50 e 69 anos com mamografia em </a:t>
            </a:r>
            <a:r>
              <a:rPr lang="pt-BR" sz="2400" dirty="0" smtClean="0"/>
              <a:t>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UBS do Bairro Alto do Balanço em Regeneração/PI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</a:t>
            </a:r>
            <a:r>
              <a:rPr lang="pt-BR" dirty="0" smtClean="0"/>
              <a:t>da </a:t>
            </a:r>
            <a:r>
              <a:rPr lang="pt-BR" dirty="0"/>
              <a:t>Coleta de </a:t>
            </a:r>
            <a:r>
              <a:rPr lang="pt-BR" dirty="0" smtClean="0"/>
              <a:t>Dados/2015.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-36512" y="33265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1-Meta 1.2-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1.2: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24336" cy="2650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02782" y="41151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Denominador: 150</a:t>
            </a:r>
            <a:endParaRPr lang="pt-B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556792"/>
            <a:ext cx="4995821" cy="27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7" y="1575048"/>
            <a:ext cx="8442366" cy="509431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 qualidade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atendimento das mulheres que realizam detecção precoce de câncer de colo de útero e de mama na unidade de saúde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Obter 100% de coleta de amostras satisfatórias do exame citopatológico de colo de útero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7704348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37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1116" y="4528270"/>
            <a:ext cx="84249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mulheres com amostras satisfatórias do exame </a:t>
            </a:r>
            <a:r>
              <a:rPr kumimoji="0" lang="pt-BR" sz="2400" b="0" i="0" u="none" strike="noStrike" cap="none" normalizeH="0" baseline="0" dirty="0" err="1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citopatológico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colo de útero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UBS do Bairro Alto do Balanço em Regeneração/PI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188639"/>
            <a:ext cx="883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72000" y="6294897"/>
            <a:ext cx="44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</a:t>
            </a:r>
            <a:r>
              <a:rPr lang="pt-BR" dirty="0" smtClean="0"/>
              <a:t>Dados/2015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700" y="1558235"/>
            <a:ext cx="2696352" cy="251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2104040"/>
            <a:ext cx="4984692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2.1: </a:t>
            </a: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220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351" y="980728"/>
            <a:ext cx="7924800" cy="5310336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Clr>
                <a:srgbClr val="ACCBF9"/>
              </a:buClr>
              <a:buNone/>
            </a:pPr>
            <a:r>
              <a:rPr lang="pt-BR" sz="2800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Melhorar a adesão das mulheres à realização de exame citopatológico de colo de útero e </a:t>
            </a:r>
            <a:r>
              <a:rPr lang="pt-BR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mamografia.</a:t>
            </a:r>
            <a:endParaRPr lang="pt-BR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Melhorar a adesão das mulheres à realização de exame </a:t>
            </a:r>
            <a:r>
              <a:rPr lang="pt-BR" sz="45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 de colo de útero e mamografia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Identificar 100% das mulheres com exame </a:t>
            </a:r>
            <a:r>
              <a:rPr lang="pt-BR" sz="45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 alterado sem acompanhamento pela unidade de saúde.</a:t>
            </a:r>
          </a:p>
          <a:p>
            <a:pPr algn="just"/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5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3.2: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Identificar 100% das mulheres com mamografia alterada sem acompanhamento pela unidade de saúde.</a:t>
            </a:r>
          </a:p>
          <a:p>
            <a:pPr marL="0" indent="0" algn="just">
              <a:buNone/>
            </a:pPr>
            <a:endParaRPr lang="pt-BR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7704348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91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40768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mulheres com exame citopatológico alterado que não retornaram para conhecer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do Bairro Alto do Balanço em Regeneração/PI</a:t>
            </a:r>
            <a:r>
              <a:rPr lang="pt-BR" sz="2400" dirty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                                                                        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188639"/>
            <a:ext cx="883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3.1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3.1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ergaminho horizontal 6"/>
          <p:cNvSpPr/>
          <p:nvPr/>
        </p:nvSpPr>
        <p:spPr>
          <a:xfrm>
            <a:off x="2051720" y="3185523"/>
            <a:ext cx="4608512" cy="24037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obtivemos casos para este indicador.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14425" y="6165304"/>
            <a:ext cx="455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Fonte: Planilha Final da Coleta de Dados/2015.</a:t>
            </a:r>
          </a:p>
        </p:txBody>
      </p:sp>
    </p:spTree>
    <p:extLst>
      <p:ext uri="{BB962C8B-B14F-4D97-AF65-F5344CB8AC3E}">
        <p14:creationId xmlns:p14="http://schemas.microsoft.com/office/powerpoint/2010/main" xmlns="" val="201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827" y="1516142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3.2: </a:t>
            </a:r>
            <a:r>
              <a:rPr lang="pt-BR" sz="2400" dirty="0" smtClean="0" bmk="_Toc427073506"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roporção de mulheres com</a:t>
            </a:r>
            <a:r>
              <a:rPr kumimoji="0" lang="pt-BR" sz="2400" b="0" i="0" u="none" strike="noStrike" cap="none" normalizeH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mamografia alterada que</a:t>
            </a:r>
            <a:r>
              <a:rPr kumimoji="0" lang="pt-BR" sz="2400" b="0" i="0" u="none" strike="noStrike" cap="none" normalizeH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não retornaram para conhecer o resultado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UBS do Bairro Alto do Balanço em Regeneração/PI</a:t>
            </a:r>
            <a:r>
              <a:rPr lang="pt-BR" sz="2400" dirty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8639"/>
            <a:ext cx="883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 3.2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3.2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2195736" y="3185523"/>
            <a:ext cx="4608512" cy="24037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obtivemos casos para este indicador.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14425" y="6165304"/>
            <a:ext cx="455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Fonte: Planilha Final da Coleta de Dados/2015.</a:t>
            </a:r>
          </a:p>
        </p:txBody>
      </p:sp>
    </p:spTree>
    <p:extLst>
      <p:ext uri="{BB962C8B-B14F-4D97-AF65-F5344CB8AC3E}">
        <p14:creationId xmlns:p14="http://schemas.microsoft.com/office/powerpoint/2010/main" xmlns="" val="522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34076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70C0"/>
                </a:solidFill>
              </a:rPr>
              <a:t>Meta 3.3: </a:t>
            </a:r>
            <a:r>
              <a:rPr lang="pt-BR" sz="3200" dirty="0"/>
              <a:t>Realizar busca ativa em 100% de mulheres com exame citopatológico alterado sem acompanhamento pela unidade de saúde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 smtClean="0">
                <a:solidFill>
                  <a:srgbClr val="0070C0"/>
                </a:solidFill>
              </a:rPr>
              <a:t>Meta 3.4: </a:t>
            </a:r>
            <a:r>
              <a:rPr lang="pt-BR" sz="3200" dirty="0"/>
              <a:t>Realizar busca ativa em 100% de mulheres com mamografia alterada sem acompanhamento pela unidade de </a:t>
            </a:r>
            <a:r>
              <a:rPr lang="pt-BR" sz="3200" dirty="0" smtClean="0"/>
              <a:t>saúde</a:t>
            </a:r>
            <a:r>
              <a:rPr lang="pt-BR" sz="3200" dirty="0"/>
              <a:t>.</a:t>
            </a:r>
            <a:endParaRPr lang="pt-BR" sz="3200" dirty="0" smtClean="0"/>
          </a:p>
          <a:p>
            <a:pPr algn="just"/>
            <a:endParaRPr lang="pt-BR" sz="3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188640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7448" y="973172"/>
            <a:ext cx="85650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70C0"/>
                </a:solidFill>
              </a:rPr>
              <a:t>Indicador 3.3: </a:t>
            </a:r>
            <a:r>
              <a:rPr lang="pt-BR" sz="3200" dirty="0" smtClean="0"/>
              <a:t>Proporção </a:t>
            </a:r>
            <a:r>
              <a:rPr lang="pt-BR" sz="3200" dirty="0"/>
              <a:t>de mulheres com exame </a:t>
            </a:r>
            <a:r>
              <a:rPr lang="pt-BR" sz="3200" dirty="0" err="1"/>
              <a:t>citopatológico</a:t>
            </a:r>
            <a:r>
              <a:rPr lang="pt-BR" sz="3200" dirty="0"/>
              <a:t> alterado que não estão em acompanhamento e que foram buscadas pelo serviço para dar continuidade ao tratamento. </a:t>
            </a:r>
            <a:endParaRPr lang="pt-BR" sz="32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3200" b="1" dirty="0" smtClean="0">
                <a:solidFill>
                  <a:srgbClr val="0070C0"/>
                </a:solidFill>
              </a:rPr>
              <a:t>Indicador 3.4: </a:t>
            </a:r>
            <a:r>
              <a:rPr lang="pt-BR" sz="3200" dirty="0"/>
              <a:t>Proporção de mulheres com mamografia alterada que não estão em acompanhamento e que foram buscadas pelo serviço para dar continuidade ao tratamento.  </a:t>
            </a:r>
          </a:p>
          <a:p>
            <a:pPr algn="just"/>
            <a:endParaRPr lang="pt-BR" sz="3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116632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ergaminho horizontal 3"/>
          <p:cNvSpPr/>
          <p:nvPr/>
        </p:nvSpPr>
        <p:spPr>
          <a:xfrm>
            <a:off x="3995936" y="5301208"/>
            <a:ext cx="4608512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obtivemos casos para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estes indicadores.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12776"/>
            <a:ext cx="844236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registro da coleta de exame citopatológico de colo de útero em registro específico em 100% das mulheres cadastradas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4.2: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registro da realização da mamografia em registro específico em 100% das mulheres cadastradas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332656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7829791" y="6346182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47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4869160"/>
            <a:ext cx="8297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mulheres com registro adequado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colo do útero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do Bairro Alto do Balanço em Regeneração/PI</a:t>
            </a:r>
            <a:r>
              <a:rPr lang="pt-BR" sz="2400" dirty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670" y="404664"/>
            <a:ext cx="903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4.1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4.1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444" y="1772815"/>
            <a:ext cx="3029618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67262" y="2104040"/>
            <a:ext cx="4220762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124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5048016"/>
            <a:ext cx="8297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4.2: </a:t>
            </a:r>
            <a:r>
              <a:rPr lang="pt-BR" sz="2400" dirty="0" smtClean="0"/>
              <a:t>Proporção de mulheres com registro adequado da mamografia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UBS do Bairro Alto do Balanço em Regeneração/PI</a:t>
            </a:r>
            <a:r>
              <a:rPr lang="pt-BR" sz="2400" dirty="0" smtClean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 smtClean="0"/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671" y="601524"/>
            <a:ext cx="903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Objetivo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4.2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4.2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825258" cy="286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140" y="1484784"/>
            <a:ext cx="4927316" cy="300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53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9675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5: </a:t>
            </a:r>
            <a:r>
              <a:rPr lang="pt-BR" sz="3200" dirty="0"/>
              <a:t>Mapear as mulheres de risco para câncer de colo de útero e de mama. </a:t>
            </a:r>
          </a:p>
          <a:p>
            <a:endParaRPr lang="pt-BR" sz="3200" dirty="0" smtClean="0"/>
          </a:p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Meta 5.1: </a:t>
            </a:r>
            <a:r>
              <a:rPr lang="pt-BR" sz="3200" dirty="0" smtClean="0"/>
              <a:t>Proporção </a:t>
            </a:r>
            <a:r>
              <a:rPr lang="pt-BR" sz="3200" dirty="0"/>
              <a:t>de mulheres entre 25 e 64 anos com pesquisa de sinais de alerta (dor, sangramento após relação sexual e/ou corrimento vaginal, entre outros), para câncer de colo de </a:t>
            </a:r>
            <a:r>
              <a:rPr lang="pt-BR" sz="3200" dirty="0" smtClean="0"/>
              <a:t>útero.</a:t>
            </a:r>
          </a:p>
          <a:p>
            <a:pPr algn="just"/>
            <a:endParaRPr lang="pt-BR" sz="3200" dirty="0" smtClean="0">
              <a:solidFill>
                <a:srgbClr val="000099"/>
              </a:solidFill>
            </a:endParaRPr>
          </a:p>
          <a:p>
            <a:pPr algn="just"/>
            <a:endParaRPr lang="pt-BR" sz="3200" dirty="0">
              <a:solidFill>
                <a:srgbClr val="000099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332656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4797152"/>
            <a:ext cx="8297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5.1: </a:t>
            </a:r>
            <a:r>
              <a:rPr lang="pt-BR" sz="2400" dirty="0"/>
              <a:t>Proporção de mulheres entre 25 e 64 anos com pesquisa de sinais de alerta para câncer de colo de </a:t>
            </a:r>
            <a:r>
              <a:rPr lang="pt-BR" sz="2400" dirty="0" smtClean="0"/>
              <a:t>útero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UBS do Bairro Alto do Balanço em Regeneração/PI</a:t>
            </a:r>
            <a:r>
              <a:rPr lang="pt-BR" sz="2400" dirty="0" smtClean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 smtClean="0"/>
              <a:t> </a:t>
            </a:r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671" y="601524"/>
            <a:ext cx="903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5.1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988840"/>
            <a:ext cx="4276003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5.1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875" y="1628800"/>
            <a:ext cx="2638945" cy="2702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97780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5: </a:t>
            </a:r>
            <a:r>
              <a:rPr lang="pt-BR" sz="3200" dirty="0"/>
              <a:t>Mapear as mulheres de risco para câncer de colo de útero e de mama. </a:t>
            </a:r>
            <a:endParaRPr lang="pt-BR" sz="3200" dirty="0" smtClean="0"/>
          </a:p>
          <a:p>
            <a:endParaRPr lang="pt-BR" sz="3200" dirty="0"/>
          </a:p>
          <a:p>
            <a:pPr algn="just"/>
            <a:r>
              <a:rPr lang="pt-BR" sz="3200" b="1" dirty="0">
                <a:solidFill>
                  <a:srgbClr val="000099"/>
                </a:solidFill>
              </a:rPr>
              <a:t>Meta 5.2: </a:t>
            </a:r>
            <a:r>
              <a:rPr lang="pt-BR" sz="3200" dirty="0"/>
              <a:t>Realizar avaliação de risco para câncer de mama em 100% das mulheres entre 50 e 69 anos.</a:t>
            </a:r>
          </a:p>
          <a:p>
            <a:endParaRPr lang="pt-BR" sz="3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332656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6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4797152"/>
            <a:ext cx="8297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mulheres entre 50 e 69 anos com avaliação de risco para câncer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do Bairro Alto do Balanço em Regeneração/PI</a:t>
            </a:r>
            <a:r>
              <a:rPr lang="pt-BR" sz="2400" dirty="0" smtClean="0" bmk="_Toc427073504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7551" y="601524"/>
            <a:ext cx="8733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5.2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5.2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988840"/>
            <a:ext cx="4680520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5.2: 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67797"/>
            <a:ext cx="2952328" cy="2827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5679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Objetivo </a:t>
            </a:r>
            <a:r>
              <a:rPr lang="pt-BR" sz="3200" b="1" dirty="0">
                <a:solidFill>
                  <a:srgbClr val="000099"/>
                </a:solidFill>
              </a:rPr>
              <a:t>6: </a:t>
            </a:r>
            <a:r>
              <a:rPr lang="pt-BR" sz="3200" dirty="0"/>
              <a:t>Promover a saúde das mulheres que realizam detecção precoce de câncer de colo de útero e de mama  na unidade de saúde.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Meta 6.1: </a:t>
            </a:r>
            <a:r>
              <a:rPr lang="pt-BR" sz="3200" dirty="0"/>
              <a:t>Orientar 100% das mulheres cadastradas sobre DST e fatores de risco para câncer de colo de útero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686814" y="404664"/>
            <a:ext cx="7555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6, Meta </a:t>
            </a:r>
            <a:r>
              <a:rPr lang="pt-BR" sz="3600" b="1" dirty="0" smtClean="0">
                <a:solidFill>
                  <a:srgbClr val="000099"/>
                </a:solidFill>
              </a:rPr>
              <a:t>6.1 </a:t>
            </a:r>
            <a:endParaRPr lang="pt-BR" sz="3600" b="1" dirty="0">
              <a:solidFill>
                <a:srgbClr val="000099"/>
              </a:solidFill>
            </a:endParaRPr>
          </a:p>
          <a:p>
            <a:pPr marL="571500" indent="-571500" algn="ctr">
              <a:buFont typeface="Wingdings" pitchFamily="2" charset="2"/>
              <a:buChar char="v"/>
            </a:pPr>
            <a:endParaRPr lang="pt-BR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4797152"/>
            <a:ext cx="8297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6.1: </a:t>
            </a:r>
            <a:r>
              <a:rPr lang="pt-BR" sz="2400" dirty="0"/>
              <a:t>Proporção de mulheres orientadas sobre DST e fatores de risco para câncer de colo de </a:t>
            </a:r>
            <a:r>
              <a:rPr lang="pt-BR" sz="2400" dirty="0" smtClean="0"/>
              <a:t>útero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UBS do Bairro Alto do Balanço em Regeneração/PI</a:t>
            </a:r>
            <a:r>
              <a:rPr lang="pt-BR" sz="2400" dirty="0" smtClean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 smtClean="0"/>
              <a:t> </a:t>
            </a:r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-32153" y="601524"/>
            <a:ext cx="9152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6.1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6.1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158405"/>
            <a:ext cx="4680520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6.1: 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6884"/>
            <a:ext cx="2736304" cy="2470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3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5679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Objetivo </a:t>
            </a:r>
            <a:r>
              <a:rPr lang="pt-BR" sz="3200" b="1" dirty="0">
                <a:solidFill>
                  <a:srgbClr val="000099"/>
                </a:solidFill>
              </a:rPr>
              <a:t>6: </a:t>
            </a:r>
            <a:r>
              <a:rPr lang="pt-BR" sz="3200" dirty="0"/>
              <a:t>Promover a saúde das mulheres que realizam detecção precoce de câncer de colo de útero e de mama  na unidade de saúde.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>
                <a:solidFill>
                  <a:srgbClr val="000099"/>
                </a:solidFill>
              </a:rPr>
              <a:t>Meta 6.2: </a:t>
            </a:r>
            <a:r>
              <a:rPr lang="pt-BR" sz="3200" dirty="0"/>
              <a:t>Orientar 100% das mulheres cadastradas sobre doenças sexualmente transmissíveis (</a:t>
            </a:r>
            <a:r>
              <a:rPr lang="pt-BR" sz="3200" dirty="0" err="1"/>
              <a:t>DSTs</a:t>
            </a:r>
            <a:r>
              <a:rPr lang="pt-BR" sz="3200" dirty="0"/>
              <a:t>) e fatores de risco para câncer de mama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686814" y="404664"/>
            <a:ext cx="755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6, Meta 6.2 </a:t>
            </a:r>
          </a:p>
        </p:txBody>
      </p:sp>
    </p:spTree>
    <p:extLst>
      <p:ext uri="{BB962C8B-B14F-4D97-AF65-F5344CB8AC3E}">
        <p14:creationId xmlns:p14="http://schemas.microsoft.com/office/powerpoint/2010/main" xmlns="" val="1722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4797152"/>
            <a:ext cx="8297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mulheres orientadas sobre DST e fatores de risco para câncer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 na UBS do Bairro Alto do Balanço em Regeneração/PI</a:t>
            </a:r>
            <a:r>
              <a:rPr lang="pt-BR" sz="2400" dirty="0" smtClean="0" bmk="_Toc427073504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400" dirty="0" smtClean="0"/>
              <a:t> </a:t>
            </a:r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</a:t>
            </a:r>
            <a:r>
              <a:rPr lang="pt-BR" dirty="0" smtClean="0"/>
              <a:t>Dados/2015.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-32153" y="601524"/>
            <a:ext cx="9152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6.2 </a:t>
            </a:r>
            <a:r>
              <a:rPr lang="pt-B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6.2 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158405"/>
            <a:ext cx="4680520" cy="1846659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Resultados para a meta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6.2: 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durante os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intervenção. 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67797"/>
            <a:ext cx="2952328" cy="2827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3277"/>
            <a:ext cx="9036496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70C0"/>
                </a:solidFill>
              </a:rPr>
              <a:t>Importância da </a:t>
            </a:r>
            <a:r>
              <a:rPr lang="pt-BR" sz="3200" b="1" dirty="0" smtClean="0">
                <a:solidFill>
                  <a:srgbClr val="0070C0"/>
                </a:solidFill>
              </a:rPr>
              <a:t>intervenção para equipe:</a:t>
            </a:r>
          </a:p>
          <a:p>
            <a:pPr marL="457200" lvl="1" indent="0" algn="just">
              <a:buNone/>
            </a:pPr>
            <a:endParaRPr lang="pt-BR" sz="900" dirty="0" smtClean="0"/>
          </a:p>
          <a:p>
            <a:pPr marL="457200" lvl="1" indent="0" algn="just">
              <a:buNone/>
            </a:pPr>
            <a:endParaRPr lang="pt-BR" sz="900" dirty="0"/>
          </a:p>
          <a:p>
            <a:pPr marL="457200" lvl="1" indent="0" algn="just">
              <a:buNone/>
            </a:pPr>
            <a:endParaRPr lang="pt-BR" sz="900" dirty="0" smtClean="0"/>
          </a:p>
          <a:p>
            <a:pPr lvl="0" algn="just"/>
            <a:r>
              <a:rPr lang="pt-BR" sz="2800" dirty="0" smtClean="0"/>
              <a:t>Capacitação </a:t>
            </a:r>
            <a:r>
              <a:rPr lang="pt-BR" sz="2800" dirty="0"/>
              <a:t>da equipe para o uso </a:t>
            </a:r>
            <a:r>
              <a:rPr lang="pt-BR" sz="2800" dirty="0" smtClean="0"/>
              <a:t>do </a:t>
            </a:r>
            <a:r>
              <a:rPr lang="pt-BR" sz="2800" dirty="0"/>
              <a:t>protocolo </a:t>
            </a:r>
            <a:r>
              <a:rPr lang="pt-BR" sz="2800" dirty="0" smtClean="0"/>
              <a:t>do MS;</a:t>
            </a:r>
          </a:p>
          <a:p>
            <a:pPr lvl="0" algn="just"/>
            <a:r>
              <a:rPr lang="pt-BR" sz="2800" dirty="0"/>
              <a:t>F</a:t>
            </a:r>
            <a:r>
              <a:rPr lang="pt-BR" sz="2800" dirty="0" smtClean="0"/>
              <a:t>ortalecimento </a:t>
            </a:r>
            <a:r>
              <a:rPr lang="pt-BR" sz="2800" dirty="0"/>
              <a:t>do trabalho </a:t>
            </a:r>
            <a:r>
              <a:rPr lang="pt-BR" sz="2800" dirty="0" smtClean="0"/>
              <a:t>multiprofissional;</a:t>
            </a:r>
            <a:endParaRPr lang="pt-BR" sz="2800" dirty="0"/>
          </a:p>
          <a:p>
            <a:pPr lvl="0" algn="just"/>
            <a:r>
              <a:rPr lang="pt-BR" sz="2800" dirty="0"/>
              <a:t>O trabalho dos ACS foi </a:t>
            </a:r>
            <a:r>
              <a:rPr lang="pt-BR" sz="2800" dirty="0" smtClean="0"/>
              <a:t>fundamental; </a:t>
            </a:r>
          </a:p>
          <a:p>
            <a:pPr lvl="0" algn="just"/>
            <a:r>
              <a:rPr lang="pt-BR" sz="2800" dirty="0" smtClean="0"/>
              <a:t>A </a:t>
            </a:r>
            <a:r>
              <a:rPr lang="pt-BR" sz="2800" dirty="0"/>
              <a:t>enfermeira e o médico qualificaram suas ações </a:t>
            </a:r>
            <a:r>
              <a:rPr lang="pt-BR" sz="2800" dirty="0" smtClean="0"/>
              <a:t>técnicas;</a:t>
            </a:r>
            <a:endParaRPr lang="pt-BR" sz="2800" dirty="0"/>
          </a:p>
          <a:p>
            <a:pPr lvl="0" algn="just"/>
            <a:r>
              <a:rPr lang="pt-BR" sz="2800" dirty="0"/>
              <a:t>A técnica de enfermagem e a recepcionista ampliaram união com os </a:t>
            </a:r>
            <a:r>
              <a:rPr lang="pt-BR" sz="2800" dirty="0" smtClean="0"/>
              <a:t>ACS;</a:t>
            </a:r>
          </a:p>
          <a:p>
            <a:pPr lvl="0" algn="just"/>
            <a:r>
              <a:rPr lang="pt-BR" sz="2800" dirty="0" smtClean="0"/>
              <a:t>Reforçou responsabilidades;</a:t>
            </a:r>
          </a:p>
          <a:p>
            <a:pPr lvl="0" algn="just"/>
            <a:r>
              <a:rPr lang="pt-BR" sz="2800" dirty="0" smtClean="0"/>
              <a:t>Os profissionais ficaram muito satisfeitos.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8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Caracterização do município Regeneração/Piauí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2925"/>
            <a:ext cx="4371975" cy="448844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191247" y="6639163"/>
            <a:ext cx="17732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3584"/>
            <a:ext cx="3867150" cy="42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272802" y="764701"/>
            <a:ext cx="8598396" cy="153888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Limita- se com os seguintes municípios: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Ao norte, com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Angical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do Piauí e Jardim do Mulato;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Ao Sul, com Arraial;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Ao Leste, com Elesbão Veloso 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Francinópolis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Oeste com Amarante. </a:t>
            </a:r>
          </a:p>
        </p:txBody>
      </p:sp>
    </p:spTree>
    <p:extLst>
      <p:ext uri="{BB962C8B-B14F-4D97-AF65-F5344CB8AC3E}">
        <p14:creationId xmlns:p14="http://schemas.microsoft.com/office/powerpoint/2010/main" xmlns="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03237"/>
            <a:ext cx="8442367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99"/>
                </a:solidFill>
              </a:rPr>
              <a:t>Importância da intervenção para o </a:t>
            </a:r>
            <a:r>
              <a:rPr lang="pt-BR" sz="3200" b="1" dirty="0" smtClean="0">
                <a:solidFill>
                  <a:srgbClr val="000099"/>
                </a:solidFill>
              </a:rPr>
              <a:t>serviço:</a:t>
            </a:r>
            <a:endParaRPr lang="pt-BR" sz="3200" b="1" dirty="0">
              <a:solidFill>
                <a:srgbClr val="000099"/>
              </a:solidFill>
            </a:endParaRPr>
          </a:p>
          <a:p>
            <a:pPr marL="457200" lvl="1" indent="0" algn="just">
              <a:buNone/>
            </a:pPr>
            <a:endParaRPr lang="pt-BR" sz="900" dirty="0"/>
          </a:p>
          <a:p>
            <a:pPr lvl="0" algn="just"/>
            <a:r>
              <a:rPr lang="pt-BR" sz="2800" dirty="0" smtClean="0"/>
              <a:t>Processos de trabalho monitorados;</a:t>
            </a:r>
          </a:p>
          <a:p>
            <a:pPr marL="0" lvl="0" indent="0" algn="just">
              <a:buNone/>
            </a:pPr>
            <a:endParaRPr lang="pt-BR" sz="1000" dirty="0" smtClean="0"/>
          </a:p>
          <a:p>
            <a:pPr algn="just"/>
            <a:r>
              <a:rPr lang="pt-BR" sz="2800" dirty="0"/>
              <a:t>Ações com fluxos definidos</a:t>
            </a:r>
            <a:r>
              <a:rPr lang="pt-BR" sz="2800" dirty="0" smtClean="0"/>
              <a:t>;</a:t>
            </a:r>
          </a:p>
          <a:p>
            <a:pPr marL="0" indent="0" algn="just">
              <a:buNone/>
            </a:pPr>
            <a:endParaRPr lang="pt-BR" sz="1200" dirty="0"/>
          </a:p>
          <a:p>
            <a:pPr lvl="0" algn="just"/>
            <a:r>
              <a:rPr lang="pt-BR" sz="2800" dirty="0"/>
              <a:t>Os arquivos </a:t>
            </a:r>
            <a:r>
              <a:rPr lang="pt-BR" sz="2800" dirty="0" smtClean="0"/>
              <a:t>e </a:t>
            </a:r>
            <a:r>
              <a:rPr lang="pt-BR" sz="2800" dirty="0"/>
              <a:t>prontuários foram organizados e qualificados</a:t>
            </a:r>
            <a:r>
              <a:rPr lang="pt-BR" sz="2800" dirty="0" smtClean="0"/>
              <a:t>;</a:t>
            </a:r>
          </a:p>
          <a:p>
            <a:pPr marL="0" lvl="0" indent="0" algn="just">
              <a:buNone/>
            </a:pPr>
            <a:endParaRPr lang="pt-BR" sz="900" dirty="0"/>
          </a:p>
          <a:p>
            <a:pPr lvl="0" algn="just"/>
            <a:r>
              <a:rPr lang="pt-BR" sz="2800" dirty="0" smtClean="0"/>
              <a:t>Melhoria no sistema de </a:t>
            </a:r>
            <a:r>
              <a:rPr lang="pt-BR" sz="2800" dirty="0"/>
              <a:t>agendamento das usuárias; </a:t>
            </a:r>
            <a:endParaRPr lang="pt-BR" sz="2800" dirty="0" smtClean="0"/>
          </a:p>
          <a:p>
            <a:pPr marL="0" lvl="0" indent="0" algn="just">
              <a:buNone/>
            </a:pPr>
            <a:endParaRPr lang="pt-BR" sz="900" dirty="0"/>
          </a:p>
          <a:p>
            <a:pPr lvl="0" algn="just"/>
            <a:r>
              <a:rPr lang="pt-BR" sz="2800" dirty="0"/>
              <a:t>As atividades de educação em saúde </a:t>
            </a:r>
            <a:r>
              <a:rPr lang="pt-BR" sz="2800" dirty="0" smtClean="0"/>
              <a:t>favoreceram </a:t>
            </a:r>
            <a:r>
              <a:rPr lang="pt-BR" sz="2800" dirty="0"/>
              <a:t>a compreensão da comunidade sobre o serviço</a:t>
            </a:r>
            <a:r>
              <a:rPr lang="pt-BR" sz="2800" dirty="0" smtClean="0"/>
              <a:t>.</a:t>
            </a:r>
          </a:p>
          <a:p>
            <a:pPr marL="0" lvl="0" indent="0" algn="just">
              <a:buNone/>
            </a:pPr>
            <a:endParaRPr lang="pt-BR" sz="900" dirty="0"/>
          </a:p>
          <a:p>
            <a:pPr lvl="0" algn="just"/>
            <a:r>
              <a:rPr lang="pt-BR" sz="2800" dirty="0"/>
              <a:t>A rotina de trabalho </a:t>
            </a:r>
            <a:r>
              <a:rPr lang="pt-BR" sz="2800" dirty="0" smtClean="0"/>
              <a:t>melhorou na </a:t>
            </a:r>
            <a:r>
              <a:rPr lang="pt-BR" sz="2800" dirty="0"/>
              <a:t>qualidade </a:t>
            </a:r>
            <a:r>
              <a:rPr lang="pt-BR" sz="2800" dirty="0" smtClean="0"/>
              <a:t>e na quantidade </a:t>
            </a:r>
            <a:r>
              <a:rPr lang="pt-BR" sz="2800" dirty="0"/>
              <a:t>de </a:t>
            </a:r>
            <a:r>
              <a:rPr lang="pt-BR" sz="2800" dirty="0" smtClean="0"/>
              <a:t>atendimentos.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xmlns="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Importância </a:t>
            </a:r>
            <a:r>
              <a:rPr lang="pt-BR" sz="3200" b="1" dirty="0">
                <a:solidFill>
                  <a:srgbClr val="000099"/>
                </a:solidFill>
              </a:rPr>
              <a:t>da intervenção para </a:t>
            </a:r>
            <a:r>
              <a:rPr lang="pt-BR" sz="3200" b="1" dirty="0" smtClean="0">
                <a:solidFill>
                  <a:srgbClr val="000099"/>
                </a:solidFill>
              </a:rPr>
              <a:t>a comunidade:</a:t>
            </a:r>
          </a:p>
          <a:p>
            <a:pPr marL="457200" lvl="1" indent="0" algn="just">
              <a:buNone/>
            </a:pPr>
            <a:endParaRPr lang="pt-BR" sz="1000" b="1" dirty="0" smtClean="0">
              <a:solidFill>
                <a:srgbClr val="000099"/>
              </a:solidFill>
            </a:endParaRPr>
          </a:p>
          <a:p>
            <a:pPr marL="457200" lvl="1" indent="0" algn="just">
              <a:buNone/>
            </a:pPr>
            <a:endParaRPr lang="pt-BR" sz="1000" b="1" dirty="0" smtClean="0">
              <a:solidFill>
                <a:srgbClr val="000099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1703705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Compreensão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comunidade sobre o serviço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 utilização dos serviços por parte da comunidade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usuárias e entendimento para a realização da coleta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mamografia;</a:t>
            </a:r>
          </a:p>
          <a:p>
            <a:pPr lvl="0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Fortalecimento da promoção da saúde e das ações de prevenção de doenças direcionadas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da área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abrangência;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Satisfação das usuárias;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86661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</a:rPr>
              <a:t> Viabilidade de incorporar </a:t>
            </a:r>
            <a:r>
              <a:rPr lang="pt-BR" sz="2800" b="1" dirty="0" smtClean="0">
                <a:solidFill>
                  <a:srgbClr val="000099"/>
                </a:solidFill>
              </a:rPr>
              <a:t>a intervenção na rotina do serviço</a:t>
            </a:r>
            <a:endParaRPr lang="pt-BR" sz="2800" b="1" dirty="0">
              <a:solidFill>
                <a:srgbClr val="000099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76177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/>
              <a:t>As ações de intervenção com as mulheres entre 25-64 anos e 50-69 anos de idade já faz parte da rotina de trabalho da UBS, mas ainda encontra dificuldades. </a:t>
            </a:r>
            <a:endParaRPr lang="pt-BR" sz="28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A </a:t>
            </a:r>
            <a:r>
              <a:rPr lang="pt-BR" sz="2800" dirty="0"/>
              <a:t>equipe tem como proposta chegar a cadastrar 100% da cobertura das mulheres compreendida na faixa etária entre 25-64 e 50-69 anos de idade nos próximos três meses.</a:t>
            </a:r>
          </a:p>
        </p:txBody>
      </p:sp>
    </p:spTree>
    <p:extLst>
      <p:ext uri="{BB962C8B-B14F-4D97-AF65-F5344CB8AC3E}">
        <p14:creationId xmlns:p14="http://schemas.microsoft.com/office/powerpoint/2010/main" xmlns="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052736"/>
            <a:ext cx="889248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Ampliar a cobertura de detecção precoce </a:t>
            </a:r>
            <a:r>
              <a:rPr lang="pt-BR" sz="2400" dirty="0" smtClean="0"/>
              <a:t>dos cânceres </a:t>
            </a:r>
            <a:r>
              <a:rPr lang="pt-BR" sz="2400" dirty="0"/>
              <a:t>de colo de útero e de </a:t>
            </a:r>
            <a:r>
              <a:rPr lang="pt-BR" sz="2400" dirty="0" smtClean="0"/>
              <a:t>mama;  </a:t>
            </a:r>
          </a:p>
          <a:p>
            <a:pPr lvl="0" algn="just"/>
            <a:endParaRPr lang="pt-BR" sz="9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Melhorar a qualidade da coleta de amostras do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</a:t>
            </a:r>
            <a:r>
              <a:rPr lang="pt-BR" sz="2400" dirty="0" smtClean="0"/>
              <a:t>útero;</a:t>
            </a:r>
          </a:p>
          <a:p>
            <a:pPr lvl="0" algn="just"/>
            <a:endParaRPr lang="pt-BR" sz="9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Melhorar a adesão da população alvo ao </a:t>
            </a:r>
            <a:r>
              <a:rPr lang="pt-BR" sz="2400" dirty="0" smtClean="0"/>
              <a:t>programa;</a:t>
            </a:r>
          </a:p>
          <a:p>
            <a:pPr lvl="0" algn="just"/>
            <a:endParaRPr lang="pt-BR" sz="9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Melhorar o registro das informações da coleta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da realização da mamografia na </a:t>
            </a:r>
            <a:r>
              <a:rPr lang="pt-BR" sz="2400" dirty="0" smtClean="0"/>
              <a:t>UBS;</a:t>
            </a:r>
          </a:p>
          <a:p>
            <a:pPr lvl="0" algn="just"/>
            <a:endParaRPr lang="pt-BR" sz="9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Mapear sinais de alerta e fatores de risco para câncer de colo de útero e mama na população alvo na </a:t>
            </a:r>
            <a:r>
              <a:rPr lang="pt-BR" sz="2400" dirty="0" smtClean="0"/>
              <a:t>UBS;</a:t>
            </a:r>
          </a:p>
          <a:p>
            <a:pPr lvl="0" algn="just"/>
            <a:endParaRPr lang="pt-BR" sz="9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Promover a saúde da população alvo para câncer de colo de útero e mama na UBS.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6064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3504" y="764704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99"/>
                </a:solidFill>
              </a:rPr>
              <a:t>Referências Bibliográficas </a:t>
            </a:r>
            <a:endParaRPr lang="pt-BR" sz="3200" dirty="0">
              <a:solidFill>
                <a:srgbClr val="000099"/>
              </a:solidFill>
            </a:endParaRPr>
          </a:p>
          <a:p>
            <a:r>
              <a:rPr lang="pt-BR" sz="2400" dirty="0"/>
              <a:t>  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Geografia. </a:t>
            </a:r>
            <a:r>
              <a:rPr lang="pt-B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/PI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2015. </a:t>
            </a:r>
            <a:r>
              <a:rPr lang="pt-BR" sz="2400" dirty="0" smtClean="0"/>
              <a:t>Geografia</a:t>
            </a:r>
            <a:r>
              <a:rPr lang="pt-BR" sz="2400" dirty="0"/>
              <a:t>. Disponível em: </a:t>
            </a:r>
            <a:r>
              <a:rPr lang="pt-BR" sz="2400" dirty="0" smtClean="0">
                <a:hlinkClick r:id="rId2"/>
              </a:rPr>
              <a:t>wikipedia.org. Acesso </a:t>
            </a:r>
            <a:r>
              <a:rPr lang="pt-BR" sz="2400" dirty="0">
                <a:hlinkClick r:id="rId2"/>
              </a:rPr>
              <a:t>em 2015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 </a:t>
            </a:r>
            <a:r>
              <a:rPr lang="pt-BR" sz="2400" dirty="0" smtClean="0"/>
              <a:t>BRASIL</a:t>
            </a:r>
            <a:r>
              <a:rPr lang="pt-BR" sz="2400" dirty="0"/>
              <a:t>. Ministério da Saúde. Controle dos cânceres do colo do útero e da mama. 2. ed. Brasília: Ministério da Saúde, 2013. (Cadernos de Atenção Básica, 13</a:t>
            </a:r>
            <a:r>
              <a:rPr lang="pt-BR" sz="24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 INCA - Ações e Programas no Brasil - Controle do Câncer do Colo do Útero, 2013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INCA - Ações e Programas no Brasil - Controle do Câncer de mama, 2013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Manual Técnico de Controle dos Cânceres de Colo de Útero e da Mama do Ministério da Saúde </a:t>
            </a:r>
            <a:r>
              <a:rPr lang="pt-BR" sz="2400" dirty="0" smtClean="0"/>
              <a:t>2013.</a:t>
            </a:r>
            <a:endParaRPr lang="pt-BR" sz="2400" dirty="0"/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:\DCIM\Camera\20150827_154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5480" y="1119576"/>
            <a:ext cx="4377596" cy="47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539552" y="587727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Orientação para a realização </a:t>
            </a:r>
            <a:r>
              <a:rPr lang="pt-BR" sz="2400" dirty="0"/>
              <a:t>correta </a:t>
            </a:r>
            <a:r>
              <a:rPr lang="pt-BR" sz="2400" dirty="0" smtClean="0"/>
              <a:t>do autoexame </a:t>
            </a:r>
            <a:r>
              <a:rPr lang="pt-BR" sz="2400" dirty="0"/>
              <a:t>de mama</a:t>
            </a:r>
          </a:p>
        </p:txBody>
      </p:sp>
    </p:spTree>
    <p:extLst>
      <p:ext uri="{BB962C8B-B14F-4D97-AF65-F5344CB8AC3E}">
        <p14:creationId xmlns:p14="http://schemas.microsoft.com/office/powerpoint/2010/main" xmlns="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:\DCIM\Camera\20150827_154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77362" y="867054"/>
            <a:ext cx="4968553" cy="46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47664" y="5805264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Campanha </a:t>
            </a:r>
            <a:r>
              <a:rPr lang="pt-BR" sz="2800" dirty="0"/>
              <a:t>de saúde da mulher na UBS</a:t>
            </a:r>
          </a:p>
        </p:txBody>
      </p:sp>
    </p:spTree>
    <p:extLst>
      <p:ext uri="{BB962C8B-B14F-4D97-AF65-F5344CB8AC3E}">
        <p14:creationId xmlns:p14="http://schemas.microsoft.com/office/powerpoint/2010/main" xmlns="" val="414463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:\20141015_0859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79512" y="539702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Atividade feita pela equipe de saúde e gestores do município no Barrio Alto do Balanço na campanha </a:t>
            </a:r>
            <a:endParaRPr lang="pt-BR" sz="2400" dirty="0" smtClean="0"/>
          </a:p>
          <a:p>
            <a:pPr algn="ctr"/>
            <a:r>
              <a:rPr lang="pt-BR" sz="2400" dirty="0" smtClean="0"/>
              <a:t>de </a:t>
            </a:r>
            <a:r>
              <a:rPr lang="pt-BR" sz="2400" dirty="0"/>
              <a:t>prevenção de câncer de mama.</a:t>
            </a:r>
          </a:p>
        </p:txBody>
      </p:sp>
    </p:spTree>
    <p:extLst>
      <p:ext uri="{BB962C8B-B14F-4D97-AF65-F5344CB8AC3E}">
        <p14:creationId xmlns:p14="http://schemas.microsoft.com/office/powerpoint/2010/main" xmlns="" val="2218197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578211"/>
            <a:ext cx="87849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Alto índice de analfabetismo;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 coleta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pública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lixos;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abastecimento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água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pela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rede pública, contudo, a água não é tratada em toda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área;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  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Conselho municipal de saúde atuante;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 município </a:t>
            </a:r>
            <a:r>
              <a:rPr lang="pt-BR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não conta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com: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Farmácia popular; 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Pronto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e 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existe documento de referência e contra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6512" y="211867"/>
            <a:ext cx="92170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Regeneração /Piauí</a:t>
            </a:r>
          </a:p>
          <a:p>
            <a:pPr marL="118872" algn="just">
              <a:buClr>
                <a:srgbClr val="000099"/>
              </a:buClr>
            </a:pP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54918" y="119675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226977" y="83671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800771"/>
              </p:ext>
            </p:extLst>
          </p:nvPr>
        </p:nvGraphicFramePr>
        <p:xfrm>
          <a:off x="649221" y="891560"/>
          <a:ext cx="3944949" cy="1097280"/>
        </p:xfrm>
        <a:graphic>
          <a:graphicData uri="http://schemas.openxmlformats.org/drawingml/2006/table">
            <a:tbl>
              <a:tblPr/>
              <a:tblGrid>
                <a:gridCol w="1357295"/>
                <a:gridCol w="2587654"/>
              </a:tblGrid>
              <a:tr h="149736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3" tooltip="Território"/>
                        </a:rPr>
                        <a:t>Área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1.241,157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4" tooltip="Quilómetro quadrado"/>
                        </a:rPr>
                        <a:t>km²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u="none" strike="noStrike">
                          <a:solidFill>
                            <a:schemeClr val="tx1"/>
                          </a:solidFill>
                          <a:effectLst/>
                          <a:hlinkClick r:id="rId5" tooltip="População"/>
                        </a:rPr>
                        <a:t>População</a:t>
                      </a:r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17.697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6" tooltip="População residente"/>
                        </a:rPr>
                        <a:t>hab.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t-BR" i="1" u="none" strike="noStrike" dirty="0" smtClean="0">
                          <a:solidFill>
                            <a:schemeClr val="tx1"/>
                          </a:solidFill>
                          <a:effectLst/>
                          <a:hlinkClick r:id="rId7" tooltip="IBGE"/>
                        </a:rPr>
                        <a:t>IBGE</a:t>
                      </a:r>
                      <a:r>
                        <a:rPr lang="pt-BR" i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i="1" u="none" strike="noStrike" dirty="0" smtClean="0">
                          <a:solidFill>
                            <a:schemeClr val="tx1"/>
                          </a:solidFill>
                          <a:effectLst/>
                          <a:hlinkClick r:id="rId8" tooltip="2015"/>
                        </a:rPr>
                        <a:t>2015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9" tooltip="Densidade populacional"/>
                        </a:rPr>
                        <a:t>Densidade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14,08 hab./km²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332656" y="90872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Sistema de Saúde: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611560" y="98072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9512" y="1484784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Nove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estabelecimentos de Saúde vinculados aos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SUS.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distribuídos em 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oito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um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hospital de média complexidade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Sete UBS estão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compostas por uma Equipe de Saúde da Família (ESF),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tem duas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 cinco ESF estão cobertas por médicos do Programa Mais Médicos para o Brasil, todos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cubanos; 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Possui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CAPS; Um NASF, Um CEO;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Fisioterapia; Os Exames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complementares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são disponibilizados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SUS, em clínicas particulares ou em clínicas estaduais.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36512" y="211867"/>
            <a:ext cx="92170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Regeneração/Piauí</a:t>
            </a:r>
          </a:p>
          <a:p>
            <a:pPr marL="118872" algn="just">
              <a:buClr>
                <a:srgbClr val="000099"/>
              </a:buClr>
            </a:pP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33265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2276872"/>
            <a:ext cx="8402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Equipe: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médico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seis ACS, uma enfermeira, uma técnica de enfermagem,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odontóloga e uma auxiliar de odontologia, uma administradora, dois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vigias e,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dois auxiliares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limpeza.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3769" y="5373216"/>
            <a:ext cx="8610719" cy="1323439"/>
          </a:xfrm>
          <a:prstGeom prst="rect">
            <a:avLst/>
          </a:prstGeom>
          <a:solidFill>
            <a:srgbClr val="E6F4FE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Contamos com um CAPS, um CEO,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Psiquiatras, Psicólogos, Fonoaudiólogos, Psicopedagogos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Fisioterapeutas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são necessários outros especialistas, os usuários são encaminhados à Capital do Estado.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35496" y="1366679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ntalhada para a direita 6"/>
          <p:cNvSpPr/>
          <p:nvPr/>
        </p:nvSpPr>
        <p:spPr>
          <a:xfrm>
            <a:off x="35496" y="234888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ntalhada para a direita 7"/>
          <p:cNvSpPr/>
          <p:nvPr/>
        </p:nvSpPr>
        <p:spPr>
          <a:xfrm>
            <a:off x="-5297" y="436510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11560" y="1157843"/>
            <a:ext cx="8258616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USB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Balanço,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Regeneração, Piauí.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2730 habitantes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Famílias cadastradas: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730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8389" y="4254187"/>
            <a:ext cx="8179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Suporte do NASF: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Psicóloga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Psicopedagoga, Fonoaudióloga, Nutricionista e Assistente 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94878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Atenção à Saúde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Vacinas;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Puericulturas;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 aos idosos;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às crianças e adolescentes;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mama.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4797152"/>
            <a:ext cx="3939003" cy="1938992"/>
          </a:xfrm>
          <a:prstGeom prst="rect">
            <a:avLst/>
          </a:prstGeom>
          <a:solidFill>
            <a:srgbClr val="E6F4FE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Fundamentos das ações: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de Doenças;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Protocolos Clínicos do Ministério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4797152"/>
            <a:ext cx="4320480" cy="1938992"/>
          </a:xfrm>
          <a:prstGeom prst="rect">
            <a:avLst/>
          </a:prstGeom>
          <a:solidFill>
            <a:srgbClr val="E6F4FE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Atenção integral à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individuais e coletivas;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social;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</p:txBody>
      </p:sp>
    </p:spTree>
    <p:extLst>
      <p:ext uri="{BB962C8B-B14F-4D97-AF65-F5344CB8AC3E}">
        <p14:creationId xmlns:p14="http://schemas.microsoft.com/office/powerpoint/2010/main" xmlns="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064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764704"/>
            <a:ext cx="8172908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        A </a:t>
            </a:r>
            <a:r>
              <a:rPr lang="pt-BR" sz="2800" dirty="0"/>
              <a:t>estrutura física atual </a:t>
            </a:r>
            <a:r>
              <a:rPr lang="pt-BR" sz="2800" dirty="0" smtClean="0"/>
              <a:t>da </a:t>
            </a:r>
            <a:r>
              <a:rPr lang="pt-BR" sz="2800" dirty="0"/>
              <a:t>UBS é </a:t>
            </a:r>
            <a:r>
              <a:rPr lang="pt-BR" sz="2800" dirty="0" smtClean="0"/>
              <a:t>grande, contando com boa ventilação e iluminação.</a:t>
            </a:r>
          </a:p>
          <a:p>
            <a:pPr algn="just"/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Área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física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Dois consultórios  (um é utilizado pela médica);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Recepção onde se faz o acolhimento dos usuários, já que não temos sala de acolhimento;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enfermagem;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vacina;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odontologia;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curativo;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Dois banheiros;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farmácia.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</p:txBody>
      </p:sp>
      <p:sp>
        <p:nvSpPr>
          <p:cNvPr id="5" name="Seta entalhada para a direita 4"/>
          <p:cNvSpPr/>
          <p:nvPr/>
        </p:nvSpPr>
        <p:spPr>
          <a:xfrm>
            <a:off x="683568" y="1006639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2587</Words>
  <Application>Microsoft Office PowerPoint</Application>
  <PresentationFormat>Apresentação na tela (4:3)</PresentationFormat>
  <Paragraphs>356</Paragraphs>
  <Slides>48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Objetivo Geral</vt:lpstr>
      <vt:lpstr>Metodologia</vt:lpstr>
      <vt:lpstr>Metodologia</vt:lpstr>
      <vt:lpstr>Metodologia</vt:lpstr>
      <vt:lpstr>Slide 17</vt:lpstr>
      <vt:lpstr>Objetivos Específicos e Metas </vt:lpstr>
      <vt:lpstr>Slide 19</vt:lpstr>
      <vt:lpstr>Slide 20</vt:lpstr>
      <vt:lpstr>Objetivos Específicos e Metas </vt:lpstr>
      <vt:lpstr>Slide 22</vt:lpstr>
      <vt:lpstr>Objetivos Específicos e Metas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Discussão</vt:lpstr>
      <vt:lpstr>Discussão</vt:lpstr>
      <vt:lpstr>Discussão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Windows User</cp:lastModifiedBy>
  <cp:revision>87</cp:revision>
  <dcterms:modified xsi:type="dcterms:W3CDTF">2015-09-16T16:13:21Z</dcterms:modified>
</cp:coreProperties>
</file>