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45"/>
  </p:notesMasterIdLst>
  <p:sldIdLst>
    <p:sldId id="256" r:id="rId2"/>
    <p:sldId id="257" r:id="rId3"/>
    <p:sldId id="258" r:id="rId4"/>
    <p:sldId id="292" r:id="rId5"/>
    <p:sldId id="301" r:id="rId6"/>
    <p:sldId id="259" r:id="rId7"/>
    <p:sldId id="260" r:id="rId8"/>
    <p:sldId id="261" r:id="rId9"/>
    <p:sldId id="29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304" r:id="rId20"/>
    <p:sldId id="305" r:id="rId21"/>
    <p:sldId id="293" r:id="rId22"/>
    <p:sldId id="294" r:id="rId23"/>
    <p:sldId id="272" r:id="rId24"/>
    <p:sldId id="273" r:id="rId25"/>
    <p:sldId id="274" r:id="rId26"/>
    <p:sldId id="275" r:id="rId27"/>
    <p:sldId id="295" r:id="rId28"/>
    <p:sldId id="296" r:id="rId29"/>
    <p:sldId id="297" r:id="rId30"/>
    <p:sldId id="298" r:id="rId31"/>
    <p:sldId id="299" r:id="rId32"/>
    <p:sldId id="300" r:id="rId33"/>
    <p:sldId id="302" r:id="rId34"/>
    <p:sldId id="303" r:id="rId35"/>
    <p:sldId id="276" r:id="rId36"/>
    <p:sldId id="277" r:id="rId37"/>
    <p:sldId id="278" r:id="rId38"/>
    <p:sldId id="279" r:id="rId39"/>
    <p:sldId id="280" r:id="rId40"/>
    <p:sldId id="285" r:id="rId41"/>
    <p:sldId id="290" r:id="rId42"/>
    <p:sldId id="286" r:id="rId43"/>
    <p:sldId id="288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\Downloads\UNIDADE%203\semana%2013\YANNEIS%20%20FINAL%20%202014_11_06%20Coleta%20de%20dados%20HAS%20e%20DM%20(9)%20(1)%20(1)%20(7)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\AppData\Local\Temp\YANNEIS%20%20FINAL%20%202014_11_06%20Coleta%20de%20dados%20HAS%20e%20DM%20(9)%20(1)%20(1)%20(7)-1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\AppData\Local\Temp\YANNEIS%20%20FINAL%20%202014_11_06%20Coleta%20de%20dados%20HAS%20e%20DM%20(9)%20(1)%20(1)%20(7)-1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\AppData\Local\Temp\YANNEIS%20%20FINAL%20%202014_11_06%20Coleta%20de%20dados%20HAS%20e%20DM%20(9)%20(1)%20(1)%20(7)-1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\Downloads\UNIDADE%203\semana%2013\YANNEIS%20%20FINAL%20%202014_11_06%20Coleta%20de%20dados%20HAS%20e%20DM%20(9)%20(1)%20(1)%20(7)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\Downloads\UNIDADE%203\semana%2013\YANNEIS%20%20FINAL%20%202014_11_06%20Coleta%20de%20dados%20HAS%20e%20DM%20(9)%20(1)%20(1)%20(7)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\Downloads\UNIDADE%203\semana%2013\YANNEIS%20%20FINAL%20%202014_11_06%20Coleta%20de%20dados%20HAS%20e%20DM%20(9)%20(1)%20(1)%20(7)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\Downloads\UNIDADE%203\semana%2013\YANNEIS%20%20FINAL%20%202014_11_06%20Coleta%20de%20dados%20HAS%20e%20DM%20(9)%20(1)%20(1)%20(7)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\AppData\Local\Temp\YANNEIS%20%20FINAL%20%202014_11_06%20Coleta%20de%20dados%20HAS%20e%20DM%20(9)%20(1)%20(1)%20(7)-1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\AppData\Local\Temp\YANNEIS%20%20FINAL%20%202014_11_06%20Coleta%20de%20dados%20HAS%20e%20DM%20(9)%20(1)%20(1)%20(7)-1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\AppData\Local\Temp\YANNEIS%20%20FINAL%20%202014_11_06%20Coleta%20de%20dados%20HAS%20e%20DM%20(9)%20(1)%20(1)%20(7)-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\Downloads\UNIDADE%203\semana%2013\YANNEIS%20%20FINAL%20%202014_11_06%20Coleta%20de%20dados%20HAS%20e%20DM%20(9)%20(1)%20(1)%20(7)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\AppData\Local\Temp\YANNEIS%20%20FINAL%20%202014_11_06%20Coleta%20de%20dados%20HAS%20e%20DM%20(9)%20(1)%20(1)%20(7)-1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\AppData\Local\Temp\YANNEIS%20%20FINAL%20%202014_11_06%20Coleta%20de%20dados%20HAS%20e%20DM%20(9)%20(1)%20(1)%20(7)-1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\AppData\Local\Temp\YANNEIS%20%20FINAL%20%202014_11_06%20Coleta%20de%20dados%20HAS%20e%20DM%20(9)%20(1)%20(1)%20(7)-1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\AppData\Local\Temp\YANNEIS%20%20FINAL%20%202014_11_06%20Coleta%20de%20dados%20HAS%20e%20DM%20(9)%20(1)%20(1)%20(7)-1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\AppData\Local\Temp\YANNEIS%20%20FINAL%20%202014_11_06%20Coleta%20de%20dados%20HAS%20e%20DM%20(9)%20(1)%20(1)%20(7)-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\Downloads\UNIDADE%203\semana%2013\YANNEIS%20%20FINAL%20%202014_11_06%20Coleta%20de%20dados%20HAS%20e%20DM%20(9)%20(1)%20(1)%20(7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\Downloads\UNIDADE%203\semana%2013\YANNEIS%20%20FINAL%20%202014_11_06%20Coleta%20de%20dados%20HAS%20e%20DM%20(9)%20(1)%20(1)%20(7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\Downloads\UNIDADE%203\semana%2013\YANNEIS%20%20FINAL%20%202014_11_06%20Coleta%20de%20dados%20HAS%20e%20DM%20(9)%20(1)%20(1)%20(7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\Downloads\UNIDADE%203\semana%2013\YANNEIS%20%20FINAL%20%202014_11_06%20Coleta%20de%20dados%20HAS%20e%20DM%20(9)%20(1)%20(1)%20(7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\Downloads\UNIDADE%203\semana%2013\YANNEIS%20%20FINAL%20%202014_11_06%20Coleta%20de%20dados%20HAS%20e%20DM%20(9)%20(1)%20(1)%20(7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\Downloads\UNIDADE%203\semana%2013\YANNEIS%20%20FINAL%20%202014_11_06%20Coleta%20de%20dados%20HAS%20e%20DM%20(9)%20(1)%20(1)%20(7)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\AppData\Local\Temp\YANNEIS%20%20FINAL%20%202014_11_06%20Coleta%20de%20dados%20HAS%20e%20DM%20(9)%20(1)%20(1)%20(7)-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roundedCorners val="1"/>
  <c:chart>
    <c:autoTitleDeleted val="1"/>
    <c:plotArea>
      <c:layout>
        <c:manualLayout>
          <c:layoutTarget val="inner"/>
          <c:xMode val="edge"/>
          <c:yMode val="edge"/>
          <c:x val="0.13976123237760002"/>
          <c:y val="0.21686215947144696"/>
          <c:w val="0.83614247014304321"/>
          <c:h val="0.6000811437031926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9.7196261682243157E-2</c:v>
                </c:pt>
                <c:pt idx="1">
                  <c:v>0.17943925233644903</c:v>
                </c:pt>
                <c:pt idx="2">
                  <c:v>0.405607476635514</c:v>
                </c:pt>
                <c:pt idx="3">
                  <c:v>0.65981308411214967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Val val="1"/>
        </c:dLbls>
        <c:axId val="58232832"/>
        <c:axId val="58234368"/>
      </c:barChart>
      <c:catAx>
        <c:axId val="58232832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58234368"/>
        <c:crosses val="autoZero"/>
        <c:auto val="1"/>
        <c:lblAlgn val="ctr"/>
        <c:lblOffset val="100"/>
        <c:noMultiLvlLbl val="1"/>
      </c:catAx>
      <c:valAx>
        <c:axId val="58234368"/>
        <c:scaling>
          <c:orientation val="minMax"/>
          <c:max val="1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cross"/>
        <c:minorTickMark val="cross"/>
        <c:tickLblPos val="nextTo"/>
        <c:crossAx val="58232832"/>
        <c:crosses val="autoZero"/>
        <c:crossBetween val="between"/>
        <c:majorUnit val="0.1"/>
        <c:minorUnit val="4.0000000000000112E-2"/>
      </c:valAx>
    </c:plotArea>
    <c:plotVisOnly val="1"/>
    <c:dispBlanksAs val="gap"/>
    <c:showDLblsOverMax val="1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1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2534565690493413"/>
          <c:y val="3.5919828640171535E-2"/>
          <c:w val="0.87240400722800826"/>
          <c:h val="0.87145269225137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Indicadores!$S$49</c:f>
              <c:strCache>
                <c:ptCount val="1"/>
                <c:pt idx="0">
                  <c:v>Proporção de diabéticos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Indicadores!$T$48:$W$48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Indicadores!$T$49:$W$49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axId val="78738560"/>
        <c:axId val="78740096"/>
      </c:barChart>
      <c:catAx>
        <c:axId val="787385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740096"/>
        <c:crosses val="autoZero"/>
        <c:auto val="1"/>
        <c:lblAlgn val="ctr"/>
        <c:lblOffset val="100"/>
      </c:catAx>
      <c:valAx>
        <c:axId val="7874009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7385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78859264"/>
        <c:axId val="78881536"/>
      </c:barChart>
      <c:catAx>
        <c:axId val="788592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881536"/>
        <c:crosses val="autoZero"/>
        <c:auto val="1"/>
        <c:lblAlgn val="ctr"/>
        <c:lblOffset val="100"/>
      </c:catAx>
      <c:valAx>
        <c:axId val="7888153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859264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Indicadores!$S$32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Indicadores!$T$31:$W$31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Indicadores!$T$32:$W$32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78901632"/>
        <c:axId val="78903168"/>
      </c:barChart>
      <c:catAx>
        <c:axId val="789016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903168"/>
        <c:crosses val="autoZero"/>
        <c:auto val="1"/>
        <c:lblAlgn val="ctr"/>
        <c:lblOffset val="100"/>
      </c:catAx>
      <c:valAx>
        <c:axId val="7890316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901632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roundedCorners val="1"/>
  <c:style val="18"/>
  <c:chart>
    <c:autoTitleDeleted val="1"/>
    <c:plotArea>
      <c:layout>
        <c:manualLayout>
          <c:layoutTarget val="inner"/>
          <c:xMode val="edge"/>
          <c:yMode val="edge"/>
          <c:x val="0.10931174089068826"/>
          <c:y val="0.24904214559387186"/>
          <c:w val="0.86032388663968262"/>
          <c:h val="0.6168582375479012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Indicadores!$D$36:$G$36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Indicadores!$D$37:$G$37</c:f>
              <c:numCache>
                <c:formatCode>0.0%</c:formatCode>
                <c:ptCount val="4"/>
                <c:pt idx="0">
                  <c:v>0.5192307692307635</c:v>
                </c:pt>
                <c:pt idx="1">
                  <c:v>0.5625</c:v>
                </c:pt>
                <c:pt idx="2">
                  <c:v>0.76958525345622164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axId val="79037184"/>
        <c:axId val="79038720"/>
      </c:barChart>
      <c:catAx>
        <c:axId val="79037184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79038720"/>
        <c:crosses val="autoZero"/>
        <c:auto val="1"/>
        <c:lblAlgn val="ctr"/>
        <c:lblOffset val="100"/>
        <c:noMultiLvlLbl val="1"/>
      </c:catAx>
      <c:valAx>
        <c:axId val="79038720"/>
        <c:scaling>
          <c:orientation val="minMax"/>
          <c:max val="1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cross"/>
        <c:minorTickMark val="cross"/>
        <c:tickLblPos val="nextTo"/>
        <c:crossAx val="790371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1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1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roundedCorners val="1"/>
  <c:chart>
    <c:autoTitleDeleted val="1"/>
    <c:plotArea>
      <c:layout>
        <c:manualLayout>
          <c:layoutTarget val="inner"/>
          <c:xMode val="edge"/>
          <c:yMode val="edge"/>
          <c:x val="4.4537230340988304E-2"/>
          <c:y val="2.1164021164021166E-2"/>
          <c:w val="0.93876130828114124"/>
          <c:h val="0.883597883597883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Indicadores!$S$37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Indicadores!$T$36:$W$36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Indicadores!$T$37:$W$37</c:f>
              <c:numCache>
                <c:formatCode>0.0%</c:formatCode>
                <c:ptCount val="4"/>
                <c:pt idx="0">
                  <c:v>0.5217391304347877</c:v>
                </c:pt>
                <c:pt idx="1">
                  <c:v>0.62745098039215652</c:v>
                </c:pt>
                <c:pt idx="2">
                  <c:v>0.73750000000000004</c:v>
                </c:pt>
                <c:pt idx="3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Val val="1"/>
        </c:dLbls>
        <c:axId val="79094912"/>
        <c:axId val="79096448"/>
      </c:barChart>
      <c:catAx>
        <c:axId val="79094912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79096448"/>
        <c:crosses val="autoZero"/>
        <c:auto val="1"/>
        <c:lblAlgn val="ctr"/>
        <c:lblOffset val="100"/>
        <c:noMultiLvlLbl val="1"/>
      </c:catAx>
      <c:valAx>
        <c:axId val="79096448"/>
        <c:scaling>
          <c:orientation val="minMax"/>
          <c:max val="1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cross"/>
        <c:minorTickMark val="cross"/>
        <c:tickLblPos val="nextTo"/>
        <c:crossAx val="790949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1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1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roundedCorners val="1"/>
  <c:chart>
    <c:autoTitleDeleted val="1"/>
    <c:plotArea>
      <c:layout>
        <c:manualLayout>
          <c:layoutTarget val="inner"/>
          <c:xMode val="edge"/>
          <c:yMode val="edge"/>
          <c:x val="2.1857923497267805E-2"/>
          <c:y val="5.3724053724053727E-2"/>
          <c:w val="0.93989071038251448"/>
          <c:h val="0.8925518925518933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Indicadores!$D$43:$G$43</c:f>
              <c:numCache>
                <c:formatCode>0.0%</c:formatCode>
                <c:ptCount val="4"/>
                <c:pt idx="0">
                  <c:v>0.69230769230769262</c:v>
                </c:pt>
                <c:pt idx="1">
                  <c:v>0.37500000000000194</c:v>
                </c:pt>
                <c:pt idx="2">
                  <c:v>0.72350230414746108</c:v>
                </c:pt>
                <c:pt idx="3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Val val="1"/>
        </c:dLbls>
        <c:axId val="80256000"/>
        <c:axId val="80257792"/>
      </c:barChart>
      <c:catAx>
        <c:axId val="80256000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80257792"/>
        <c:crosses val="autoZero"/>
        <c:auto val="1"/>
        <c:lblAlgn val="ctr"/>
        <c:lblOffset val="100"/>
        <c:noMultiLvlLbl val="1"/>
      </c:catAx>
      <c:valAx>
        <c:axId val="80257792"/>
        <c:scaling>
          <c:orientation val="minMax"/>
          <c:max val="1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cross"/>
        <c:minorTickMark val="cross"/>
        <c:tickLblPos val="nextTo"/>
        <c:crossAx val="802560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1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1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roundedCorners val="1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Indicadores!$S$43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Indicadores!$T$42:$W$42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Indicadores!$T$43:$W$43</c:f>
              <c:numCache>
                <c:formatCode>0.0%</c:formatCode>
                <c:ptCount val="4"/>
                <c:pt idx="0">
                  <c:v>0.78260869565217961</c:v>
                </c:pt>
                <c:pt idx="1">
                  <c:v>0.35294117647058826</c:v>
                </c:pt>
                <c:pt idx="2">
                  <c:v>0.58749999999999958</c:v>
                </c:pt>
                <c:pt idx="3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Val val="1"/>
        </c:dLbls>
        <c:axId val="80330752"/>
        <c:axId val="80332288"/>
      </c:barChart>
      <c:catAx>
        <c:axId val="80330752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80332288"/>
        <c:crosses val="autoZero"/>
        <c:auto val="1"/>
        <c:lblAlgn val="ctr"/>
        <c:lblOffset val="100"/>
        <c:noMultiLvlLbl val="1"/>
      </c:catAx>
      <c:valAx>
        <c:axId val="80332288"/>
        <c:scaling>
          <c:orientation val="minMax"/>
          <c:max val="1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cross"/>
        <c:minorTickMark val="cross"/>
        <c:tickLblPos val="nextTo"/>
        <c:crossAx val="803307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1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1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hipertensos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Indicadores!$D$48:$G$48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Indicadores!$D$49:$G$49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80380672"/>
        <c:axId val="80382208"/>
      </c:barChart>
      <c:catAx>
        <c:axId val="803806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382208"/>
        <c:crosses val="autoZero"/>
        <c:auto val="1"/>
        <c:lblAlgn val="ctr"/>
        <c:lblOffset val="100"/>
      </c:catAx>
      <c:valAx>
        <c:axId val="8038220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380672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Indicadores!$S$49</c:f>
              <c:strCache>
                <c:ptCount val="1"/>
                <c:pt idx="0">
                  <c:v>Proporção de diabéticos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Indicadores!$T$48:$W$48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Indicadores!$T$49:$W$49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axId val="80545664"/>
        <c:axId val="80547200"/>
      </c:barChart>
      <c:catAx>
        <c:axId val="805456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547200"/>
        <c:crosses val="autoZero"/>
        <c:auto val="1"/>
        <c:lblAlgn val="ctr"/>
        <c:lblOffset val="100"/>
      </c:catAx>
      <c:valAx>
        <c:axId val="8054720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54566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4135730639543512"/>
          <c:y val="0.28195121951219509"/>
          <c:w val="0.85864269360456624"/>
          <c:h val="0.6187970040330332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hipertensos com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Indicadores!$D$53:$G$53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Indicadores!$D$54:$G$54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80559104"/>
        <c:axId val="80597760"/>
      </c:barChart>
      <c:catAx>
        <c:axId val="805591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597760"/>
        <c:crosses val="autoZero"/>
        <c:auto val="1"/>
        <c:lblAlgn val="ctr"/>
        <c:lblOffset val="100"/>
      </c:catAx>
      <c:valAx>
        <c:axId val="8059776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559104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roundedCorners val="1"/>
  <c:chart>
    <c:autoTitleDeleted val="1"/>
    <c:plotArea>
      <c:layout>
        <c:manualLayout>
          <c:layoutTarget val="inner"/>
          <c:xMode val="edge"/>
          <c:yMode val="edge"/>
          <c:x val="6.5015133354322532E-2"/>
          <c:y val="8.7428714618906968E-3"/>
          <c:w val="0.93498486664567826"/>
          <c:h val="0.9358856092794686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0.18699186991869921</c:v>
                </c:pt>
                <c:pt idx="1">
                  <c:v>0.41463414634146339</c:v>
                </c:pt>
                <c:pt idx="2">
                  <c:v>0.65040650406504052</c:v>
                </c:pt>
                <c:pt idx="3">
                  <c:v>0.65040650406504052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Val val="1"/>
        </c:dLbls>
        <c:axId val="58394112"/>
        <c:axId val="58395648"/>
      </c:barChart>
      <c:catAx>
        <c:axId val="58394112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58395648"/>
        <c:crosses val="autoZero"/>
        <c:auto val="1"/>
        <c:lblAlgn val="ctr"/>
        <c:lblOffset val="100"/>
        <c:noMultiLvlLbl val="1"/>
      </c:catAx>
      <c:valAx>
        <c:axId val="58395648"/>
        <c:scaling>
          <c:orientation val="minMax"/>
          <c:max val="1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cross"/>
        <c:minorTickMark val="cross"/>
        <c:tickLblPos val="nextTo"/>
        <c:crossAx val="58394112"/>
        <c:crosses val="autoZero"/>
        <c:crossBetween val="between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1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1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Indicadores!$S$54</c:f>
              <c:strCache>
                <c:ptCount val="1"/>
                <c:pt idx="0">
                  <c:v>Proporção de diabéticos que receberam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Indicadores!$T$53:$W$53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Indicadores!$T$54:$W$54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axId val="80634240"/>
        <c:axId val="80635776"/>
      </c:barChart>
      <c:catAx>
        <c:axId val="806342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635776"/>
        <c:crosses val="autoZero"/>
        <c:auto val="1"/>
        <c:lblAlgn val="ctr"/>
        <c:lblOffset val="100"/>
      </c:catAx>
      <c:valAx>
        <c:axId val="8063577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634240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"/>
  <c:chart>
    <c:autoTitleDeleted val="1"/>
    <c:plotArea>
      <c:layout>
        <c:manualLayout>
          <c:layoutTarget val="inner"/>
          <c:xMode val="edge"/>
          <c:yMode val="edge"/>
          <c:x val="0.16721518685459463"/>
          <c:y val="5.997163598285625E-2"/>
          <c:w val="0.83278473387547924"/>
          <c:h val="0.6015407015728876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hipertensos que receberam orientação sobre os riscos do tabagismo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Indicadores!$D$58:$G$58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Indicadores!$D$59:$G$59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80664064"/>
        <c:axId val="80665600"/>
      </c:barChart>
      <c:catAx>
        <c:axId val="8066406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665600"/>
        <c:crosses val="autoZero"/>
        <c:auto val="1"/>
        <c:lblAlgn val="ctr"/>
        <c:lblOffset val="100"/>
      </c:catAx>
      <c:valAx>
        <c:axId val="80665600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664064"/>
        <c:crosses val="autoZero"/>
        <c:crossBetween val="between"/>
        <c:majorUnit val="0.1"/>
        <c:minorUnit val="4.0000000000000022E-2"/>
      </c:valAx>
    </c:plotArea>
    <c:plotVisOnly val="1"/>
    <c:dispBlanksAs val="gap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0498602423224676"/>
          <c:y val="1.7922139908407523E-2"/>
          <c:w val="0.85374270694840027"/>
          <c:h val="0.893820883124763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Indicadores!$S$59</c:f>
              <c:strCache>
                <c:ptCount val="1"/>
                <c:pt idx="0">
                  <c:v>Proporção de diabéticos que receberam orientação sobre os riscos do tabagismo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Indicadores!$T$58:$W$58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Indicadores!$T$59:$W$59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axId val="80887808"/>
        <c:axId val="80889344"/>
      </c:barChart>
      <c:catAx>
        <c:axId val="808878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889344"/>
        <c:crosses val="autoZero"/>
        <c:auto val="1"/>
        <c:lblAlgn val="ctr"/>
        <c:lblOffset val="100"/>
      </c:catAx>
      <c:valAx>
        <c:axId val="8088934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887808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hipertensos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Indicadores!$D$65:$G$65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axId val="80928768"/>
        <c:axId val="80930304"/>
      </c:barChart>
      <c:catAx>
        <c:axId val="809287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930304"/>
        <c:crosses val="autoZero"/>
        <c:auto val="1"/>
        <c:lblAlgn val="ctr"/>
        <c:lblOffset val="100"/>
      </c:catAx>
      <c:valAx>
        <c:axId val="8093030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928768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Indicadores!$S$65</c:f>
              <c:strCache>
                <c:ptCount val="1"/>
                <c:pt idx="0">
                  <c:v>Proporção de diabéticos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Indicadores!$T$64:$W$64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Indicadores!$T$65:$W$65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axId val="80970880"/>
        <c:axId val="80972416"/>
      </c:barChart>
      <c:catAx>
        <c:axId val="809708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972416"/>
        <c:crosses val="autoZero"/>
        <c:auto val="1"/>
        <c:lblAlgn val="ctr"/>
        <c:lblOffset val="100"/>
      </c:catAx>
      <c:valAx>
        <c:axId val="8097241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970880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roundedCorners val="1"/>
  <c:style val="18"/>
  <c:chart>
    <c:autoTitleDeleted val="1"/>
    <c:plotArea>
      <c:layout>
        <c:manualLayout>
          <c:layoutTarget val="inner"/>
          <c:xMode val="edge"/>
          <c:yMode val="edge"/>
          <c:x val="0.10609037328094376"/>
          <c:y val="0.24436090225563908"/>
          <c:w val="0.86444007858546645"/>
          <c:h val="0.6240601503759398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0.61538461538461564</c:v>
                </c:pt>
                <c:pt idx="1">
                  <c:v>0.5208333333333337</c:v>
                </c:pt>
                <c:pt idx="2">
                  <c:v>0.78801843317972364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axId val="58425728"/>
        <c:axId val="58427264"/>
      </c:barChart>
      <c:catAx>
        <c:axId val="58425728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58427264"/>
        <c:crosses val="autoZero"/>
        <c:auto val="1"/>
        <c:lblAlgn val="ctr"/>
        <c:lblOffset val="100"/>
        <c:noMultiLvlLbl val="1"/>
      </c:catAx>
      <c:valAx>
        <c:axId val="58427264"/>
        <c:scaling>
          <c:orientation val="minMax"/>
          <c:max val="1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cross"/>
        <c:minorTickMark val="cross"/>
        <c:tickLblPos val="nextTo"/>
        <c:crossAx val="584257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1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roundedCorners val="1"/>
  <c:chart>
    <c:autoTitleDeleted val="1"/>
    <c:plotArea>
      <c:layout>
        <c:manualLayout>
          <c:layoutTarget val="inner"/>
          <c:xMode val="edge"/>
          <c:yMode val="edge"/>
          <c:x val="0.11464968152866242"/>
          <c:y val="0.24809160305343544"/>
          <c:w val="0.8535031847133755"/>
          <c:h val="0.6183206106870284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Indicadores!$S$10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Indicadores!$T$9:$W$9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Indicadores!$T$10:$W$10</c:f>
              <c:numCache>
                <c:formatCode>0.0%</c:formatCode>
                <c:ptCount val="4"/>
                <c:pt idx="0">
                  <c:v>0.69565217391304368</c:v>
                </c:pt>
                <c:pt idx="1">
                  <c:v>0.58823529411764253</c:v>
                </c:pt>
                <c:pt idx="2">
                  <c:v>0.73750000000000004</c:v>
                </c:pt>
                <c:pt idx="3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Val val="1"/>
        </c:dLbls>
        <c:axId val="78398592"/>
        <c:axId val="78400128"/>
      </c:barChart>
      <c:catAx>
        <c:axId val="78398592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78400128"/>
        <c:crosses val="autoZero"/>
        <c:auto val="1"/>
        <c:lblAlgn val="ctr"/>
        <c:lblOffset val="100"/>
        <c:noMultiLvlLbl val="1"/>
      </c:catAx>
      <c:valAx>
        <c:axId val="78400128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cross"/>
        <c:minorTickMark val="cross"/>
        <c:tickLblPos val="nextTo"/>
        <c:crossAx val="783985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1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roundedCorners val="1"/>
  <c:chart>
    <c:autoTitleDeleted val="1"/>
    <c:plotArea>
      <c:layout>
        <c:manualLayout>
          <c:layoutTarget val="inner"/>
          <c:xMode val="edge"/>
          <c:yMode val="edge"/>
          <c:x val="6.0109289617486385E-2"/>
          <c:y val="5.3921568627450886E-2"/>
          <c:w val="0.93989071038251448"/>
          <c:h val="0.8921568627450980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0.36538461538462252</c:v>
                </c:pt>
                <c:pt idx="1">
                  <c:v>0.36458333333333331</c:v>
                </c:pt>
                <c:pt idx="2">
                  <c:v>0.52073732718894006</c:v>
                </c:pt>
                <c:pt idx="3">
                  <c:v>0.943342776203966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Val val="1"/>
        </c:dLbls>
        <c:axId val="78433664"/>
        <c:axId val="57898112"/>
      </c:barChart>
      <c:catAx>
        <c:axId val="78433664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57898112"/>
        <c:crosses val="autoZero"/>
        <c:auto val="1"/>
        <c:lblAlgn val="ctr"/>
        <c:lblOffset val="100"/>
        <c:noMultiLvlLbl val="1"/>
      </c:catAx>
      <c:valAx>
        <c:axId val="57898112"/>
        <c:scaling>
          <c:orientation val="minMax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cross"/>
        <c:minorTickMark val="cross"/>
        <c:tickLblPos val="nextTo"/>
        <c:crossAx val="784336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1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roundedCorners val="1"/>
  <c:chart>
    <c:autoTitleDeleted val="1"/>
    <c:plotArea>
      <c:layout>
        <c:manualLayout>
          <c:layoutTarget val="inner"/>
          <c:xMode val="edge"/>
          <c:yMode val="edge"/>
          <c:x val="6.2411347517730503E-2"/>
          <c:y val="0.1082410824108242"/>
          <c:w val="0.93758865248226952"/>
          <c:h val="0.8917589175891773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0.39130434782608997</c:v>
                </c:pt>
                <c:pt idx="1">
                  <c:v>0.50980392156862742</c:v>
                </c:pt>
                <c:pt idx="2">
                  <c:v>0.58749999999999958</c:v>
                </c:pt>
                <c:pt idx="3">
                  <c:v>0.98749999999999949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Val val="1"/>
        </c:dLbls>
        <c:axId val="78593408"/>
        <c:axId val="78595200"/>
      </c:barChart>
      <c:catAx>
        <c:axId val="78593408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78595200"/>
        <c:crosses val="autoZero"/>
        <c:auto val="1"/>
        <c:lblAlgn val="ctr"/>
        <c:lblOffset val="100"/>
        <c:noMultiLvlLbl val="1"/>
      </c:catAx>
      <c:valAx>
        <c:axId val="78595200"/>
        <c:scaling>
          <c:orientation val="minMax"/>
          <c:max val="1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cross"/>
        <c:minorTickMark val="cross"/>
        <c:tickLblPos val="nextTo"/>
        <c:crossAx val="785934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1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roundedCorners val="1"/>
  <c:style val="18"/>
  <c:chart>
    <c:autoTitleDeleted val="1"/>
    <c:plotArea>
      <c:layout>
        <c:manualLayout>
          <c:layoutTarget val="inner"/>
          <c:xMode val="edge"/>
          <c:yMode val="edge"/>
          <c:x val="5.9259259259259262E-2"/>
          <c:y val="0.10551558752997602"/>
          <c:w val="0.94074074074074077"/>
          <c:h val="0.8944844124700246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Indicadores!$D$21:$G$21</c:f>
              <c:numCache>
                <c:formatCode>0.0%</c:formatCode>
                <c:ptCount val="4"/>
                <c:pt idx="0">
                  <c:v>0.6346153846153898</c:v>
                </c:pt>
                <c:pt idx="1">
                  <c:v>0.65263157894736845</c:v>
                </c:pt>
                <c:pt idx="2">
                  <c:v>0.71759259259259711</c:v>
                </c:pt>
                <c:pt idx="3">
                  <c:v>0.97159090909090906</c:v>
                </c:pt>
              </c:numCache>
            </c:numRef>
          </c:val>
        </c:ser>
        <c:dLbls>
          <c:showVal val="1"/>
        </c:dLbls>
        <c:axId val="78641024"/>
        <c:axId val="78642560"/>
      </c:barChart>
      <c:catAx>
        <c:axId val="78641024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78642560"/>
        <c:crosses val="autoZero"/>
        <c:auto val="1"/>
        <c:lblAlgn val="ctr"/>
        <c:lblOffset val="100"/>
        <c:noMultiLvlLbl val="1"/>
      </c:catAx>
      <c:valAx>
        <c:axId val="78642560"/>
        <c:scaling>
          <c:orientation val="minMax"/>
          <c:max val="1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cross"/>
        <c:minorTickMark val="cross"/>
        <c:tickLblPos val="nextTo"/>
        <c:crossAx val="786410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1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1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roundedCorners val="1"/>
  <c:chart>
    <c:autoTitleDeleted val="1"/>
    <c:plotArea>
      <c:layout>
        <c:manualLayout>
          <c:layoutTarget val="inner"/>
          <c:xMode val="edge"/>
          <c:yMode val="edge"/>
          <c:x val="5.8333333333333431E-2"/>
          <c:y val="9.1127098321343109E-2"/>
          <c:w val="0.93888888888888955"/>
          <c:h val="0.9088730000017635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Indicadores!$S$21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Indicadores!$T$20:$W$20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Indicadores!$T$21:$W$21</c:f>
              <c:numCache>
                <c:formatCode>0.0%</c:formatCode>
                <c:ptCount val="4"/>
                <c:pt idx="0">
                  <c:v>0.52173913043478781</c:v>
                </c:pt>
                <c:pt idx="1">
                  <c:v>0.52941176470588236</c:v>
                </c:pt>
                <c:pt idx="2">
                  <c:v>0.62500000000000411</c:v>
                </c:pt>
                <c:pt idx="3">
                  <c:v>0.98749999999999949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Val val="1"/>
        </c:dLbls>
        <c:axId val="78568064"/>
        <c:axId val="78655872"/>
      </c:barChart>
      <c:catAx>
        <c:axId val="78568064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78655872"/>
        <c:crosses val="autoZero"/>
        <c:auto val="1"/>
        <c:lblAlgn val="ctr"/>
        <c:lblOffset val="100"/>
        <c:noMultiLvlLbl val="1"/>
      </c:catAx>
      <c:valAx>
        <c:axId val="78655872"/>
        <c:scaling>
          <c:orientation val="minMax"/>
          <c:max val="1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cross"/>
        <c:minorTickMark val="cross"/>
        <c:tickLblPos val="nextTo"/>
        <c:crossAx val="7856806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1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1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2534565690493413"/>
          <c:y val="3.5919828640171535E-2"/>
          <c:w val="0.87240400722800826"/>
          <c:h val="0.87145269225137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Indicadores!$S$49</c:f>
              <c:strCache>
                <c:ptCount val="1"/>
                <c:pt idx="0">
                  <c:v>Proporção de diabéticos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Indicadores!$T$48:$W$48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Indicadores!$T$49:$W$49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axId val="78688256"/>
        <c:axId val="78689792"/>
      </c:barChart>
      <c:catAx>
        <c:axId val="786882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689792"/>
        <c:crosses val="autoZero"/>
        <c:auto val="1"/>
        <c:lblAlgn val="ctr"/>
        <c:lblOffset val="100"/>
      </c:catAx>
      <c:valAx>
        <c:axId val="7868979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6882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FBFF-5FA1-47B6-AAA5-9AE4570E4AE3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C35D6-6D0E-4640-8595-6E65C698E6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2283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35D6-6D0E-4640-8595-6E65C698E622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3357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35D6-6D0E-4640-8595-6E65C698E622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8975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4480" y="1000107"/>
            <a:ext cx="8286808" cy="2571769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UNIVERSIDADE ABERTA DO SUS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UNIVERSIDADE FEDERAL DE PELOTAS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Especialização em Saúde da Família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Modalidade a Distância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Turma 8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3214686"/>
            <a:ext cx="7814672" cy="392909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Melhoria da atenção à Saúde da pessoa com hipertensão e/ou diabetes na ESF Joana Florêncio, em </a:t>
            </a:r>
            <a:r>
              <a:rPr lang="pt-BR" sz="4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</a:t>
            </a:r>
            <a:r>
              <a:rPr lang="pt-B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/RN</a:t>
            </a:r>
          </a:p>
          <a:p>
            <a:pPr algn="ctr"/>
            <a:r>
              <a:rPr lang="pt-B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Aluna: </a:t>
            </a:r>
            <a:r>
              <a:rPr lang="pt-BR" sz="4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Yanneis</a:t>
            </a:r>
            <a:r>
              <a:rPr lang="pt-B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Rodriguez Parra</a:t>
            </a:r>
          </a:p>
          <a:p>
            <a:r>
              <a:rPr lang="pt-B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Orientadora: Cristiane Diniz Félix </a:t>
            </a:r>
            <a:endParaRPr lang="pt-BR" sz="4400" b="1" dirty="0">
              <a:solidFill>
                <a:schemeClr val="tx1"/>
              </a:solidFill>
            </a:endParaRPr>
          </a:p>
          <a:p>
            <a:endParaRPr lang="pt-BR" sz="4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4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Pelotas, 2015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25" t="18695" r="19223" b="18871"/>
          <a:stretch/>
        </p:blipFill>
        <p:spPr bwMode="auto">
          <a:xfrm>
            <a:off x="7858148" y="214290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5918" cy="85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0"/>
            <a:ext cx="156633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0"/>
            <a:ext cx="864096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  <a:p>
            <a:pPr marL="285750" indent="-285750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1.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Ampliar a cobertura a hipertensos e/ou diabéticos.</a:t>
            </a:r>
          </a:p>
          <a:p>
            <a:pPr marL="285750" indent="-285750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2.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Melhorar a qualidade da atenção a hipertensos e/ou diabéticos.</a:t>
            </a:r>
          </a:p>
          <a:p>
            <a:pPr marL="285750" indent="-285750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3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Aumentar 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adesão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dos hipertensos e/ou diabéticos ao programa.</a:t>
            </a:r>
          </a:p>
          <a:p>
            <a:pPr marL="285750" indent="-285750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4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registro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das informações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5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Aumentar 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avaliação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de risco dos pacientes.</a:t>
            </a:r>
          </a:p>
          <a:p>
            <a:pPr marL="285750" indent="-285750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6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Aumentar 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promoção de saúde.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1520" y="-839216"/>
            <a:ext cx="8392446" cy="824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4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4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Resultados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Meta 1.1 Cadastrar 65% dos hipertensos da área de abrangência no programa de atenção à saúde da pessoa hipertensa e/ou diabética da unidade de saúde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zh-CN" sz="24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1: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52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de 535                                                                           (9,7%).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96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(17,9%).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3: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217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(40,6%).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4: cadastrados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353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(66,0%)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xmlns="" val="4259884871"/>
              </p:ext>
            </p:extLst>
          </p:nvPr>
        </p:nvGraphicFramePr>
        <p:xfrm>
          <a:off x="4283968" y="3143248"/>
          <a:ext cx="4608512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9512" y="683404"/>
            <a:ext cx="82809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1.2</a:t>
            </a:r>
            <a:r>
              <a:rPr kumimoji="0" lang="pt-BR" sz="24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Cadastrar 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65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% 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dos diabéticos da área de abrangência no programa de atenção à saúde da pessoa diabética da unidade de saúde.</a:t>
            </a:r>
          </a:p>
          <a:p>
            <a:endParaRPr lang="pt-BR" sz="2400" i="1" dirty="0" smtClean="0"/>
          </a:p>
          <a:p>
            <a:endParaRPr lang="pt-BR" sz="2400" i="1" dirty="0"/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1:  cadastrados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23 de 123                                                                                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(18,7%).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51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(41,5%).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3: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80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(65,0%).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4: cadastrados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80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(65,0%)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xmlns="" val="4123342648"/>
              </p:ext>
            </p:extLst>
          </p:nvPr>
        </p:nvGraphicFramePr>
        <p:xfrm>
          <a:off x="4503378" y="2132856"/>
          <a:ext cx="4297461" cy="4357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2585" y="857232"/>
            <a:ext cx="88924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2.1 Realizar exame cl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nico apropriado em 100% dos hipertensos cadastrados.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1: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realizado  32                                                                             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(61,5%).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realizado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50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(52,1%).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3: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realizado 171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(78,8%).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4: realizado 353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xmlns="" val="1162869550"/>
              </p:ext>
            </p:extLst>
          </p:nvPr>
        </p:nvGraphicFramePr>
        <p:xfrm>
          <a:off x="4143372" y="2143116"/>
          <a:ext cx="4821116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9512" y="642919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2.2 Realizar exame cl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nico apropriado em 100% dos diab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ticos cadastrados.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i="1" dirty="0" smtClean="0"/>
          </a:p>
          <a:p>
            <a:endParaRPr lang="pt-BR" sz="2400" i="1" dirty="0" smtClean="0"/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1: realizado 16                                                                                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(69,6%).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realizado 30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(58,8%).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3: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realizado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59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73,8%).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Mês 4: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realizado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80</a:t>
            </a:r>
            <a:endParaRPr kumimoji="0" lang="pt-BR" sz="24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(100%)</a:t>
            </a:r>
            <a:r>
              <a:rPr kumimoji="0" lang="pt-BR" sz="2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xmlns="" val="3874990040"/>
              </p:ext>
            </p:extLst>
          </p:nvPr>
        </p:nvGraphicFramePr>
        <p:xfrm>
          <a:off x="3995937" y="2253065"/>
          <a:ext cx="4968552" cy="4344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7504" y="692696"/>
            <a:ext cx="86409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2.3 Garantir aos 100% dos hipertensos cadastrados a realização de exames complementares em dia de acordo com o protocolo.   </a:t>
            </a:r>
            <a:endParaRPr kumimoji="0" lang="pt-BR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pt-BR" sz="2400" i="1" dirty="0" smtClean="0"/>
          </a:p>
          <a:p>
            <a:endParaRPr lang="pt-BR" sz="2400" i="1" dirty="0" smtClean="0"/>
          </a:p>
          <a:p>
            <a:endParaRPr lang="pt-BR" sz="2400" i="1" dirty="0"/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realizado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19                                                                               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(36,5%).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realizado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35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36,5%).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3: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realizado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113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(52,1%).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4:  realizado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333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(94,3%)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xmlns="" val="696501736"/>
              </p:ext>
            </p:extLst>
          </p:nvPr>
        </p:nvGraphicFramePr>
        <p:xfrm>
          <a:off x="4211960" y="2071678"/>
          <a:ext cx="4648200" cy="4597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1520" y="548680"/>
            <a:ext cx="871296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2.4 Garantir aos 100% dos diab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ticos cadastrados a realiza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exames complementares em dia de acordo com o protocolo. </a:t>
            </a:r>
          </a:p>
          <a:p>
            <a:endParaRPr lang="pt-BR" sz="2400" i="1" dirty="0" smtClean="0"/>
          </a:p>
          <a:p>
            <a:endParaRPr lang="pt-BR" sz="2400" i="1" dirty="0"/>
          </a:p>
          <a:p>
            <a:endParaRPr lang="pt-BR" sz="2400" i="1" dirty="0" smtClean="0"/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realizado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9                                                                                  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(39,1%).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realizado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26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(51,0%).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3: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realizado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47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(58,8%).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4: realizado 79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(98,7)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pt-BR" sz="24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xmlns="" val="1007004560"/>
              </p:ext>
            </p:extLst>
          </p:nvPr>
        </p:nvGraphicFramePr>
        <p:xfrm>
          <a:off x="4355976" y="1844824"/>
          <a:ext cx="447675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9512" y="764704"/>
            <a:ext cx="9149860" cy="486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2.5 Priorizar a prescri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medicamentos da farmácia popular para 100% dos hipertensos cadastrados na unidade de saúde.</a:t>
            </a:r>
          </a:p>
          <a:p>
            <a:endParaRPr lang="pt-BR" sz="2400" i="1" dirty="0" smtClean="0"/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realizado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33                                                                                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(63,5%).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realizado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62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(65,3%).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3: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realizado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155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71,8%).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4: realizado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342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(97,2%)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xmlns="" val="3593637729"/>
              </p:ext>
            </p:extLst>
          </p:nvPr>
        </p:nvGraphicFramePr>
        <p:xfrm>
          <a:off x="4139952" y="2285992"/>
          <a:ext cx="4714875" cy="423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986185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2.6 Priorizar a prescri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medicamentos da farm</a:t>
            </a:r>
            <a:r>
              <a:rPr lang="pt-BR" sz="2800" dirty="0"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cia popular para 100% dos diab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ticos cadastrados na unidade de sa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ú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</a:p>
          <a:p>
            <a:endParaRPr lang="pt-BR" sz="2400" i="1" dirty="0" smtClean="0"/>
          </a:p>
          <a:p>
            <a:endParaRPr lang="pt-BR" sz="2400" i="1" dirty="0"/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realizado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12                                                                              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(52,2%).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realizado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27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(52,9%).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3: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realizado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50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(62,5%).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4: realizado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79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(98,7%).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xmlns="" val="3826156803"/>
              </p:ext>
            </p:extLst>
          </p:nvPr>
        </p:nvGraphicFramePr>
        <p:xfrm>
          <a:off x="4355976" y="2071678"/>
          <a:ext cx="4572000" cy="402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 smtClean="0"/>
              <a:t>Meta </a:t>
            </a:r>
            <a:r>
              <a:rPr lang="pt-BR" sz="3100" dirty="0"/>
              <a:t>2.7 Realizar avaliação da necessidade de atendimento odontológico em 100% dos hipertensos cadastrados</a:t>
            </a:r>
            <a:r>
              <a:rPr lang="pt-BR" dirty="0"/>
              <a:t>.</a:t>
            </a:r>
            <a:br>
              <a:rPr lang="pt-BR" dirty="0"/>
            </a:b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51520" y="299695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1: realizado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52                                                                              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2: realizado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96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3: realizado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217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4: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realizado 353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87746087"/>
              </p:ext>
            </p:extLst>
          </p:nvPr>
        </p:nvGraphicFramePr>
        <p:xfrm>
          <a:off x="3419872" y="2472041"/>
          <a:ext cx="5643602" cy="3571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938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71736" y="428604"/>
            <a:ext cx="5429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71472" y="1785926"/>
            <a:ext cx="80422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hipertensão arterial sistêmica (HAS) e o Diabetes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Mellitus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(DM) são duas doenças crônicas não transmissíveis, de origem multifatorial.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Associa-se, freqüentemente às alterações funcionais e/ou estruturais dos órgãos-alvo (coração, encéfalo, rins e vasos sanguíneos) e às alterações metabólicas, com aumento do risco de eventos cardiovasculares fatais.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 descr="C:\Users\Windows\Downloads\UNIDADE 3\FOTO\Hipertensión-Arteri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55"/>
            <a:ext cx="2286016" cy="1660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100" dirty="0"/>
              <a:t>Meta 2.8 Realizar avaliação da necessidade de atendimento odontológico em 100% dos diabéticos cadastrados</a:t>
            </a:r>
            <a:r>
              <a:rPr lang="pt-BR" dirty="0"/>
              <a:t>.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4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Mês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1: realizado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23                                                                                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(100%).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Mês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realizado 51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(100%).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Mês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3: realizado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80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(100%).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Mês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4: realizado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80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(100%).</a:t>
            </a:r>
          </a:p>
          <a:p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6336016"/>
              </p:ext>
            </p:extLst>
          </p:nvPr>
        </p:nvGraphicFramePr>
        <p:xfrm>
          <a:off x="4355976" y="2472041"/>
          <a:ext cx="4707498" cy="3405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805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107996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Meta 3.1 Buscar 100% dos hipertensos faltosos às consultas na unidade de saúde conforme a periodicidade recomendada.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14282" y="2274838"/>
            <a:ext cx="49292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1:  cadastrados 25                                                                                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2: cadastrados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20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3:  cadastrados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65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4: cadastrados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108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4071934" y="2571744"/>
          <a:ext cx="5072065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2274838"/>
            <a:ext cx="6318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1:  cadastrados 10                                                                                    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2: cadastrados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9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3:  cadastrados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20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4: cadastrados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830997"/>
            <a:ext cx="8604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3.2 Buscar 100% dos diabéticos faltosos às consultas na unidade de saúde conforme a periodicidade recomendada</a:t>
            </a:r>
            <a:r>
              <a:rPr lang="pt-BR" dirty="0" smtClean="0"/>
              <a:t>.</a:t>
            </a:r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57721123"/>
              </p:ext>
            </p:extLst>
          </p:nvPr>
        </p:nvGraphicFramePr>
        <p:xfrm>
          <a:off x="4211960" y="2262187"/>
          <a:ext cx="4360568" cy="4119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940078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4.1 Manter ficha de acompanhamento de 100% dos hipertensos cadastrados na unidade de sa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ú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i="1" dirty="0" smtClean="0"/>
          </a:p>
          <a:p>
            <a:endParaRPr lang="pt-BR" sz="2400" i="1" dirty="0"/>
          </a:p>
          <a:p>
            <a:endParaRPr lang="pt-BR" sz="2400" i="1" dirty="0" smtClean="0"/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 cadastrados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27                                                                              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(51,9%).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cadastrados  54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(56,3%).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3: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cadastrados  167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(77,0%).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Mês 4: cadastrados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353</a:t>
            </a:r>
            <a:endParaRPr kumimoji="0" lang="pt-BR" sz="24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(100,0%)</a:t>
            </a:r>
            <a:endParaRPr kumimoji="0" lang="pt-BR" sz="24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xmlns="" val="964765161"/>
              </p:ext>
            </p:extLst>
          </p:nvPr>
        </p:nvGraphicFramePr>
        <p:xfrm>
          <a:off x="4355976" y="2348880"/>
          <a:ext cx="470535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90872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4.2 Manter ficha de acompanhamento de 100% dos diab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ticos cadastrados na unidade de sa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ú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r>
              <a:rPr kumimoji="0" lang="pt-BR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u="sng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1: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12                                                                                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(52,2%).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32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(62,7%).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3: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59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73,8%).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4: cadastrados 80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(100,0%).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xmlns="" val="3134466640"/>
              </p:ext>
            </p:extLst>
          </p:nvPr>
        </p:nvGraphicFramePr>
        <p:xfrm>
          <a:off x="4357686" y="2214554"/>
          <a:ext cx="4560765" cy="4166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3528" y="895726"/>
            <a:ext cx="8928992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 5.1 Realizar estratificação do risco cardiovascular em 100% dos hipertensos cadastrados na unidade de saúde.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pt-BR" i="1" dirty="0" smtClean="0"/>
          </a:p>
          <a:p>
            <a:endParaRPr lang="pt-BR" i="1" dirty="0"/>
          </a:p>
          <a:p>
            <a:endParaRPr lang="pt-BR" i="1" dirty="0" smtClean="0"/>
          </a:p>
          <a:p>
            <a:endParaRPr lang="pt-BR" i="1" dirty="0"/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1: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36                                                                              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(69,2%).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36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(37,5%).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3: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157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72,4%).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4: cadastrados 353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(100,0%)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xmlns="" val="3351865988"/>
              </p:ext>
            </p:extLst>
          </p:nvPr>
        </p:nvGraphicFramePr>
        <p:xfrm>
          <a:off x="4355976" y="2060848"/>
          <a:ext cx="46482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67544" y="714356"/>
            <a:ext cx="885596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5.2 Realizar estratifica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do risco cardiovascular em 100% dos diab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ticos cadastrados na unidade de sa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ú</a:t>
            </a:r>
            <a:r>
              <a:rPr kumimoji="0" lang="pt-B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de.</a:t>
            </a:r>
            <a:endParaRPr lang="pt-BR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pt-BR" sz="2400" i="1" dirty="0" smtClean="0"/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1:  cadastrados 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18                                                                             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(78,3%)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cadastrados   18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35,3%).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3: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cadastrados  47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(58,8%).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4: cadastrados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80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(100,0%)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xmlns="" val="1412905954"/>
              </p:ext>
            </p:extLst>
          </p:nvPr>
        </p:nvGraphicFramePr>
        <p:xfrm>
          <a:off x="4427984" y="2060848"/>
          <a:ext cx="4581525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6986" y="98072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6.1 Garantir orientação nutricional sobre alimentação saudável a 100% dos hipertensos cadastrados.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214282" y="2274838"/>
            <a:ext cx="35004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1: 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52                                                                                   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2: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96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3: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217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4: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353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(100,0%)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3571868" y="2128837"/>
          <a:ext cx="5143536" cy="430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3801" y="69269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6.2 Garantir orientação nutricional sobre alimentação saudável a 100% dos diabéticos cadastrados.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2844" y="2274838"/>
            <a:ext cx="6715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1: 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23                                                                                   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2: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51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3: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80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4: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80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(100,0%)</a:t>
            </a:r>
            <a:endParaRPr lang="pt-BR" sz="24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3214678" y="3000372"/>
          <a:ext cx="5643602" cy="3571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83099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6.3 Garantir orientação em relação à prática regular de atividade física a 100% dos hipertensos cadastrados.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323528" y="2285992"/>
            <a:ext cx="6534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1: 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52                                                                                   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2: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96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3: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217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4: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353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(100,0%)</a:t>
            </a:r>
            <a:endParaRPr lang="pt-BR" sz="24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4000496" y="2285992"/>
          <a:ext cx="4648200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0"/>
            <a:ext cx="865293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Açu: município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situado no interior do estado do Rio Grande do Norte, localizado na microrregião do Vale do Açu,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situado 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 207 km da capital do estado.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Tem 53.245 habitantes, 39.369 residentes na cidade e 13.876 nas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comunidades rurais. Com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16 Estratégias de saúde da  família(ESF ), 10 na zona urbana e 6 na rural.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Windows\Downloads\UNIDADE 3\FOTO\ass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995327"/>
            <a:ext cx="3929090" cy="2719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81734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6.4 Garantir orientação em relação à prática regular de atividade física a 100% dos diabéticos cadastrados.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179512" y="2214554"/>
            <a:ext cx="6678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1: 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23                                                                                  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2: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51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3: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80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4: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80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(100,0%)</a:t>
            </a:r>
            <a:endParaRPr lang="pt-BR" sz="24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3812091"/>
              </p:ext>
            </p:extLst>
          </p:nvPr>
        </p:nvGraphicFramePr>
        <p:xfrm>
          <a:off x="3429000" y="2147887"/>
          <a:ext cx="5429280" cy="4424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90872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6.5 Garantir orientação sobre os riscos do tabagismo a 100% dos hipertensos cadastrados.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2274838"/>
            <a:ext cx="6534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1: 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52                                                                                   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2: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96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3: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217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4: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353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(100,0%)</a:t>
            </a:r>
            <a:endParaRPr lang="pt-BR" sz="24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7623373"/>
              </p:ext>
            </p:extLst>
          </p:nvPr>
        </p:nvGraphicFramePr>
        <p:xfrm>
          <a:off x="3590764" y="1857364"/>
          <a:ext cx="5196078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79512" y="737838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Meta 6.6 Garantir orientação sobre os riscos do tabagismo a 100% dos diabéticos cadastrados.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2274838"/>
            <a:ext cx="685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1: 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23                                                                                   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2: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51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3: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80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4: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80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(100,0%)</a:t>
            </a:r>
            <a:endParaRPr lang="pt-BR" sz="24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35468147"/>
              </p:ext>
            </p:extLst>
          </p:nvPr>
        </p:nvGraphicFramePr>
        <p:xfrm>
          <a:off x="4067944" y="2301258"/>
          <a:ext cx="4923522" cy="4324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63005391"/>
              </p:ext>
            </p:extLst>
          </p:nvPr>
        </p:nvGraphicFramePr>
        <p:xfrm>
          <a:off x="3923928" y="2714620"/>
          <a:ext cx="486291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214282" y="830997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6.7 Garantir orientação sobre higiene bucal a 100% dos pacientes hipertensos cadastrados.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2274838"/>
            <a:ext cx="6462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1: 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52                                                                                   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2: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96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3: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217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4: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353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(100,0%)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30866984"/>
              </p:ext>
            </p:extLst>
          </p:nvPr>
        </p:nvGraphicFramePr>
        <p:xfrm>
          <a:off x="3995936" y="2166937"/>
          <a:ext cx="4862344" cy="3998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323528" y="2274838"/>
            <a:ext cx="32483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1:  orientados 23                                                                                    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2: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51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3: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80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4: orientados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80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(100,0%)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323528" y="83099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6.8 Garantir orientação sobre higiene bucal a 100% dos pacientes diabéticos cadastrados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latin typeface="Arial" pitchFamily="34" charset="0"/>
                <a:cs typeface="Arial" pitchFamily="34" charset="0"/>
              </a:rPr>
              <a:t>Discussão</a:t>
            </a:r>
          </a:p>
          <a:p>
            <a:pPr algn="ctr"/>
            <a:r>
              <a:rPr lang="pt-BR" sz="4400" b="1" dirty="0" smtClean="0">
                <a:latin typeface="Arial" pitchFamily="34" charset="0"/>
                <a:cs typeface="Arial" pitchFamily="34" charset="0"/>
              </a:rPr>
              <a:t>Benefícios da Intervenção para  a equipe </a:t>
            </a:r>
            <a:endParaRPr lang="pt-BR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9552" y="1412776"/>
            <a:ext cx="86044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Fortaleceu a união da equipe.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Melhorou a organização e distribuição do trabalho nos membros da equipe.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Promoveu o trabalho integrado de todos seus membros.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Aumentaram os conhecimentos dos membros da equipe.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equipe adquiriu responsabilidade no acompanhamento dos usuários.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"/>
            <a:ext cx="87484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latin typeface="Arial" pitchFamily="34" charset="0"/>
                <a:cs typeface="Arial" pitchFamily="34" charset="0"/>
              </a:rPr>
              <a:t>Importância da Intervenção para  o serviço.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unidade ganhou uma melhor organização e atualização nos registros de seus usuários.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 trabalho ficou mais organizado devido a definição das tarefas de cada membro da equipe.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Foi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reorganizado o atendimento aos usuários no programa de HIPERDIA.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intervenção foi incorporada a rotina do posto o que vai contribuir para o desenvolvimento e qualificação do serviço como um todo.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260648"/>
            <a:ext cx="842493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latin typeface="Arial" pitchFamily="34" charset="0"/>
                <a:cs typeface="Arial" pitchFamily="34" charset="0"/>
              </a:rPr>
              <a:t>Importância da Intervenção para  a comunidade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 comunidade foi beneficiada com atendimentos de qualidade para os usuários hipertensos e diabéticos.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Adquiriu conhecimentos sobre a existência do programa de HIPERDIA.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Aprendeu  a importância do cuidado adequado para a  diminuição dos fatores de risco e para evitar as principais complicações destas doenças.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Demonstraram satisfação com a prioridade e qualidade no atendimento.</a:t>
            </a:r>
          </a:p>
          <a:p>
            <a:endParaRPr lang="pt-BR" sz="2400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39552" y="541561"/>
            <a:ext cx="82444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intervenção ficou incorporada na rotina de atendimento da unidade.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Foram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realizadas algumas mudanças 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tais como o grupo de hipertensos e diabéticos que antes era realizado quinzenalmente agora será uma vez por mês.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Também 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estamos trabalhando para objetivar maior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comprometido dos líderes comunitários para lograr maior participação dos usuários na 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intervenção.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95536" y="-61556"/>
            <a:ext cx="8534182" cy="707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Reflexão crítica sobre o processo pessoal de aprendizagem.</a:t>
            </a:r>
            <a:endParaRPr lang="pt-BR" sz="4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desenvolvimento do curso foi muito importante, permitiu enriquecer e fortalecer meus conhecimentos como profissional da saúde.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Foi muito importante conhecer e desenvolver os princípios e diretrizes do SUS e as atribuições de cada membro da equipe.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Os aprendizados que considero mais relevantes em decorrência do curso, noto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processo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engajamento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público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consolidação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do SUS e 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acolhimento.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14290"/>
            <a:ext cx="9144000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comunidade de Vertentes II: situada na zona urbana do município, tem uma população de 3.600 pessoas que moram na área de abrangência da ESF Joana Florêncio, onde atuam duas equipes.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Eu estou inserida na equipe II, formada por 1 enfermeira, 2 técnicos de enfermagem, 5 agentes comunitários de saúde, 1 dentista, 1 auxiliar de saúde bucal e 1 médica. </a:t>
            </a:r>
          </a:p>
        </p:txBody>
      </p:sp>
      <p:pic>
        <p:nvPicPr>
          <p:cNvPr id="1026" name="Picture 2" descr="C:\Users\Windows\Downloads\UNIDADE 3\FOTO\DSC00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572008"/>
            <a:ext cx="4357718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Grupo de educação na comunidade</a:t>
            </a:r>
            <a:endParaRPr lang="pt-BR" b="1" dirty="0"/>
          </a:p>
        </p:txBody>
      </p:sp>
      <p:pic>
        <p:nvPicPr>
          <p:cNvPr id="3" name="Imagem 2" descr="C:\Users\Windows\Downloads\UNIDADE 3\FOTO\20150430_0825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03984"/>
            <a:ext cx="9144000" cy="5454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237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Atendimento odontológico</a:t>
            </a:r>
            <a:endParaRPr lang="pt-BR" b="1" dirty="0"/>
          </a:p>
        </p:txBody>
      </p:sp>
      <p:pic>
        <p:nvPicPr>
          <p:cNvPr id="4" name="Espaço Reservado para Conteúdo 3" descr="C:\Users\Windows\AppData\Local\Microsoft\Windows\INetCache\Content.Word\IMG-20150409-WA006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00841" y="1600200"/>
            <a:ext cx="254231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947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Verificação de pressão arterial</a:t>
            </a:r>
            <a:endParaRPr lang="pt-BR" b="1" dirty="0"/>
          </a:p>
        </p:txBody>
      </p:sp>
      <p:pic>
        <p:nvPicPr>
          <p:cNvPr id="3" name="Imagem 2" descr="C:\fotos\Nova pasta\FB_IMG_142315100775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3999" cy="5647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756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2000240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latin typeface="Arial" pitchFamily="34" charset="0"/>
                <a:cs typeface="Arial" pitchFamily="34" charset="0"/>
              </a:rPr>
              <a:t>Comunidade participante da intervenção</a:t>
            </a:r>
            <a:endParaRPr lang="pt-BR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 descr="C:\fotos\IMG-20140704-WA00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57364"/>
            <a:ext cx="8172400" cy="5000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740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00233" y="0"/>
            <a:ext cx="5786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latin typeface="Arial" pitchFamily="34" charset="0"/>
                <a:cs typeface="Arial" pitchFamily="34" charset="0"/>
              </a:rPr>
              <a:t>Equipe da unidade</a:t>
            </a:r>
            <a:endParaRPr lang="pt-BR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Espaço Reservado para Conteúdo 3" descr="C:\Users\Windows\Downloads\UNIDADE 3\FOTOSSSS\20150423_08393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0809"/>
            <a:ext cx="9144000" cy="494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285728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Situação da ação programática antes da intervenção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571612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São acompanhados 307 usuários com HAS, o que representa 41% da cobertura estimada (746) e 101 com DM (47%) do total estimado de 213.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Foram submetidos a estratificação do risco cardiovascular 266 hipertensos (87%) e 86 diabéticos(85%).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Têm atrasos nas consultas agendadas em mais de sete dias 160 hipertensos (52%) e 77 diabéticos (76%).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Estão com os exames complementares em dia 123 hipertensos(40%) e 40 diabéticos (43%).  </a:t>
            </a:r>
          </a:p>
          <a:p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-307776"/>
            <a:ext cx="8034686" cy="452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Objetivo geral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4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539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Melhoria da atenção à Saúde da pessoa com hipertensão e/ou diabetes na ESF Joana Florêncio, em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Açu/RN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026" name="Picture 2" descr="C:\Users\Windows\Downloads\UNIDADE 3\FOTO\downloa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786322"/>
            <a:ext cx="2054820" cy="1409702"/>
          </a:xfrm>
          <a:prstGeom prst="rect">
            <a:avLst/>
          </a:prstGeom>
          <a:noFill/>
        </p:spPr>
      </p:pic>
      <p:pic>
        <p:nvPicPr>
          <p:cNvPr id="1027" name="Picture 3" descr="C:\Users\Windows\Downloads\UNIDADE 3\FOTO\download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669233"/>
            <a:ext cx="2214578" cy="1783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51520" y="0"/>
            <a:ext cx="8568952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Ações desenvolvidas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Versão atualizada do protocolo impressa na unidade de saúde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oi discutido o projeto da intervenção com a gestora.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 profissionais da equipe foram capacitados sobre diferentes aspectos do protocolo.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Foi estabelecido o papel de cada profissional.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oi realizado um contato com lideranças comunitárias.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86000" y="214290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Logística</a:t>
            </a:r>
            <a:endParaRPr lang="pt-BR" sz="4400" b="1" dirty="0" smtClean="0">
              <a:solidFill>
                <a:srgbClr val="4F81B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357298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Caderno de Atenção Básica nº 36 Estratégias para o cuidado da pessoa com doença crônica: Diabetes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Mellitus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Caderno de Atenção Básica nº 37 Estratégias para o cuidado da pessoa com doença crônica: Hipertensão Arterial Sistêmica do MS, 2013. 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Planilha de objetivos, metas, indicadores e ações (OMIA).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Planilha de coleta de dados.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Ficha espelho.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Prontuários clínicos.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</TotalTime>
  <Words>2039</Words>
  <Application>Microsoft Office PowerPoint</Application>
  <PresentationFormat>Apresentação na tela (4:3)</PresentationFormat>
  <Paragraphs>376</Paragraphs>
  <Slides>43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Tema do Office</vt:lpstr>
      <vt:lpstr>UNIVERSIDADE ABERTA DO SUS UNIVERSIDADE FEDERAL DE PELOTAS Especialização em Saúde da Família Modalidade a Distância Turma 8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   Meta 2.7 Realizar avaliação da necessidade de atendimento odontológico em 100% dos hipertensos cadastrados. </vt:lpstr>
      <vt:lpstr>Meta 2.8 Realizar avaliação da necessidade de atendimento odontológico em 100% dos diabéticos cadastrados.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Grupo de educação na comunidade</vt:lpstr>
      <vt:lpstr>Atendimento odontológico</vt:lpstr>
      <vt:lpstr>Verificação de pressão arterial</vt:lpstr>
      <vt:lpstr>Comunidade participante da intervenção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n. 8</dc:title>
  <dc:creator>Windows</dc:creator>
  <cp:lastModifiedBy>Windows</cp:lastModifiedBy>
  <cp:revision>116</cp:revision>
  <dcterms:created xsi:type="dcterms:W3CDTF">2015-08-27T21:02:28Z</dcterms:created>
  <dcterms:modified xsi:type="dcterms:W3CDTF">2015-09-22T23:51:00Z</dcterms:modified>
</cp:coreProperties>
</file>