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60" r:id="rId3"/>
    <p:sldId id="259" r:id="rId4"/>
    <p:sldId id="261" r:id="rId5"/>
    <p:sldId id="257" r:id="rId6"/>
    <p:sldId id="258" r:id="rId7"/>
    <p:sldId id="262" r:id="rId8"/>
    <p:sldId id="264" r:id="rId9"/>
    <p:sldId id="266" r:id="rId10"/>
    <p:sldId id="265" r:id="rId11"/>
    <p:sldId id="267" r:id="rId12"/>
    <p:sldId id="268" r:id="rId13"/>
    <p:sldId id="294" r:id="rId14"/>
    <p:sldId id="269" r:id="rId15"/>
    <p:sldId id="270" r:id="rId16"/>
    <p:sldId id="289" r:id="rId17"/>
    <p:sldId id="271" r:id="rId18"/>
    <p:sldId id="290" r:id="rId19"/>
    <p:sldId id="272" r:id="rId20"/>
    <p:sldId id="273" r:id="rId21"/>
    <p:sldId id="274" r:id="rId22"/>
    <p:sldId id="27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6" r:id="rId33"/>
    <p:sldId id="307" r:id="rId34"/>
    <p:sldId id="305" r:id="rId35"/>
    <p:sldId id="308" r:id="rId36"/>
    <p:sldId id="309" r:id="rId37"/>
    <p:sldId id="310" r:id="rId38"/>
    <p:sldId id="311" r:id="rId39"/>
    <p:sldId id="312" r:id="rId40"/>
    <p:sldId id="291" r:id="rId41"/>
    <p:sldId id="284" r:id="rId42"/>
    <p:sldId id="285" r:id="rId43"/>
    <p:sldId id="292" r:id="rId44"/>
    <p:sldId id="286" r:id="rId45"/>
    <p:sldId id="287" r:id="rId46"/>
    <p:sldId id="314" r:id="rId47"/>
    <p:sldId id="293" r:id="rId48"/>
    <p:sldId id="288" r:id="rId49"/>
    <p:sldId id="313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y" initials="Y" lastIdx="3" clrIdx="0">
    <p:extLst>
      <p:ext uri="{19B8F6BF-5375-455C-9EA6-DF929625EA0E}">
        <p15:presenceInfo xmlns:p15="http://schemas.microsoft.com/office/powerpoint/2012/main" userId="Yan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27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puerperio%2024.1.15.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puerperio%2024.1.15.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lherme\Dropbox\UFPEL\TCC%20FINAL%20TURMA%205\Yany%20planilha%20gestante%20nova%2024.1.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34,5</a:t>
                    </a:r>
                    <a:r>
                      <a:rPr lang="en-US" smtClean="0"/>
                      <a:t>% (10)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58,6</a:t>
                    </a:r>
                    <a:r>
                      <a:rPr lang="en-US" dirty="0" smtClean="0"/>
                      <a:t>% (17)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86,2</a:t>
                    </a:r>
                    <a:r>
                      <a:rPr lang="en-US" dirty="0" smtClean="0"/>
                      <a:t>% (25)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100% (29)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0.34482758620689669</c:v>
                </c:pt>
                <c:pt idx="1">
                  <c:v>0.5862068965517242</c:v>
                </c:pt>
                <c:pt idx="2">
                  <c:v>0.86206896551724121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700096"/>
        <c:axId val="241700656"/>
      </c:barChart>
      <c:catAx>
        <c:axId val="2417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0656"/>
        <c:crosses val="autoZero"/>
        <c:auto val="1"/>
        <c:lblAlgn val="ctr"/>
        <c:lblOffset val="100"/>
        <c:noMultiLvlLbl val="0"/>
      </c:catAx>
      <c:valAx>
        <c:axId val="2417006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0096"/>
        <c:crosses val="autoZero"/>
        <c:crossBetween val="between"/>
        <c:majorUnit val="0.2"/>
        <c:minorUnit val="4.0000000000000036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0% (0)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50%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66,7</a:t>
                    </a:r>
                    <a:r>
                      <a:rPr lang="en-US" smtClean="0"/>
                      <a:t>% (4)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66,7</a:t>
                    </a:r>
                    <a:r>
                      <a:rPr lang="en-US" smtClean="0"/>
                      <a:t>% (4)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0.66666666666666663</c:v>
                </c:pt>
                <c:pt idx="3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15088"/>
        <c:axId val="244715648"/>
      </c:barChart>
      <c:catAx>
        <c:axId val="24471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15648"/>
        <c:crosses val="autoZero"/>
        <c:auto val="1"/>
        <c:lblAlgn val="ctr"/>
        <c:lblOffset val="100"/>
        <c:noMultiLvlLbl val="0"/>
      </c:catAx>
      <c:valAx>
        <c:axId val="2447156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150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 (8)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88,2</a:t>
                    </a:r>
                    <a:r>
                      <a:rPr lang="en-US" smtClean="0"/>
                      <a:t>% (15)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92,0</a:t>
                    </a:r>
                    <a:r>
                      <a:rPr lang="en-US" smtClean="0"/>
                      <a:t>% (23)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93,1</a:t>
                    </a:r>
                    <a:r>
                      <a:rPr lang="en-US" smtClean="0"/>
                      <a:t>% (27)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0.8</c:v>
                </c:pt>
                <c:pt idx="1">
                  <c:v>0.88235294117647056</c:v>
                </c:pt>
                <c:pt idx="2">
                  <c:v>0.92</c:v>
                </c:pt>
                <c:pt idx="3">
                  <c:v>0.93103448275862066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97184"/>
        <c:axId val="245197744"/>
      </c:barChart>
      <c:catAx>
        <c:axId val="2451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197744"/>
        <c:crosses val="autoZero"/>
        <c:auto val="1"/>
        <c:lblAlgn val="ctr"/>
        <c:lblOffset val="100"/>
        <c:noMultiLvlLbl val="0"/>
      </c:catAx>
      <c:valAx>
        <c:axId val="245197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1971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55611384152162E-2"/>
          <c:y val="7.5906893807135167E-2"/>
          <c:w val="0.9187945013795249"/>
          <c:h val="0.86526207540933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>
                        <a:solidFill>
                          <a:schemeClr val="bg1"/>
                        </a:solidFill>
                      </a:rPr>
                      <a:t>30% (3)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dirty="0" smtClean="0">
                        <a:solidFill>
                          <a:schemeClr val="bg1"/>
                        </a:solidFill>
                      </a:rPr>
                      <a:t>60% (6)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80% (8)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800">
                        <a:solidFill>
                          <a:schemeClr val="bg1"/>
                        </a:solidFill>
                      </a:defRPr>
                    </a:pPr>
                    <a:r>
                      <a:rPr lang="en-US" b="1"/>
                      <a:t>85,7</a:t>
                    </a:r>
                    <a:r>
                      <a:rPr lang="en-US" b="1" smtClean="0"/>
                      <a:t>% (12)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0.30000000000000004</c:v>
                </c:pt>
                <c:pt idx="1">
                  <c:v>0.60000000000000009</c:v>
                </c:pt>
                <c:pt idx="2">
                  <c:v>0.8</c:v>
                </c:pt>
                <c:pt idx="3">
                  <c:v>0.85714285714285721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99984"/>
        <c:axId val="245200544"/>
      </c:barChart>
      <c:catAx>
        <c:axId val="24519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200544"/>
        <c:crosses val="autoZero"/>
        <c:auto val="1"/>
        <c:lblAlgn val="ctr"/>
        <c:lblOffset val="0"/>
        <c:tickMarkSkip val="1"/>
        <c:noMultiLvlLbl val="0"/>
      </c:catAx>
      <c:valAx>
        <c:axId val="2452005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1999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4999368190776"/>
          <c:y val="6.8499997258186424E-2"/>
          <c:w val="0.82374984025955267"/>
          <c:h val="0.8249999880790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33,3</a:t>
                    </a:r>
                    <a:r>
                      <a:rPr lang="en-US" smtClean="0"/>
                      <a:t>% (1)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66,7</a:t>
                    </a:r>
                    <a:r>
                      <a:rPr lang="en-US" smtClean="0"/>
                      <a:t>% (4)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60% (6)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50% (7)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0.66666666666666663</c:v>
                </c:pt>
                <c:pt idx="2">
                  <c:v>0.60000000000000009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202784"/>
        <c:axId val="245203344"/>
      </c:barChart>
      <c:catAx>
        <c:axId val="24520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203344"/>
        <c:crosses val="autoZero"/>
        <c:auto val="1"/>
        <c:lblAlgn val="ctr"/>
        <c:lblOffset val="0"/>
        <c:tickMarkSkip val="1"/>
        <c:noMultiLvlLbl val="0"/>
      </c:catAx>
      <c:valAx>
        <c:axId val="245203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5202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80,0</a:t>
                    </a:r>
                    <a:r>
                      <a:rPr lang="en-US" smtClean="0"/>
                      <a:t>% (8)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88,2</a:t>
                    </a:r>
                    <a:r>
                      <a:rPr lang="en-US" smtClean="0"/>
                      <a:t>% (15)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92,0</a:t>
                    </a:r>
                    <a:r>
                      <a:rPr lang="en-US" smtClean="0"/>
                      <a:t>% (23)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93,1</a:t>
                    </a:r>
                    <a:r>
                      <a:rPr lang="en-US" smtClean="0"/>
                      <a:t>%  (27)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</c:v>
                </c:pt>
                <c:pt idx="1">
                  <c:v>0.88235294117647056</c:v>
                </c:pt>
                <c:pt idx="2">
                  <c:v>0.92</c:v>
                </c:pt>
                <c:pt idx="3">
                  <c:v>0.93103448275862066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702896"/>
        <c:axId val="241703456"/>
      </c:barChart>
      <c:catAx>
        <c:axId val="24170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3456"/>
        <c:crosses val="autoZero"/>
        <c:auto val="1"/>
        <c:lblAlgn val="ctr"/>
        <c:lblOffset val="100"/>
        <c:noMultiLvlLbl val="0"/>
      </c:catAx>
      <c:valAx>
        <c:axId val="2417034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2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90,0</a:t>
                    </a:r>
                    <a:r>
                      <a:rPr lang="en-US" smtClean="0"/>
                      <a:t>% (9)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94,1</a:t>
                    </a:r>
                    <a:r>
                      <a:rPr lang="en-US" smtClean="0"/>
                      <a:t>% (16)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96,0</a:t>
                    </a:r>
                    <a:r>
                      <a:rPr lang="en-US" smtClean="0"/>
                      <a:t>% (24)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96,6</a:t>
                    </a:r>
                    <a:r>
                      <a:rPr lang="en-US" smtClean="0"/>
                      <a:t>% (28)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0.9</c:v>
                </c:pt>
                <c:pt idx="1">
                  <c:v>0.94117647058823539</c:v>
                </c:pt>
                <c:pt idx="2">
                  <c:v>0.96000000000000008</c:v>
                </c:pt>
                <c:pt idx="3">
                  <c:v>0.96551724137931039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705696"/>
        <c:axId val="241706256"/>
      </c:barChart>
      <c:catAx>
        <c:axId val="24170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6256"/>
        <c:crosses val="autoZero"/>
        <c:auto val="1"/>
        <c:lblAlgn val="ctr"/>
        <c:lblOffset val="100"/>
        <c:noMultiLvlLbl val="0"/>
      </c:catAx>
      <c:valAx>
        <c:axId val="2417062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569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90,0</a:t>
                    </a:r>
                    <a:r>
                      <a:rPr lang="en-US" smtClean="0"/>
                      <a:t>% (9)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94,1</a:t>
                    </a:r>
                    <a:r>
                      <a:rPr lang="en-US" smtClean="0"/>
                      <a:t>% (16)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96,0</a:t>
                    </a:r>
                    <a:r>
                      <a:rPr lang="en-US" smtClean="0"/>
                      <a:t>% (24)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96,6</a:t>
                    </a:r>
                    <a:r>
                      <a:rPr lang="en-US" smtClean="0"/>
                      <a:t>% (28)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0.9</c:v>
                </c:pt>
                <c:pt idx="1">
                  <c:v>0.94117647058823539</c:v>
                </c:pt>
                <c:pt idx="2">
                  <c:v>0.96000000000000008</c:v>
                </c:pt>
                <c:pt idx="3">
                  <c:v>0.96551724137931039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708496"/>
        <c:axId val="241709056"/>
      </c:barChart>
      <c:catAx>
        <c:axId val="24170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9056"/>
        <c:crosses val="autoZero"/>
        <c:auto val="1"/>
        <c:lblAlgn val="ctr"/>
        <c:lblOffset val="100"/>
        <c:noMultiLvlLbl val="0"/>
      </c:catAx>
      <c:valAx>
        <c:axId val="241709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170849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90,0</a:t>
                    </a:r>
                    <a:r>
                      <a:rPr lang="en-US" smtClean="0"/>
                      <a:t>% (9)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94,1</a:t>
                    </a:r>
                    <a:r>
                      <a:rPr lang="en-US" smtClean="0"/>
                      <a:t>% (16)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96,0</a:t>
                    </a:r>
                    <a:r>
                      <a:rPr lang="en-US" smtClean="0"/>
                      <a:t>% (24)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93,1</a:t>
                    </a:r>
                    <a:r>
                      <a:rPr lang="en-US" smtClean="0"/>
                      <a:t>% (27)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0.9</c:v>
                </c:pt>
                <c:pt idx="1">
                  <c:v>0.94117647058823539</c:v>
                </c:pt>
                <c:pt idx="2">
                  <c:v>0.96000000000000008</c:v>
                </c:pt>
                <c:pt idx="3">
                  <c:v>0.93103448275862066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01088"/>
        <c:axId val="244701648"/>
      </c:barChart>
      <c:catAx>
        <c:axId val="24470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01648"/>
        <c:crosses val="autoZero"/>
        <c:auto val="1"/>
        <c:lblAlgn val="ctr"/>
        <c:lblOffset val="100"/>
        <c:noMultiLvlLbl val="0"/>
      </c:catAx>
      <c:valAx>
        <c:axId val="2447016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010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100% (10)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100% (17)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96% (24)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93,1</a:t>
                    </a:r>
                    <a:r>
                      <a:rPr lang="en-US" smtClean="0"/>
                      <a:t>% (27)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0.96000000000000008</c:v>
                </c:pt>
                <c:pt idx="3">
                  <c:v>0.93103448275862066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03888"/>
        <c:axId val="244704448"/>
      </c:barChart>
      <c:catAx>
        <c:axId val="24470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04448"/>
        <c:crosses val="autoZero"/>
        <c:auto val="1"/>
        <c:lblAlgn val="ctr"/>
        <c:lblOffset val="100"/>
        <c:noMultiLvlLbl val="0"/>
      </c:catAx>
      <c:valAx>
        <c:axId val="244704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03888"/>
        <c:crosses val="autoZero"/>
        <c:crossBetween val="between"/>
        <c:majorUnit val="0.2"/>
        <c:minorUnit val="4.0000000000000036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90% (9)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94,1</a:t>
                    </a:r>
                    <a:r>
                      <a:rPr lang="en-US" smtClean="0"/>
                      <a:t>% (16)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92,0</a:t>
                    </a:r>
                    <a:r>
                      <a:rPr lang="en-US" smtClean="0"/>
                      <a:t>% (23)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79,3</a:t>
                    </a:r>
                    <a:r>
                      <a:rPr lang="en-US" smtClean="0"/>
                      <a:t>% (23)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0.9</c:v>
                </c:pt>
                <c:pt idx="1">
                  <c:v>0.94117647058823539</c:v>
                </c:pt>
                <c:pt idx="2">
                  <c:v>0.92</c:v>
                </c:pt>
                <c:pt idx="3">
                  <c:v>0.7931034482758621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06688"/>
        <c:axId val="244707248"/>
      </c:barChart>
      <c:catAx>
        <c:axId val="2447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07248"/>
        <c:crosses val="autoZero"/>
        <c:auto val="1"/>
        <c:lblAlgn val="ctr"/>
        <c:lblOffset val="100"/>
        <c:noMultiLvlLbl val="0"/>
      </c:catAx>
      <c:valAx>
        <c:axId val="2447072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066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 (2)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52,9</a:t>
                    </a:r>
                    <a:r>
                      <a:rPr lang="en-US" smtClean="0"/>
                      <a:t>% (9)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60% (15)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65,5</a:t>
                    </a:r>
                    <a:r>
                      <a:rPr lang="en-US" smtClean="0"/>
                      <a:t>% (19)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0.2</c:v>
                </c:pt>
                <c:pt idx="1">
                  <c:v>0.52941176470588236</c:v>
                </c:pt>
                <c:pt idx="2">
                  <c:v>0.60000000000000009</c:v>
                </c:pt>
                <c:pt idx="3">
                  <c:v>0.65517241379310365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09488"/>
        <c:axId val="244710048"/>
      </c:barChart>
      <c:catAx>
        <c:axId val="24470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10048"/>
        <c:crosses val="autoZero"/>
        <c:auto val="1"/>
        <c:lblAlgn val="ctr"/>
        <c:lblOffset val="100"/>
        <c:noMultiLvlLbl val="0"/>
      </c:catAx>
      <c:valAx>
        <c:axId val="2447100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09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0% (0)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0% (0)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8,0</a:t>
                    </a:r>
                    <a:r>
                      <a:rPr lang="en-US" smtClean="0"/>
                      <a:t>% (2)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6,9</a:t>
                    </a:r>
                    <a:r>
                      <a:rPr lang="en-US" smtClean="0"/>
                      <a:t>% (2)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8.0000000000000016E-2</c:v>
                </c:pt>
                <c:pt idx="3">
                  <c:v>6.8965517241379309E-2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12288"/>
        <c:axId val="244712848"/>
      </c:barChart>
      <c:catAx>
        <c:axId val="2447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12848"/>
        <c:crosses val="autoZero"/>
        <c:auto val="1"/>
        <c:lblAlgn val="ctr"/>
        <c:lblOffset val="100"/>
        <c:noMultiLvlLbl val="0"/>
      </c:catAx>
      <c:valAx>
        <c:axId val="244712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47122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9C8F0-6DFD-456B-82F3-DB779463F22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02E074-7A51-4202-AB9E-74DF1D455557}">
      <dgm:prSet phldrT="[Texto]"/>
      <dgm:spPr/>
      <dgm:t>
        <a:bodyPr/>
        <a:lstStyle/>
        <a:p>
          <a:r>
            <a:rPr lang="en-US" dirty="0" smtClean="0"/>
            <a:t>UBS-55</a:t>
          </a:r>
          <a:endParaRPr lang="pt-BR" dirty="0"/>
        </a:p>
      </dgm:t>
    </dgm:pt>
    <dgm:pt modelId="{D0C301AA-3FFE-4118-B2F1-03A6906C5E0A}" type="parTrans" cxnId="{A80E1C8F-7F27-4F73-9563-FB6A6EBF7244}">
      <dgm:prSet/>
      <dgm:spPr/>
      <dgm:t>
        <a:bodyPr/>
        <a:lstStyle/>
        <a:p>
          <a:endParaRPr lang="pt-BR"/>
        </a:p>
      </dgm:t>
    </dgm:pt>
    <dgm:pt modelId="{56BDEE8E-DBC2-41A6-804D-03F19D7B02BA}" type="sibTrans" cxnId="{A80E1C8F-7F27-4F73-9563-FB6A6EBF7244}">
      <dgm:prSet/>
      <dgm:spPr/>
      <dgm:t>
        <a:bodyPr/>
        <a:lstStyle/>
        <a:p>
          <a:endParaRPr lang="pt-BR"/>
        </a:p>
      </dgm:t>
    </dgm:pt>
    <dgm:pt modelId="{206BC970-F161-4DC3-8FFF-F2C2D179A0F9}">
      <dgm:prSet phldrT="[Texto]" custT="1"/>
      <dgm:spPr/>
      <dgm:t>
        <a:bodyPr/>
        <a:lstStyle/>
        <a:p>
          <a:r>
            <a:rPr lang="pt-BR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Municipais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-36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49CEC-981E-4B36-BB11-3E79F05BD330}" type="sibTrans" cxnId="{B08D765B-5DA2-41A3-B1C8-D7268EA612C4}">
      <dgm:prSet/>
      <dgm:spPr/>
      <dgm:t>
        <a:bodyPr/>
        <a:lstStyle/>
        <a:p>
          <a:endParaRPr lang="pt-BR"/>
        </a:p>
      </dgm:t>
    </dgm:pt>
    <dgm:pt modelId="{02153A17-4612-4C34-A0DF-BED8FE093796}" type="parTrans" cxnId="{B08D765B-5DA2-41A3-B1C8-D7268EA612C4}">
      <dgm:prSet/>
      <dgm:spPr/>
      <dgm:t>
        <a:bodyPr/>
        <a:lstStyle/>
        <a:p>
          <a:endParaRPr lang="pt-BR"/>
        </a:p>
      </dgm:t>
    </dgm:pt>
    <dgm:pt modelId="{14D7C35A-EC50-44B8-9E2A-52A175AC50C2}">
      <dgm:prSet phldrT="[Texto]" custT="1"/>
      <dgm:spPr/>
      <dgm:t>
        <a:bodyPr/>
        <a:lstStyle/>
        <a:p>
          <a:r>
            <a:rPr lang="pt-BR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Privados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-56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2CBE4-BDEA-4A9E-8B3E-6B4C78A3FEC6}" type="sibTrans" cxnId="{93D766E4-B5D7-49C7-8F24-D3483B977338}">
      <dgm:prSet/>
      <dgm:spPr/>
      <dgm:t>
        <a:bodyPr/>
        <a:lstStyle/>
        <a:p>
          <a:endParaRPr lang="pt-BR"/>
        </a:p>
      </dgm:t>
    </dgm:pt>
    <dgm:pt modelId="{AE1D9900-1272-427A-93D7-ABE1AF47729B}" type="parTrans" cxnId="{93D766E4-B5D7-49C7-8F24-D3483B977338}">
      <dgm:prSet/>
      <dgm:spPr/>
      <dgm:t>
        <a:bodyPr/>
        <a:lstStyle/>
        <a:p>
          <a:endParaRPr lang="pt-BR"/>
        </a:p>
      </dgm:t>
    </dgm:pt>
    <dgm:pt modelId="{6172A213-EF48-4B95-B88C-05FCE3A9B14C}">
      <dgm:prSet phldrT="[Texto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Estaduais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13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CBE58-BC1A-4353-9125-5C31F8E5046A}" type="sibTrans" cxnId="{7DBB47F3-1FF0-48A5-9E79-CF8702604549}">
      <dgm:prSet/>
      <dgm:spPr/>
      <dgm:t>
        <a:bodyPr/>
        <a:lstStyle/>
        <a:p>
          <a:endParaRPr lang="pt-BR"/>
        </a:p>
      </dgm:t>
    </dgm:pt>
    <dgm:pt modelId="{0220954B-050C-43D0-AFE3-5C2CFA7EB335}" type="parTrans" cxnId="{7DBB47F3-1FF0-48A5-9E79-CF8702604549}">
      <dgm:prSet/>
      <dgm:spPr/>
      <dgm:t>
        <a:bodyPr/>
        <a:lstStyle/>
        <a:p>
          <a:endParaRPr lang="pt-BR"/>
        </a:p>
      </dgm:t>
    </dgm:pt>
    <dgm:pt modelId="{86CCBBBF-D181-45A1-AAA0-6BE9B0FD870D}">
      <dgm:prSet phldrT="[Texto]" custT="1"/>
      <dgm:spPr/>
      <dgm:t>
        <a:bodyPr/>
        <a:lstStyle/>
        <a:p>
          <a:r>
            <a:rPr lang="pt-BR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Estabelecimentos federais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-7</a:t>
          </a:r>
          <a:endParaRPr lang="pt-B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E3C18-EA2A-479F-8339-8D3A49C1CF28}" type="sibTrans" cxnId="{620AC9DA-656C-406F-BAD1-6C511A5912F3}">
      <dgm:prSet/>
      <dgm:spPr/>
      <dgm:t>
        <a:bodyPr/>
        <a:lstStyle/>
        <a:p>
          <a:endParaRPr lang="pt-BR"/>
        </a:p>
      </dgm:t>
    </dgm:pt>
    <dgm:pt modelId="{894589E3-6843-4D12-B8FF-A72C13E6E349}" type="parTrans" cxnId="{620AC9DA-656C-406F-BAD1-6C511A5912F3}">
      <dgm:prSet/>
      <dgm:spPr/>
      <dgm:t>
        <a:bodyPr/>
        <a:lstStyle/>
        <a:p>
          <a:endParaRPr lang="pt-BR"/>
        </a:p>
      </dgm:t>
    </dgm:pt>
    <dgm:pt modelId="{A9FC3D35-C45D-4271-82D0-AFCB17E016DF}" type="pres">
      <dgm:prSet presAssocID="{9EF9C8F0-6DFD-456B-82F3-DB779463F2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C90F3D-4321-4950-94C9-6CE260AF772D}" type="pres">
      <dgm:prSet presAssocID="{B802E074-7A51-4202-AB9E-74DF1D455557}" presName="centerShape" presStyleLbl="node0" presStyleIdx="0" presStyleCnt="1"/>
      <dgm:spPr/>
      <dgm:t>
        <a:bodyPr/>
        <a:lstStyle/>
        <a:p>
          <a:endParaRPr lang="pt-BR"/>
        </a:p>
      </dgm:t>
    </dgm:pt>
    <dgm:pt modelId="{3FC59040-9F96-4C37-B269-0A1633022A99}" type="pres">
      <dgm:prSet presAssocID="{894589E3-6843-4D12-B8FF-A72C13E6E349}" presName="Name9" presStyleLbl="parChTrans1D2" presStyleIdx="0" presStyleCnt="4"/>
      <dgm:spPr/>
      <dgm:t>
        <a:bodyPr/>
        <a:lstStyle/>
        <a:p>
          <a:endParaRPr lang="pt-BR"/>
        </a:p>
      </dgm:t>
    </dgm:pt>
    <dgm:pt modelId="{CD414F9D-7CD6-4A5A-B352-4A877D2FCE39}" type="pres">
      <dgm:prSet presAssocID="{894589E3-6843-4D12-B8FF-A72C13E6E349}" presName="connTx" presStyleLbl="parChTrans1D2" presStyleIdx="0" presStyleCnt="4"/>
      <dgm:spPr/>
      <dgm:t>
        <a:bodyPr/>
        <a:lstStyle/>
        <a:p>
          <a:endParaRPr lang="pt-BR"/>
        </a:p>
      </dgm:t>
    </dgm:pt>
    <dgm:pt modelId="{589DBCD4-5D02-4F8C-B2F3-D7DE134C854E}" type="pres">
      <dgm:prSet presAssocID="{86CCBBBF-D181-45A1-AAA0-6BE9B0FD870D}" presName="node" presStyleLbl="node1" presStyleIdx="0" presStyleCnt="4" custScaleX="1623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C6420D-84EB-4B37-92F0-20AC8AD043AC}" type="pres">
      <dgm:prSet presAssocID="{0220954B-050C-43D0-AFE3-5C2CFA7EB335}" presName="Name9" presStyleLbl="parChTrans1D2" presStyleIdx="1" presStyleCnt="4"/>
      <dgm:spPr/>
      <dgm:t>
        <a:bodyPr/>
        <a:lstStyle/>
        <a:p>
          <a:endParaRPr lang="pt-BR"/>
        </a:p>
      </dgm:t>
    </dgm:pt>
    <dgm:pt modelId="{8607C8CC-73E9-40F0-8812-BCAB2AE3008E}" type="pres">
      <dgm:prSet presAssocID="{0220954B-050C-43D0-AFE3-5C2CFA7EB335}" presName="connTx" presStyleLbl="parChTrans1D2" presStyleIdx="1" presStyleCnt="4"/>
      <dgm:spPr/>
      <dgm:t>
        <a:bodyPr/>
        <a:lstStyle/>
        <a:p>
          <a:endParaRPr lang="pt-BR"/>
        </a:p>
      </dgm:t>
    </dgm:pt>
    <dgm:pt modelId="{C3B6178A-6BD5-4530-8474-73AA9A3F50B1}" type="pres">
      <dgm:prSet presAssocID="{6172A213-EF48-4B95-B88C-05FCE3A9B14C}" presName="node" presStyleLbl="node1" presStyleIdx="1" presStyleCnt="4" custScaleX="1247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200DEE-D9B5-4846-8E9D-5962D839CA58}" type="pres">
      <dgm:prSet presAssocID="{AE1D9900-1272-427A-93D7-ABE1AF47729B}" presName="Name9" presStyleLbl="parChTrans1D2" presStyleIdx="2" presStyleCnt="4"/>
      <dgm:spPr/>
      <dgm:t>
        <a:bodyPr/>
        <a:lstStyle/>
        <a:p>
          <a:endParaRPr lang="pt-BR"/>
        </a:p>
      </dgm:t>
    </dgm:pt>
    <dgm:pt modelId="{8B488B0A-E14A-48FA-82A0-FBCE1335564A}" type="pres">
      <dgm:prSet presAssocID="{AE1D9900-1272-427A-93D7-ABE1AF47729B}" presName="connTx" presStyleLbl="parChTrans1D2" presStyleIdx="2" presStyleCnt="4"/>
      <dgm:spPr/>
      <dgm:t>
        <a:bodyPr/>
        <a:lstStyle/>
        <a:p>
          <a:endParaRPr lang="pt-BR"/>
        </a:p>
      </dgm:t>
    </dgm:pt>
    <dgm:pt modelId="{6D4450C3-2C81-481C-A9BE-060B1239AD9D}" type="pres">
      <dgm:prSet presAssocID="{14D7C35A-EC50-44B8-9E2A-52A175AC50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4C6090-00E1-4B99-A0E4-ED4DC2E62227}" type="pres">
      <dgm:prSet presAssocID="{02153A17-4612-4C34-A0DF-BED8FE093796}" presName="Name9" presStyleLbl="parChTrans1D2" presStyleIdx="3" presStyleCnt="4"/>
      <dgm:spPr/>
      <dgm:t>
        <a:bodyPr/>
        <a:lstStyle/>
        <a:p>
          <a:endParaRPr lang="pt-BR"/>
        </a:p>
      </dgm:t>
    </dgm:pt>
    <dgm:pt modelId="{FEDC0A1B-F110-4881-AE6C-64C6CFE0900C}" type="pres">
      <dgm:prSet presAssocID="{02153A17-4612-4C34-A0DF-BED8FE093796}" presName="connTx" presStyleLbl="parChTrans1D2" presStyleIdx="3" presStyleCnt="4"/>
      <dgm:spPr/>
      <dgm:t>
        <a:bodyPr/>
        <a:lstStyle/>
        <a:p>
          <a:endParaRPr lang="pt-BR"/>
        </a:p>
      </dgm:t>
    </dgm:pt>
    <dgm:pt modelId="{E33FF8D8-B678-4A86-816F-34C5118973F1}" type="pres">
      <dgm:prSet presAssocID="{206BC970-F161-4DC3-8FFF-F2C2D179A0F9}" presName="node" presStyleLbl="node1" presStyleIdx="3" presStyleCnt="4" custScaleX="1258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8D765B-5DA2-41A3-B1C8-D7268EA612C4}" srcId="{B802E074-7A51-4202-AB9E-74DF1D455557}" destId="{206BC970-F161-4DC3-8FFF-F2C2D179A0F9}" srcOrd="3" destOrd="0" parTransId="{02153A17-4612-4C34-A0DF-BED8FE093796}" sibTransId="{D6B49CEC-981E-4B36-BB11-3E79F05BD330}"/>
    <dgm:cxn modelId="{DE5756E2-60B4-4F82-A41F-DA1E803C6C87}" type="presOf" srcId="{AE1D9900-1272-427A-93D7-ABE1AF47729B}" destId="{DB200DEE-D9B5-4846-8E9D-5962D839CA58}" srcOrd="0" destOrd="0" presId="urn:microsoft.com/office/officeart/2005/8/layout/radial1"/>
    <dgm:cxn modelId="{A80E1C8F-7F27-4F73-9563-FB6A6EBF7244}" srcId="{9EF9C8F0-6DFD-456B-82F3-DB779463F220}" destId="{B802E074-7A51-4202-AB9E-74DF1D455557}" srcOrd="0" destOrd="0" parTransId="{D0C301AA-3FFE-4118-B2F1-03A6906C5E0A}" sibTransId="{56BDEE8E-DBC2-41A6-804D-03F19D7B02BA}"/>
    <dgm:cxn modelId="{93D766E4-B5D7-49C7-8F24-D3483B977338}" srcId="{B802E074-7A51-4202-AB9E-74DF1D455557}" destId="{14D7C35A-EC50-44B8-9E2A-52A175AC50C2}" srcOrd="2" destOrd="0" parTransId="{AE1D9900-1272-427A-93D7-ABE1AF47729B}" sibTransId="{7622CBE4-BDEA-4A9E-8B3E-6B4C78A3FEC6}"/>
    <dgm:cxn modelId="{5B5BFF99-422E-4754-BDFA-08814FA40E3C}" type="presOf" srcId="{AE1D9900-1272-427A-93D7-ABE1AF47729B}" destId="{8B488B0A-E14A-48FA-82A0-FBCE1335564A}" srcOrd="1" destOrd="0" presId="urn:microsoft.com/office/officeart/2005/8/layout/radial1"/>
    <dgm:cxn modelId="{5D08608E-CED3-4B68-A27E-3651B1E95E94}" type="presOf" srcId="{0220954B-050C-43D0-AFE3-5C2CFA7EB335}" destId="{8607C8CC-73E9-40F0-8812-BCAB2AE3008E}" srcOrd="1" destOrd="0" presId="urn:microsoft.com/office/officeart/2005/8/layout/radial1"/>
    <dgm:cxn modelId="{3ED8E9F0-41D7-48EB-B4A4-55BD69F28178}" type="presOf" srcId="{B802E074-7A51-4202-AB9E-74DF1D455557}" destId="{EDC90F3D-4321-4950-94C9-6CE260AF772D}" srcOrd="0" destOrd="0" presId="urn:microsoft.com/office/officeart/2005/8/layout/radial1"/>
    <dgm:cxn modelId="{EE2EE122-5AE5-4AD7-A6F9-C32A50DCC751}" type="presOf" srcId="{0220954B-050C-43D0-AFE3-5C2CFA7EB335}" destId="{25C6420D-84EB-4B37-92F0-20AC8AD043AC}" srcOrd="0" destOrd="0" presId="urn:microsoft.com/office/officeart/2005/8/layout/radial1"/>
    <dgm:cxn modelId="{A76E2DB7-98BB-4588-9F74-9DFAD176B8C8}" type="presOf" srcId="{14D7C35A-EC50-44B8-9E2A-52A175AC50C2}" destId="{6D4450C3-2C81-481C-A9BE-060B1239AD9D}" srcOrd="0" destOrd="0" presId="urn:microsoft.com/office/officeart/2005/8/layout/radial1"/>
    <dgm:cxn modelId="{2BB7E04B-DACA-4CC0-A680-F15EDC169D36}" type="presOf" srcId="{02153A17-4612-4C34-A0DF-BED8FE093796}" destId="{FC4C6090-00E1-4B99-A0E4-ED4DC2E62227}" srcOrd="0" destOrd="0" presId="urn:microsoft.com/office/officeart/2005/8/layout/radial1"/>
    <dgm:cxn modelId="{620AC9DA-656C-406F-BAD1-6C511A5912F3}" srcId="{B802E074-7A51-4202-AB9E-74DF1D455557}" destId="{86CCBBBF-D181-45A1-AAA0-6BE9B0FD870D}" srcOrd="0" destOrd="0" parTransId="{894589E3-6843-4D12-B8FF-A72C13E6E349}" sibTransId="{936E3C18-EA2A-479F-8339-8D3A49C1CF28}"/>
    <dgm:cxn modelId="{13C64929-B5A4-4C0E-9FBE-3E166A7BE7E7}" type="presOf" srcId="{894589E3-6843-4D12-B8FF-A72C13E6E349}" destId="{3FC59040-9F96-4C37-B269-0A1633022A99}" srcOrd="0" destOrd="0" presId="urn:microsoft.com/office/officeart/2005/8/layout/radial1"/>
    <dgm:cxn modelId="{7DBB47F3-1FF0-48A5-9E79-CF8702604549}" srcId="{B802E074-7A51-4202-AB9E-74DF1D455557}" destId="{6172A213-EF48-4B95-B88C-05FCE3A9B14C}" srcOrd="1" destOrd="0" parTransId="{0220954B-050C-43D0-AFE3-5C2CFA7EB335}" sibTransId="{2B7CBE58-BC1A-4353-9125-5C31F8E5046A}"/>
    <dgm:cxn modelId="{7109D6F3-9AA0-441E-8E33-46B40F2AE114}" type="presOf" srcId="{6172A213-EF48-4B95-B88C-05FCE3A9B14C}" destId="{C3B6178A-6BD5-4530-8474-73AA9A3F50B1}" srcOrd="0" destOrd="0" presId="urn:microsoft.com/office/officeart/2005/8/layout/radial1"/>
    <dgm:cxn modelId="{733CC91D-3BB8-42EF-B99C-1262EA308B1D}" type="presOf" srcId="{894589E3-6843-4D12-B8FF-A72C13E6E349}" destId="{CD414F9D-7CD6-4A5A-B352-4A877D2FCE39}" srcOrd="1" destOrd="0" presId="urn:microsoft.com/office/officeart/2005/8/layout/radial1"/>
    <dgm:cxn modelId="{FA81E801-BE1F-4F60-8794-43B342F5CB30}" type="presOf" srcId="{02153A17-4612-4C34-A0DF-BED8FE093796}" destId="{FEDC0A1B-F110-4881-AE6C-64C6CFE0900C}" srcOrd="1" destOrd="0" presId="urn:microsoft.com/office/officeart/2005/8/layout/radial1"/>
    <dgm:cxn modelId="{90E54CA8-601D-44B3-933F-6FAF6DC8F49D}" type="presOf" srcId="{206BC970-F161-4DC3-8FFF-F2C2D179A0F9}" destId="{E33FF8D8-B678-4A86-816F-34C5118973F1}" srcOrd="0" destOrd="0" presId="urn:microsoft.com/office/officeart/2005/8/layout/radial1"/>
    <dgm:cxn modelId="{566410E6-6056-4C57-8DA8-BD09B73A26A4}" type="presOf" srcId="{86CCBBBF-D181-45A1-AAA0-6BE9B0FD870D}" destId="{589DBCD4-5D02-4F8C-B2F3-D7DE134C854E}" srcOrd="0" destOrd="0" presId="urn:microsoft.com/office/officeart/2005/8/layout/radial1"/>
    <dgm:cxn modelId="{35AACF9D-0003-42EF-A219-15EFDF211A95}" type="presOf" srcId="{9EF9C8F0-6DFD-456B-82F3-DB779463F220}" destId="{A9FC3D35-C45D-4271-82D0-AFCB17E016DF}" srcOrd="0" destOrd="0" presId="urn:microsoft.com/office/officeart/2005/8/layout/radial1"/>
    <dgm:cxn modelId="{FE3EE02A-847B-4153-8C33-8D2CC85DA423}" type="presParOf" srcId="{A9FC3D35-C45D-4271-82D0-AFCB17E016DF}" destId="{EDC90F3D-4321-4950-94C9-6CE260AF772D}" srcOrd="0" destOrd="0" presId="urn:microsoft.com/office/officeart/2005/8/layout/radial1"/>
    <dgm:cxn modelId="{3AA0F8EC-FF75-4510-8CCF-1CA6478ED925}" type="presParOf" srcId="{A9FC3D35-C45D-4271-82D0-AFCB17E016DF}" destId="{3FC59040-9F96-4C37-B269-0A1633022A99}" srcOrd="1" destOrd="0" presId="urn:microsoft.com/office/officeart/2005/8/layout/radial1"/>
    <dgm:cxn modelId="{22B77261-5466-476B-A357-8C771BA420EE}" type="presParOf" srcId="{3FC59040-9F96-4C37-B269-0A1633022A99}" destId="{CD414F9D-7CD6-4A5A-B352-4A877D2FCE39}" srcOrd="0" destOrd="0" presId="urn:microsoft.com/office/officeart/2005/8/layout/radial1"/>
    <dgm:cxn modelId="{D599E750-A1A4-431F-A01D-7744FFAB828C}" type="presParOf" srcId="{A9FC3D35-C45D-4271-82D0-AFCB17E016DF}" destId="{589DBCD4-5D02-4F8C-B2F3-D7DE134C854E}" srcOrd="2" destOrd="0" presId="urn:microsoft.com/office/officeart/2005/8/layout/radial1"/>
    <dgm:cxn modelId="{3CC77D82-27EF-43D1-81AC-42CE5B8CF416}" type="presParOf" srcId="{A9FC3D35-C45D-4271-82D0-AFCB17E016DF}" destId="{25C6420D-84EB-4B37-92F0-20AC8AD043AC}" srcOrd="3" destOrd="0" presId="urn:microsoft.com/office/officeart/2005/8/layout/radial1"/>
    <dgm:cxn modelId="{39F4F8F6-5837-4DD5-A4B7-D4DFE39371DC}" type="presParOf" srcId="{25C6420D-84EB-4B37-92F0-20AC8AD043AC}" destId="{8607C8CC-73E9-40F0-8812-BCAB2AE3008E}" srcOrd="0" destOrd="0" presId="urn:microsoft.com/office/officeart/2005/8/layout/radial1"/>
    <dgm:cxn modelId="{1B9C2D1C-DF78-4FDC-A983-7142C68C0120}" type="presParOf" srcId="{A9FC3D35-C45D-4271-82D0-AFCB17E016DF}" destId="{C3B6178A-6BD5-4530-8474-73AA9A3F50B1}" srcOrd="4" destOrd="0" presId="urn:microsoft.com/office/officeart/2005/8/layout/radial1"/>
    <dgm:cxn modelId="{D8876BDC-1FE0-4DD9-AC0F-2CE7594039D1}" type="presParOf" srcId="{A9FC3D35-C45D-4271-82D0-AFCB17E016DF}" destId="{DB200DEE-D9B5-4846-8E9D-5962D839CA58}" srcOrd="5" destOrd="0" presId="urn:microsoft.com/office/officeart/2005/8/layout/radial1"/>
    <dgm:cxn modelId="{E1156152-9296-497C-8734-9D40EEA0D222}" type="presParOf" srcId="{DB200DEE-D9B5-4846-8E9D-5962D839CA58}" destId="{8B488B0A-E14A-48FA-82A0-FBCE1335564A}" srcOrd="0" destOrd="0" presId="urn:microsoft.com/office/officeart/2005/8/layout/radial1"/>
    <dgm:cxn modelId="{A01CA6C7-9533-4419-96DA-90275C8F3DA3}" type="presParOf" srcId="{A9FC3D35-C45D-4271-82D0-AFCB17E016DF}" destId="{6D4450C3-2C81-481C-A9BE-060B1239AD9D}" srcOrd="6" destOrd="0" presId="urn:microsoft.com/office/officeart/2005/8/layout/radial1"/>
    <dgm:cxn modelId="{EEB6DB8D-63CA-4262-A68F-5578B5495279}" type="presParOf" srcId="{A9FC3D35-C45D-4271-82D0-AFCB17E016DF}" destId="{FC4C6090-00E1-4B99-A0E4-ED4DC2E62227}" srcOrd="7" destOrd="0" presId="urn:microsoft.com/office/officeart/2005/8/layout/radial1"/>
    <dgm:cxn modelId="{86A211CC-6B4F-45FB-B7D3-6B456EA5BE35}" type="presParOf" srcId="{FC4C6090-00E1-4B99-A0E4-ED4DC2E62227}" destId="{FEDC0A1B-F110-4881-AE6C-64C6CFE0900C}" srcOrd="0" destOrd="0" presId="urn:microsoft.com/office/officeart/2005/8/layout/radial1"/>
    <dgm:cxn modelId="{23FAE4F2-E8CD-4DA9-AC6C-FC77E68ECF5E}" type="presParOf" srcId="{A9FC3D35-C45D-4271-82D0-AFCB17E016DF}" destId="{E33FF8D8-B678-4A86-816F-34C5118973F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81389-AEA8-472E-A7E7-EAAF870D56B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2DD04C4B-0863-4288-A426-496704661A2D}" type="pres">
      <dgm:prSet presAssocID="{48381389-AEA8-472E-A7E7-EAAF870D56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1924E64B-F6C7-4323-AA4D-06A812904AA4}" type="presOf" srcId="{48381389-AEA8-472E-A7E7-EAAF870D56B9}" destId="{2DD04C4B-0863-4288-A426-496704661A2D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C3339-8059-4C51-9DE1-31D3F5F611E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66B302-D7E9-417A-B82C-662887C7A18D}">
      <dgm:prSet custT="1"/>
      <dgm:spPr/>
      <dgm:t>
        <a:bodyPr/>
        <a:lstStyle/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clínica.</a:t>
          </a:r>
          <a:endParaRPr lang="pt-BR" sz="4100" dirty="0" smtClean="0"/>
        </a:p>
        <a:p>
          <a:endParaRPr lang="pt-BR" sz="4100" dirty="0" smtClean="0"/>
        </a:p>
        <a:p>
          <a:endParaRPr lang="pt-BR" sz="4100" dirty="0"/>
        </a:p>
      </dgm:t>
    </dgm:pt>
    <dgm:pt modelId="{231B5BAB-9C49-4EB4-96F0-00C7524F9CCE}" type="parTrans" cxnId="{24DEEB67-7047-4A2B-BECC-C4C6496D7924}">
      <dgm:prSet/>
      <dgm:spPr/>
      <dgm:t>
        <a:bodyPr/>
        <a:lstStyle/>
        <a:p>
          <a:endParaRPr lang="pt-BR"/>
        </a:p>
      </dgm:t>
    </dgm:pt>
    <dgm:pt modelId="{93F464AA-439C-4612-8D07-E581FBC20CB7}" type="sibTrans" cxnId="{24DEEB67-7047-4A2B-BECC-C4C6496D7924}">
      <dgm:prSet/>
      <dgm:spPr/>
      <dgm:t>
        <a:bodyPr/>
        <a:lstStyle/>
        <a:p>
          <a:endParaRPr lang="pt-BR"/>
        </a:p>
      </dgm:t>
    </dgm:pt>
    <dgm:pt modelId="{77A2B6A5-9DB5-4BAC-82E2-82AA9AEA4395}">
      <dgm:prSet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</a:p>
      </dgm:t>
    </dgm:pt>
    <dgm:pt modelId="{7020F186-D375-4C83-82D7-7B3204D56343}" type="parTrans" cxnId="{16189F57-EDDE-4489-AD08-4E8093F32C6F}">
      <dgm:prSet/>
      <dgm:spPr/>
      <dgm:t>
        <a:bodyPr/>
        <a:lstStyle/>
        <a:p>
          <a:endParaRPr lang="pt-BR"/>
        </a:p>
      </dgm:t>
    </dgm:pt>
    <dgm:pt modelId="{FDEC82C2-B3B4-425C-B25C-0134E152D64F}" type="sibTrans" cxnId="{16189F57-EDDE-4489-AD08-4E8093F32C6F}">
      <dgm:prSet/>
      <dgm:spPr/>
      <dgm:t>
        <a:bodyPr/>
        <a:lstStyle/>
        <a:p>
          <a:endParaRPr lang="pt-BR"/>
        </a:p>
      </dgm:t>
    </dgm:pt>
    <dgm:pt modelId="{648A211F-F966-48BF-B0D8-B2CF5A3AD3B5}">
      <dgm:prSet custT="1"/>
      <dgm:spPr/>
      <dgm:t>
        <a:bodyPr/>
        <a:lstStyle/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</a:p>
        <a:p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C5DFA-2B60-4BD6-A1F2-CDEC0776A7C9}" type="parTrans" cxnId="{D8A53AD5-ADF6-42E5-BDBD-0DE45EC7E81D}">
      <dgm:prSet/>
      <dgm:spPr/>
      <dgm:t>
        <a:bodyPr/>
        <a:lstStyle/>
        <a:p>
          <a:endParaRPr lang="pt-BR"/>
        </a:p>
      </dgm:t>
    </dgm:pt>
    <dgm:pt modelId="{3C74600E-1F32-4F4F-B9AB-F62982989BB1}" type="sibTrans" cxnId="{D8A53AD5-ADF6-42E5-BDBD-0DE45EC7E81D}">
      <dgm:prSet/>
      <dgm:spPr/>
      <dgm:t>
        <a:bodyPr/>
        <a:lstStyle/>
        <a:p>
          <a:endParaRPr lang="pt-BR"/>
        </a:p>
      </dgm:t>
    </dgm:pt>
    <dgm:pt modelId="{4AB7F5F9-B004-49E0-B839-10C410F82257}">
      <dgm:prSet custT="1"/>
      <dgm:spPr/>
      <dgm:t>
        <a:bodyPr/>
        <a:lstStyle/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</a:p>
        <a:p>
          <a:endParaRPr lang="pt-BR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F75A9-F4F5-4CB0-8B18-B155A6DBBB98}" type="parTrans" cxnId="{84242F2B-7127-4D48-B063-E8529DD0603A}">
      <dgm:prSet/>
      <dgm:spPr/>
      <dgm:t>
        <a:bodyPr/>
        <a:lstStyle/>
        <a:p>
          <a:endParaRPr lang="pt-BR"/>
        </a:p>
      </dgm:t>
    </dgm:pt>
    <dgm:pt modelId="{4A4D6C13-AFBB-4D86-A680-79C0CC74160D}" type="sibTrans" cxnId="{84242F2B-7127-4D48-B063-E8529DD0603A}">
      <dgm:prSet/>
      <dgm:spPr/>
      <dgm:t>
        <a:bodyPr/>
        <a:lstStyle/>
        <a:p>
          <a:endParaRPr lang="pt-BR"/>
        </a:p>
      </dgm:t>
    </dgm:pt>
    <dgm:pt modelId="{EEEB6D07-4FBC-4BB6-8748-B8A0E3D12577}" type="pres">
      <dgm:prSet presAssocID="{EC6C3339-8059-4C51-9DE1-31D3F5F611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4024B8-E38F-4F77-9F65-9E3BEB4D73C4}" type="pres">
      <dgm:prSet presAssocID="{4AB7F5F9-B004-49E0-B839-10C410F82257}" presName="node" presStyleLbl="node1" presStyleIdx="0" presStyleCnt="4" custScaleY="95963" custLinFactNeighborY="12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AF4AC7-F8EB-4BB3-A3D7-CF29563D9C8D}" type="pres">
      <dgm:prSet presAssocID="{4A4D6C13-AFBB-4D86-A680-79C0CC74160D}" presName="sibTrans" presStyleCnt="0"/>
      <dgm:spPr/>
    </dgm:pt>
    <dgm:pt modelId="{EA20C62E-2BAD-4E87-BC12-DB653541F338}" type="pres">
      <dgm:prSet presAssocID="{648A211F-F966-48BF-B0D8-B2CF5A3AD3B5}" presName="node" presStyleLbl="node1" presStyleIdx="1" presStyleCnt="4" custScaleY="991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E608E6-71D2-40CF-8297-07AB8E91626B}" type="pres">
      <dgm:prSet presAssocID="{3C74600E-1F32-4F4F-B9AB-F62982989BB1}" presName="sibTrans" presStyleCnt="0"/>
      <dgm:spPr/>
    </dgm:pt>
    <dgm:pt modelId="{2FDF64C2-2030-44A3-9017-A4BA7660DDCB}" type="pres">
      <dgm:prSet presAssocID="{77A2B6A5-9DB5-4BAC-82E2-82AA9AEA43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D919A-46ED-485C-B4C9-2FD7414DBE10}" type="pres">
      <dgm:prSet presAssocID="{FDEC82C2-B3B4-425C-B25C-0134E152D64F}" presName="sibTrans" presStyleCnt="0"/>
      <dgm:spPr/>
    </dgm:pt>
    <dgm:pt modelId="{62B6EC54-BA75-41FC-A0BB-560692D3D70F}" type="pres">
      <dgm:prSet presAssocID="{ED66B302-D7E9-417A-B82C-662887C7A1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C39060-0FB9-4AD2-8DB7-23429D21394A}" type="presOf" srcId="{77A2B6A5-9DB5-4BAC-82E2-82AA9AEA4395}" destId="{2FDF64C2-2030-44A3-9017-A4BA7660DDCB}" srcOrd="0" destOrd="0" presId="urn:microsoft.com/office/officeart/2005/8/layout/default#1"/>
    <dgm:cxn modelId="{24DEEB67-7047-4A2B-BECC-C4C6496D7924}" srcId="{EC6C3339-8059-4C51-9DE1-31D3F5F611E9}" destId="{ED66B302-D7E9-417A-B82C-662887C7A18D}" srcOrd="3" destOrd="0" parTransId="{231B5BAB-9C49-4EB4-96F0-00C7524F9CCE}" sibTransId="{93F464AA-439C-4612-8D07-E581FBC20CB7}"/>
    <dgm:cxn modelId="{D8A53AD5-ADF6-42E5-BDBD-0DE45EC7E81D}" srcId="{EC6C3339-8059-4C51-9DE1-31D3F5F611E9}" destId="{648A211F-F966-48BF-B0D8-B2CF5A3AD3B5}" srcOrd="1" destOrd="0" parTransId="{876C5DFA-2B60-4BD6-A1F2-CDEC0776A7C9}" sibTransId="{3C74600E-1F32-4F4F-B9AB-F62982989BB1}"/>
    <dgm:cxn modelId="{2607DEE0-328F-4E86-8F17-BEF0D8783566}" type="presOf" srcId="{648A211F-F966-48BF-B0D8-B2CF5A3AD3B5}" destId="{EA20C62E-2BAD-4E87-BC12-DB653541F338}" srcOrd="0" destOrd="0" presId="urn:microsoft.com/office/officeart/2005/8/layout/default#1"/>
    <dgm:cxn modelId="{84242F2B-7127-4D48-B063-E8529DD0603A}" srcId="{EC6C3339-8059-4C51-9DE1-31D3F5F611E9}" destId="{4AB7F5F9-B004-49E0-B839-10C410F82257}" srcOrd="0" destOrd="0" parTransId="{9C2F75A9-F4F5-4CB0-8B18-B155A6DBBB98}" sibTransId="{4A4D6C13-AFBB-4D86-A680-79C0CC74160D}"/>
    <dgm:cxn modelId="{932BFDF9-BBEE-4C8D-9EF9-053DD64E79E0}" type="presOf" srcId="{4AB7F5F9-B004-49E0-B839-10C410F82257}" destId="{504024B8-E38F-4F77-9F65-9E3BEB4D73C4}" srcOrd="0" destOrd="0" presId="urn:microsoft.com/office/officeart/2005/8/layout/default#1"/>
    <dgm:cxn modelId="{0644A589-C22A-43CB-8796-6EBFF81C0A74}" type="presOf" srcId="{ED66B302-D7E9-417A-B82C-662887C7A18D}" destId="{62B6EC54-BA75-41FC-A0BB-560692D3D70F}" srcOrd="0" destOrd="0" presId="urn:microsoft.com/office/officeart/2005/8/layout/default#1"/>
    <dgm:cxn modelId="{16189F57-EDDE-4489-AD08-4E8093F32C6F}" srcId="{EC6C3339-8059-4C51-9DE1-31D3F5F611E9}" destId="{77A2B6A5-9DB5-4BAC-82E2-82AA9AEA4395}" srcOrd="2" destOrd="0" parTransId="{7020F186-D375-4C83-82D7-7B3204D56343}" sibTransId="{FDEC82C2-B3B4-425C-B25C-0134E152D64F}"/>
    <dgm:cxn modelId="{55CF4EB0-1DA6-46C9-90BE-F6A8421F687D}" type="presOf" srcId="{EC6C3339-8059-4C51-9DE1-31D3F5F611E9}" destId="{EEEB6D07-4FBC-4BB6-8748-B8A0E3D12577}" srcOrd="0" destOrd="0" presId="urn:microsoft.com/office/officeart/2005/8/layout/default#1"/>
    <dgm:cxn modelId="{7B7E5784-B533-4EED-88D6-691837BD80B8}" type="presParOf" srcId="{EEEB6D07-4FBC-4BB6-8748-B8A0E3D12577}" destId="{504024B8-E38F-4F77-9F65-9E3BEB4D73C4}" srcOrd="0" destOrd="0" presId="urn:microsoft.com/office/officeart/2005/8/layout/default#1"/>
    <dgm:cxn modelId="{CF183522-ACB3-4C5D-A383-6A97E7D1F9C6}" type="presParOf" srcId="{EEEB6D07-4FBC-4BB6-8748-B8A0E3D12577}" destId="{BEAF4AC7-F8EB-4BB3-A3D7-CF29563D9C8D}" srcOrd="1" destOrd="0" presId="urn:microsoft.com/office/officeart/2005/8/layout/default#1"/>
    <dgm:cxn modelId="{D9271416-A102-4DD6-AF2F-CE9C179ECD83}" type="presParOf" srcId="{EEEB6D07-4FBC-4BB6-8748-B8A0E3D12577}" destId="{EA20C62E-2BAD-4E87-BC12-DB653541F338}" srcOrd="2" destOrd="0" presId="urn:microsoft.com/office/officeart/2005/8/layout/default#1"/>
    <dgm:cxn modelId="{8F1ECE0E-F9D2-46DB-8747-F526E1B2FBE3}" type="presParOf" srcId="{EEEB6D07-4FBC-4BB6-8748-B8A0E3D12577}" destId="{F6E608E6-71D2-40CF-8297-07AB8E91626B}" srcOrd="3" destOrd="0" presId="urn:microsoft.com/office/officeart/2005/8/layout/default#1"/>
    <dgm:cxn modelId="{BD8E5433-07C5-4D16-B452-78C5D34FD0D6}" type="presParOf" srcId="{EEEB6D07-4FBC-4BB6-8748-B8A0E3D12577}" destId="{2FDF64C2-2030-44A3-9017-A4BA7660DDCB}" srcOrd="4" destOrd="0" presId="urn:microsoft.com/office/officeart/2005/8/layout/default#1"/>
    <dgm:cxn modelId="{623BCAE6-F98E-494C-B355-E732C59A4CBD}" type="presParOf" srcId="{EEEB6D07-4FBC-4BB6-8748-B8A0E3D12577}" destId="{DE2D919A-46ED-485C-B4C9-2FD7414DBE10}" srcOrd="5" destOrd="0" presId="urn:microsoft.com/office/officeart/2005/8/layout/default#1"/>
    <dgm:cxn modelId="{E949D1FA-043C-48D5-A2F0-4A8F62A7CC95}" type="presParOf" srcId="{EEEB6D07-4FBC-4BB6-8748-B8A0E3D12577}" destId="{62B6EC54-BA75-41FC-A0BB-560692D3D70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90F3D-4321-4950-94C9-6CE260AF772D}">
      <dsp:nvSpPr>
        <dsp:cNvPr id="0" name=""/>
        <dsp:cNvSpPr/>
      </dsp:nvSpPr>
      <dsp:spPr>
        <a:xfrm>
          <a:off x="4442253" y="1884899"/>
          <a:ext cx="1433571" cy="143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UBS-55</a:t>
          </a:r>
          <a:endParaRPr lang="pt-BR" sz="3400" kern="1200" dirty="0"/>
        </a:p>
      </dsp:txBody>
      <dsp:txXfrm>
        <a:off x="4652195" y="2094841"/>
        <a:ext cx="1013687" cy="1013687"/>
      </dsp:txXfrm>
    </dsp:sp>
    <dsp:sp modelId="{3FC59040-9F96-4C37-B269-0A1633022A99}">
      <dsp:nvSpPr>
        <dsp:cNvPr id="0" name=""/>
        <dsp:cNvSpPr/>
      </dsp:nvSpPr>
      <dsp:spPr>
        <a:xfrm rot="16200000">
          <a:off x="4942717" y="1656064"/>
          <a:ext cx="432642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432642" y="12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48222" y="1657762"/>
        <a:ext cx="21632" cy="21632"/>
      </dsp:txXfrm>
    </dsp:sp>
    <dsp:sp modelId="{589DBCD4-5D02-4F8C-B2F3-D7DE134C854E}">
      <dsp:nvSpPr>
        <dsp:cNvPr id="0" name=""/>
        <dsp:cNvSpPr/>
      </dsp:nvSpPr>
      <dsp:spPr>
        <a:xfrm>
          <a:off x="3995494" y="18685"/>
          <a:ext cx="2327088" cy="143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Estabelecimentos federais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-7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6288" y="228627"/>
        <a:ext cx="1645500" cy="1013687"/>
      </dsp:txXfrm>
    </dsp:sp>
    <dsp:sp modelId="{25C6420D-84EB-4B37-92F0-20AC8AD043AC}">
      <dsp:nvSpPr>
        <dsp:cNvPr id="0" name=""/>
        <dsp:cNvSpPr/>
      </dsp:nvSpPr>
      <dsp:spPr>
        <a:xfrm>
          <a:off x="5875824" y="2589171"/>
          <a:ext cx="255316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255316" y="12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997100" y="2595302"/>
        <a:ext cx="12765" cy="12765"/>
      </dsp:txXfrm>
    </dsp:sp>
    <dsp:sp modelId="{C3B6178A-6BD5-4530-8474-73AA9A3F50B1}">
      <dsp:nvSpPr>
        <dsp:cNvPr id="0" name=""/>
        <dsp:cNvSpPr/>
      </dsp:nvSpPr>
      <dsp:spPr>
        <a:xfrm>
          <a:off x="6131141" y="1884899"/>
          <a:ext cx="1788223" cy="143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Estaduais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13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93020" y="2094841"/>
        <a:ext cx="1264465" cy="1013687"/>
      </dsp:txXfrm>
    </dsp:sp>
    <dsp:sp modelId="{DB200DEE-D9B5-4846-8E9D-5962D839CA58}">
      <dsp:nvSpPr>
        <dsp:cNvPr id="0" name=""/>
        <dsp:cNvSpPr/>
      </dsp:nvSpPr>
      <dsp:spPr>
        <a:xfrm rot="5400000">
          <a:off x="4942717" y="3522278"/>
          <a:ext cx="432642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432642" y="12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148222" y="3523976"/>
        <a:ext cx="21632" cy="21632"/>
      </dsp:txXfrm>
    </dsp:sp>
    <dsp:sp modelId="{6D4450C3-2C81-481C-A9BE-060B1239AD9D}">
      <dsp:nvSpPr>
        <dsp:cNvPr id="0" name=""/>
        <dsp:cNvSpPr/>
      </dsp:nvSpPr>
      <dsp:spPr>
        <a:xfrm>
          <a:off x="4442253" y="3751113"/>
          <a:ext cx="1433571" cy="143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Privados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-56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2195" y="3961055"/>
        <a:ext cx="1013687" cy="1013687"/>
      </dsp:txXfrm>
    </dsp:sp>
    <dsp:sp modelId="{FC4C6090-00E1-4B99-A0E4-ED4DC2E62227}">
      <dsp:nvSpPr>
        <dsp:cNvPr id="0" name=""/>
        <dsp:cNvSpPr/>
      </dsp:nvSpPr>
      <dsp:spPr>
        <a:xfrm rot="10800000">
          <a:off x="4194656" y="2589171"/>
          <a:ext cx="247596" cy="25027"/>
        </a:xfrm>
        <a:custGeom>
          <a:avLst/>
          <a:gdLst/>
          <a:ahLst/>
          <a:cxnLst/>
          <a:rect l="0" t="0" r="0" b="0"/>
          <a:pathLst>
            <a:path>
              <a:moveTo>
                <a:pt x="0" y="12513"/>
              </a:moveTo>
              <a:lnTo>
                <a:pt x="247596" y="125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312264" y="2595495"/>
        <a:ext cx="12379" cy="12379"/>
      </dsp:txXfrm>
    </dsp:sp>
    <dsp:sp modelId="{E33FF8D8-B678-4A86-816F-34C5118973F1}">
      <dsp:nvSpPr>
        <dsp:cNvPr id="0" name=""/>
        <dsp:cNvSpPr/>
      </dsp:nvSpPr>
      <dsp:spPr>
        <a:xfrm>
          <a:off x="2390993" y="1884899"/>
          <a:ext cx="1803662" cy="143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Municipais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-36</a:t>
          </a:r>
          <a:endParaRPr lang="pt-B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5133" y="2094841"/>
        <a:ext cx="1275382" cy="1013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024B8-E38F-4F77-9F65-9E3BEB4D73C4}">
      <dsp:nvSpPr>
        <dsp:cNvPr id="0" name=""/>
        <dsp:cNvSpPr/>
      </dsp:nvSpPr>
      <dsp:spPr>
        <a:xfrm>
          <a:off x="1138321" y="77824"/>
          <a:ext cx="4415682" cy="2542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8321" y="77824"/>
        <a:ext cx="4415682" cy="2542452"/>
      </dsp:txXfrm>
    </dsp:sp>
    <dsp:sp modelId="{EA20C62E-2BAD-4E87-BC12-DB653541F338}">
      <dsp:nvSpPr>
        <dsp:cNvPr id="0" name=""/>
        <dsp:cNvSpPr/>
      </dsp:nvSpPr>
      <dsp:spPr>
        <a:xfrm>
          <a:off x="5995572" y="1521"/>
          <a:ext cx="4415682" cy="262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5572" y="1521"/>
        <a:ext cx="4415682" cy="2627763"/>
      </dsp:txXfrm>
    </dsp:sp>
    <dsp:sp modelId="{2FDF64C2-2030-44A3-9017-A4BA7660DDCB}">
      <dsp:nvSpPr>
        <dsp:cNvPr id="0" name=""/>
        <dsp:cNvSpPr/>
      </dsp:nvSpPr>
      <dsp:spPr>
        <a:xfrm>
          <a:off x="1138321" y="3070853"/>
          <a:ext cx="4415682" cy="264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</a:p>
      </dsp:txBody>
      <dsp:txXfrm>
        <a:off x="1138321" y="3070853"/>
        <a:ext cx="4415682" cy="2649409"/>
      </dsp:txXfrm>
    </dsp:sp>
    <dsp:sp modelId="{62B6EC54-BA75-41FC-A0BB-560692D3D70F}">
      <dsp:nvSpPr>
        <dsp:cNvPr id="0" name=""/>
        <dsp:cNvSpPr/>
      </dsp:nvSpPr>
      <dsp:spPr>
        <a:xfrm>
          <a:off x="5995572" y="3070853"/>
          <a:ext cx="4415682" cy="264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clínica.</a:t>
          </a:r>
          <a:endParaRPr lang="pt-BR" sz="41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1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100" kern="1200" dirty="0"/>
        </a:p>
      </dsp:txBody>
      <dsp:txXfrm>
        <a:off x="5995572" y="3070853"/>
        <a:ext cx="4415682" cy="2649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8982-6489-4C94-A297-7043E8A862E3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5ED0F-EC32-47D6-9197-5BFBA07BC3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56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ED0F-EC32-47D6-9197-5BFBA07BC3E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12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ED0F-EC32-47D6-9197-5BFBA07BC3E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97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ED0F-EC32-47D6-9197-5BFBA07BC3E1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61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ED0F-EC32-47D6-9197-5BFBA07BC3E1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61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ED0F-EC32-47D6-9197-5BFBA07BC3E1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61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4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21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91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07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590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998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92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0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7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44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72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5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10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02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90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829F90-DAAC-4A44-96F5-1CEBCB4E65CF}" type="datetimeFigureOut">
              <a:rPr lang="pt-BR" smtClean="0"/>
              <a:pPr/>
              <a:t>13/06/2015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0279F6-C0B5-4967-902C-93519A00E8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242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9" y="2589232"/>
            <a:ext cx="5410200" cy="4038599"/>
          </a:xfrm>
          <a:prstGeom prst="rect">
            <a:avLst/>
          </a:prstGeom>
        </p:spPr>
      </p:pic>
      <p:pic>
        <p:nvPicPr>
          <p:cNvPr id="1026" name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855662" y="728662"/>
            <a:ext cx="1633537" cy="16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1249" y="854809"/>
            <a:ext cx="7073900" cy="2374900"/>
          </a:xfrm>
        </p:spPr>
        <p:txBody>
          <a:bodyPr>
            <a:no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Turma 5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23299" y="2661199"/>
            <a:ext cx="3568701" cy="194733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Yany Leopoldo Leon Gonzalez</a:t>
            </a:r>
          </a:p>
          <a:p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 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Guilherme Barbosa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Shimocomaqui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84549" y="3073687"/>
            <a:ext cx="5067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atenção ao pré-natal e puerpério na UBS/ESF Santa Tereza em Boa Vista/RR</a:t>
            </a:r>
            <a:endParaRPr lang="pt-BR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2570" y="1665750"/>
            <a:ext cx="10408244" cy="3615267"/>
          </a:xfrm>
        </p:spPr>
        <p:txBody>
          <a:bodyPr/>
          <a:lstStyle/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Localizada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 uma casa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alugada</a:t>
            </a: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Estrutura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equipamentos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inadequados para brindar diagnósticos corretamente. 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Duas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equipes de saúde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completas.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Macro área 5.0</a:t>
            </a:r>
          </a:p>
          <a:p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Equipe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3.1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34207" y="200422"/>
            <a:ext cx="933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4000" dirty="0">
                <a:solidFill>
                  <a:srgbClr val="14619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 UBS SANTA TEREZA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84" y="3769895"/>
            <a:ext cx="7026441" cy="30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85192" y="196947"/>
            <a:ext cx="367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8145" y="1315844"/>
            <a:ext cx="260080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Cadastrada:2615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8146" y="3389971"/>
            <a:ext cx="336766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 reduzidas e completas.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884233" y="3813717"/>
            <a:ext cx="331383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30,4% são jovens e 15,1% são mulheres em idade reprodutiva .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05837" y="2516173"/>
            <a:ext cx="2802943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 existe diferenças  significativas de sexo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74440" y="1641918"/>
            <a:ext cx="10330790" cy="3615267"/>
          </a:xfrm>
        </p:spPr>
        <p:txBody>
          <a:bodyPr>
            <a:normAutofit fontScale="25000" lnSpcReduction="2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10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Mortes maternas decorrentes </a:t>
            </a:r>
            <a:r>
              <a:rPr lang="pt-BR" sz="10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intervenções, omissões, tratamento incorreto ou de uma cadeia de eventos associados a qualquer um desses fatores. </a:t>
            </a:r>
            <a:endParaRPr lang="pt-BR" sz="10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  <a:buNone/>
            </a:pPr>
            <a:endParaRPr lang="pt-BR" sz="10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10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equipe de saúde não realiza atividades com grupos de gestantes. </a:t>
            </a:r>
            <a:endParaRPr lang="pt-BR" sz="10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26942" y="229349"/>
            <a:ext cx="103256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 REALIDADE ANTES DA INTERVENÇÃO</a:t>
            </a:r>
          </a:p>
          <a:p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69033" y="2004525"/>
            <a:ext cx="10330790" cy="4065200"/>
          </a:xfrm>
        </p:spPr>
        <p:txBody>
          <a:bodyPr>
            <a:normAutofit fontScale="25000" lnSpcReduction="20000"/>
          </a:bodyPr>
          <a:lstStyle/>
          <a:p>
            <a:pPr indent="449580" algn="just">
              <a:lnSpc>
                <a:spcPct val="170000"/>
              </a:lnSpc>
              <a:spcAft>
                <a:spcPts val="0"/>
              </a:spcAft>
            </a:pPr>
            <a:r>
              <a:rPr lang="pt-BR" sz="10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t-BR" sz="10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 não existem profissionais que se dedicam ao planejamento, gestão e coordenação do programa de </a:t>
            </a:r>
            <a:r>
              <a:rPr lang="pt-BR" sz="10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pré-natal.</a:t>
            </a:r>
          </a:p>
          <a:p>
            <a:pPr indent="449580" algn="just">
              <a:lnSpc>
                <a:spcPct val="170000"/>
              </a:lnSpc>
              <a:spcAft>
                <a:spcPts val="0"/>
              </a:spcAft>
              <a:buNone/>
            </a:pPr>
            <a:endParaRPr lang="pt-BR" sz="10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70000"/>
              </a:lnSpc>
              <a:spcAft>
                <a:spcPts val="0"/>
              </a:spcAft>
            </a:pPr>
            <a:r>
              <a:rPr lang="pt-BR" sz="10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10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inguém </a:t>
            </a:r>
            <a:r>
              <a:rPr lang="pt-BR" sz="10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dedica à avaliação e monitoramento do programa. </a:t>
            </a:r>
            <a:endParaRPr lang="pt-BR" sz="10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70000"/>
              </a:lnSpc>
              <a:spcAft>
                <a:spcPts val="0"/>
              </a:spcAft>
              <a:buNone/>
            </a:pPr>
            <a:endParaRPr lang="pt-BR" sz="10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70000"/>
              </a:lnSpc>
              <a:spcAft>
                <a:spcPts val="0"/>
              </a:spcAft>
            </a:pPr>
            <a:r>
              <a:rPr lang="pt-BR" sz="10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Existem </a:t>
            </a:r>
            <a:r>
              <a:rPr lang="pt-BR" sz="10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protocolos de atendimento </a:t>
            </a:r>
            <a:r>
              <a:rPr lang="pt-BR" sz="10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pré-natal</a:t>
            </a:r>
            <a:r>
              <a:rPr lang="pt-BR" sz="10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mas nem todos são conhecidos pela equipe.</a:t>
            </a:r>
            <a:endParaRPr lang="pt-BR" sz="10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26942" y="229349"/>
            <a:ext cx="103256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 REALIDADE ANTES DA INTERVENÇÃO</a:t>
            </a:r>
          </a:p>
          <a:p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0695" y="2365730"/>
            <a:ext cx="10414712" cy="36152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de atendimento a gestantes de 71%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67% das puérperas consultaram entre 30 e 42 dias.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 estavam com avaliação da saúde bucal . 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com vacina contra Hepatite B completa. 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Poucas gestantes e puérperas com exames ginecológico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0979" y="386687"/>
            <a:ext cx="1046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 REALIDADE ANTES DA INTERVENÇÃO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80492" y="2138289"/>
            <a:ext cx="47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3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6949" y="365087"/>
            <a:ext cx="8534400" cy="1227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4212" y="2335237"/>
            <a:ext cx="10977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atenção ao pré-natal e puerpério na UBS/ESF Santa Teresa em Boa Vista/RR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6949" y="365087"/>
            <a:ext cx="8534400" cy="1227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4212" y="1560787"/>
            <a:ext cx="10977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a cobertura do pré-natal e da atenção a </a:t>
            </a:r>
            <a:r>
              <a:rPr lang="pt-BR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qualidade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atenção ao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-natal e a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adesão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-natal e das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mães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puerpério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informações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-natal.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avaliação de risco.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saúde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-natal e das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puérperas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653697"/>
              </p:ext>
            </p:extLst>
          </p:nvPr>
        </p:nvGraphicFramePr>
        <p:xfrm>
          <a:off x="684213" y="1360488"/>
          <a:ext cx="8534400" cy="361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419130" y="108230"/>
            <a:ext cx="46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07703107"/>
              </p:ext>
            </p:extLst>
          </p:nvPr>
        </p:nvGraphicFramePr>
        <p:xfrm>
          <a:off x="393895" y="1108269"/>
          <a:ext cx="11549576" cy="572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261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52689" y="295422"/>
            <a:ext cx="516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72540" y="1602397"/>
            <a:ext cx="999485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Monitoramento da cobertura, registro, qualidade da atenção do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pré-natal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puerpério periodicamente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(pelo menos mensalmente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da adesão, da avaliação de risco e da promoção  em saúde 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Cadastramento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todas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gestantes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puérperas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área de abrangência da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equipe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52689" y="295422"/>
            <a:ext cx="516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41009" y="1003308"/>
            <a:ext cx="935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2540" y="1421338"/>
            <a:ext cx="9916026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com a comunidade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4279" y="1905802"/>
            <a:ext cx="8534400" cy="3615267"/>
          </a:xfrm>
        </p:spPr>
        <p:txBody>
          <a:bodyPr>
            <a:normAutofit fontScale="625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sz="4600" dirty="0" smtClean="0">
                <a:solidFill>
                  <a:prstClr val="white"/>
                </a:solidFill>
              </a:rPr>
              <a:t>        Atenção</a:t>
            </a:r>
            <a:r>
              <a:rPr lang="en-US" sz="4600" dirty="0" smtClean="0">
                <a:solidFill>
                  <a:prstClr val="white"/>
                </a:solidFill>
              </a:rPr>
              <a:t> </a:t>
            </a:r>
            <a:r>
              <a:rPr lang="pt-BR" sz="4600" dirty="0" smtClean="0">
                <a:solidFill>
                  <a:prstClr val="white"/>
                </a:solidFill>
              </a:rPr>
              <a:t>ao</a:t>
            </a:r>
            <a:r>
              <a:rPr lang="en-US" sz="4600" dirty="0" smtClean="0">
                <a:solidFill>
                  <a:prstClr val="white"/>
                </a:solidFill>
              </a:rPr>
              <a:t> </a:t>
            </a:r>
            <a:r>
              <a:rPr lang="en-US" sz="4600" dirty="0" err="1" smtClean="0">
                <a:solidFill>
                  <a:prstClr val="white"/>
                </a:solidFill>
              </a:rPr>
              <a:t>Pré</a:t>
            </a:r>
            <a:r>
              <a:rPr lang="en-US" sz="4600" dirty="0" smtClean="0">
                <a:solidFill>
                  <a:prstClr val="white"/>
                </a:solidFill>
              </a:rPr>
              <a:t>-Natal </a:t>
            </a:r>
            <a:r>
              <a:rPr lang="en-US" sz="4600" dirty="0">
                <a:solidFill>
                  <a:prstClr val="white"/>
                </a:solidFill>
              </a:rPr>
              <a:t>e </a:t>
            </a:r>
            <a:r>
              <a:rPr lang="en-US" sz="4600" dirty="0" err="1" smtClean="0">
                <a:solidFill>
                  <a:prstClr val="white"/>
                </a:solidFill>
              </a:rPr>
              <a:t>Puerpério</a:t>
            </a:r>
            <a:r>
              <a:rPr lang="en-US" sz="4600" dirty="0">
                <a:solidFill>
                  <a:prstClr val="white"/>
                </a:solidFill>
              </a:rPr>
              <a:t>. </a:t>
            </a:r>
            <a:r>
              <a:rPr lang="en-US" sz="4600" dirty="0" smtClean="0">
                <a:solidFill>
                  <a:prstClr val="white"/>
                </a:solidFill>
              </a:rPr>
              <a:t>                       </a:t>
            </a:r>
            <a:endParaRPr lang="pt-BR" sz="4600" noProof="1" smtClean="0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600" noProof="1">
                <a:solidFill>
                  <a:prstClr val="white"/>
                </a:solidFill>
              </a:rPr>
              <a:t> </a:t>
            </a:r>
            <a:r>
              <a:rPr lang="en-US" sz="4600" noProof="1" smtClean="0">
                <a:solidFill>
                  <a:prstClr val="white"/>
                </a:solidFill>
              </a:rPr>
              <a:t>                  </a:t>
            </a:r>
            <a:r>
              <a:rPr lang="en-US" sz="4600" noProof="1" smtClean="0">
                <a:solidFill>
                  <a:prstClr val="white"/>
                </a:solidFill>
              </a:rPr>
              <a:t>      </a:t>
            </a:r>
            <a:r>
              <a:rPr lang="pt-BR" sz="4600" dirty="0" smtClean="0">
                <a:solidFill>
                  <a:prstClr val="white"/>
                </a:solidFill>
              </a:rPr>
              <a:t>Por</a:t>
            </a:r>
            <a:r>
              <a:rPr lang="en-US" sz="4600" dirty="0" smtClean="0">
                <a:solidFill>
                  <a:prstClr val="white"/>
                </a:solidFill>
              </a:rPr>
              <a:t> </a:t>
            </a:r>
            <a:r>
              <a:rPr lang="pt-BR" sz="4600" noProof="1" smtClean="0">
                <a:solidFill>
                  <a:prstClr val="white"/>
                </a:solidFill>
              </a:rPr>
              <a:t>que</a:t>
            </a:r>
            <a:r>
              <a:rPr lang="pt-BR" sz="4600" b="1" noProof="1">
                <a:ln w="12700">
                  <a:solidFill>
                    <a:srgbClr val="E87D37"/>
                  </a:solidFill>
                  <a:prstDash val="solid"/>
                </a:ln>
                <a:pattFill prst="ltDnDiag">
                  <a:fgClr>
                    <a:srgbClr val="E87D37">
                      <a:lumMod val="60000"/>
                      <a:lumOff val="40000"/>
                    </a:srgbClr>
                  </a:fgClr>
                  <a:bgClr>
                    <a:prstClr val="black"/>
                  </a:bgClr>
                </a:pattFill>
              </a:rPr>
              <a:t> ?</a:t>
            </a:r>
            <a:endParaRPr lang="pt-BR" sz="4600" noProof="1" smtClean="0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600" noProof="1">
                <a:solidFill>
                  <a:prstClr val="white"/>
                </a:solidFill>
              </a:rPr>
              <a:t> </a:t>
            </a:r>
            <a:r>
              <a:rPr lang="en-US" sz="4600" noProof="1" smtClean="0">
                <a:solidFill>
                  <a:prstClr val="white"/>
                </a:solidFill>
              </a:rPr>
              <a:t>                  </a:t>
            </a:r>
            <a:r>
              <a:rPr lang="en-US" sz="4600" noProof="1" smtClean="0">
                <a:solidFill>
                  <a:prstClr val="white"/>
                </a:solidFill>
              </a:rPr>
              <a:t>      </a:t>
            </a:r>
            <a:r>
              <a:rPr lang="pt-BR" sz="4600" dirty="0" smtClean="0">
                <a:solidFill>
                  <a:prstClr val="white"/>
                </a:solidFill>
              </a:rPr>
              <a:t>Por</a:t>
            </a:r>
            <a:r>
              <a:rPr lang="en-US" sz="4600" dirty="0" smtClean="0">
                <a:solidFill>
                  <a:prstClr val="white"/>
                </a:solidFill>
              </a:rPr>
              <a:t> </a:t>
            </a:r>
            <a:r>
              <a:rPr lang="pt-BR" sz="4600" noProof="1" smtClean="0">
                <a:solidFill>
                  <a:prstClr val="white"/>
                </a:solidFill>
              </a:rPr>
              <a:t>que</a:t>
            </a:r>
            <a:r>
              <a:rPr lang="pt-BR" sz="4600" b="1" noProof="1">
                <a:ln w="12700">
                  <a:solidFill>
                    <a:srgbClr val="E87D37"/>
                  </a:solidFill>
                  <a:prstDash val="solid"/>
                </a:ln>
                <a:pattFill prst="ltDnDiag">
                  <a:fgClr>
                    <a:srgbClr val="E87D37">
                      <a:lumMod val="60000"/>
                      <a:lumOff val="40000"/>
                    </a:srgbClr>
                  </a:fgClr>
                  <a:bgClr>
                    <a:prstClr val="black"/>
                  </a:bgClr>
                </a:pattFill>
              </a:rPr>
              <a:t> ?</a:t>
            </a:r>
            <a:endParaRPr lang="pt-BR" sz="4600" noProof="1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600" noProof="1" smtClean="0">
                <a:solidFill>
                  <a:prstClr val="white"/>
                </a:solidFill>
              </a:rPr>
              <a:t>                  </a:t>
            </a:r>
            <a:r>
              <a:rPr lang="en-US" sz="4600" noProof="1" smtClean="0">
                <a:solidFill>
                  <a:prstClr val="white"/>
                </a:solidFill>
              </a:rPr>
              <a:t>       </a:t>
            </a:r>
            <a:r>
              <a:rPr lang="pt-BR" sz="4600" dirty="0">
                <a:solidFill>
                  <a:prstClr val="white"/>
                </a:solidFill>
              </a:rPr>
              <a:t>Por</a:t>
            </a:r>
            <a:r>
              <a:rPr lang="en-US" sz="4600" dirty="0">
                <a:solidFill>
                  <a:prstClr val="white"/>
                </a:solidFill>
              </a:rPr>
              <a:t> </a:t>
            </a:r>
            <a:r>
              <a:rPr lang="pt-BR" sz="4600" noProof="1" smtClean="0">
                <a:solidFill>
                  <a:prstClr val="white"/>
                </a:solidFill>
              </a:rPr>
              <a:t>que </a:t>
            </a:r>
            <a:r>
              <a:rPr lang="pt-BR" sz="4600" b="1" noProof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4600" noProof="1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600" noProof="1" smtClean="0">
                <a:solidFill>
                  <a:prstClr val="white"/>
                </a:solidFill>
              </a:rPr>
              <a:t>                   </a:t>
            </a:r>
            <a:r>
              <a:rPr lang="en-US" sz="4600" noProof="1" smtClean="0">
                <a:solidFill>
                  <a:prstClr val="white"/>
                </a:solidFill>
              </a:rPr>
              <a:t>      </a:t>
            </a:r>
            <a:r>
              <a:rPr lang="pt-BR" sz="4600" dirty="0" smtClean="0">
                <a:solidFill>
                  <a:prstClr val="white"/>
                </a:solidFill>
              </a:rPr>
              <a:t>Por</a:t>
            </a:r>
            <a:r>
              <a:rPr lang="en-US" sz="4600" dirty="0" smtClean="0">
                <a:solidFill>
                  <a:prstClr val="white"/>
                </a:solidFill>
              </a:rPr>
              <a:t> </a:t>
            </a:r>
            <a:r>
              <a:rPr lang="pt-BR" sz="4600" noProof="1" smtClean="0">
                <a:solidFill>
                  <a:prstClr val="white"/>
                </a:solidFill>
              </a:rPr>
              <a:t>que</a:t>
            </a:r>
            <a:r>
              <a:rPr lang="pt-BR" sz="4600" b="1" noProof="1">
                <a:ln w="12700">
                  <a:solidFill>
                    <a:srgbClr val="E87D37"/>
                  </a:solidFill>
                  <a:prstDash val="solid"/>
                </a:ln>
                <a:pattFill prst="ltDnDiag">
                  <a:fgClr>
                    <a:srgbClr val="E87D37">
                      <a:lumMod val="60000"/>
                      <a:lumOff val="40000"/>
                    </a:srgbClr>
                  </a:fgClr>
                  <a:bgClr>
                    <a:prstClr val="black"/>
                  </a:bgClr>
                </a:pattFill>
              </a:rPr>
              <a:t> ?</a:t>
            </a:r>
            <a:endParaRPr lang="pt-BR" sz="4600" noProof="1" smtClean="0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600" noProof="1">
                <a:solidFill>
                  <a:prstClr val="white"/>
                </a:solidFill>
              </a:rPr>
              <a:t> </a:t>
            </a:r>
            <a:r>
              <a:rPr lang="en-US" sz="4600" noProof="1" smtClean="0">
                <a:solidFill>
                  <a:prstClr val="white"/>
                </a:solidFill>
              </a:rPr>
              <a:t>                  </a:t>
            </a:r>
            <a:r>
              <a:rPr lang="en-US" sz="4600" noProof="1" smtClean="0">
                <a:solidFill>
                  <a:prstClr val="white"/>
                </a:solidFill>
              </a:rPr>
              <a:t>      </a:t>
            </a:r>
            <a:r>
              <a:rPr lang="pt-BR" sz="4600" dirty="0" smtClean="0">
                <a:solidFill>
                  <a:prstClr val="white"/>
                </a:solidFill>
              </a:rPr>
              <a:t>Por</a:t>
            </a:r>
            <a:r>
              <a:rPr lang="en-US" sz="4600" dirty="0" smtClean="0">
                <a:solidFill>
                  <a:prstClr val="white"/>
                </a:solidFill>
              </a:rPr>
              <a:t> </a:t>
            </a:r>
            <a:r>
              <a:rPr lang="pt-BR" sz="4600" noProof="1" smtClean="0">
                <a:solidFill>
                  <a:prstClr val="white"/>
                </a:solidFill>
              </a:rPr>
              <a:t>que</a:t>
            </a:r>
            <a:r>
              <a:rPr lang="pt-BR" sz="4600" b="1" noProof="1">
                <a:ln w="12700">
                  <a:solidFill>
                    <a:srgbClr val="E87D37"/>
                  </a:solidFill>
                  <a:prstDash val="solid"/>
                </a:ln>
                <a:pattFill prst="ltDnDiag">
                  <a:fgClr>
                    <a:srgbClr val="E87D37">
                      <a:lumMod val="60000"/>
                      <a:lumOff val="40000"/>
                    </a:srgbClr>
                  </a:fgClr>
                  <a:bgClr>
                    <a:prstClr val="black"/>
                  </a:bgClr>
                </a:pattFill>
              </a:rPr>
              <a:t> ?</a:t>
            </a:r>
            <a:endParaRPr lang="pt-BR" sz="4600" noProof="1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4000" noProof="1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4000" noProof="1" smtClean="0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4000" noProof="1" smtClean="0">
              <a:solidFill>
                <a:prstClr val="white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sz="4000" noProof="1" smtClean="0">
                <a:solidFill>
                  <a:prstClr val="white"/>
                </a:solidFill>
              </a:rPr>
              <a:t>                  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12932" y="518962"/>
            <a:ext cx="446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85652" y="4165751"/>
            <a:ext cx="19474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cap="none" spc="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pt-BR" sz="96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52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977" y="1679028"/>
            <a:ext cx="10903443" cy="3615267"/>
          </a:xfrm>
        </p:spPr>
        <p:txBody>
          <a:bodyPr>
            <a:no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Manual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Técnico de Pré-natal e Puerpério do Ministério da Saúde, 2013.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Ficha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gestante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 a ficha-espelho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pt-BR" sz="2800" dirty="0" err="1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UFPel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Prontuários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arquivados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juntos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 a ficha-espelho para cada uma das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gestantes.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Materiais para atividades educativas . 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60650" y="238725"/>
            <a:ext cx="537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3945" y="244156"/>
            <a:ext cx="9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9882" y="994398"/>
            <a:ext cx="1104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Ampliar a cobertura de pré-natal.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de cobertura das gestantes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programa de pré-natal da unidade de saúde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55873" y="6053958"/>
            <a:ext cx="9118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1: proporção de gestantes cadastradas no programa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 UNASUS/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2014.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709449" y="2207172"/>
          <a:ext cx="10578662" cy="379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41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a 100% das gestantes o ingresso no programa de pré-natal no primeiro trimestre de gestação.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599091" y="5934670"/>
            <a:ext cx="9254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54038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2: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gestantes captadas no primeiro trimestre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gestação.</a:t>
            </a:r>
          </a:p>
          <a:p>
            <a:pPr marL="540385" indent="54038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Planilha de coleta de dados UNASUS/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UFPel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2014.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520261" y="2412123"/>
          <a:ext cx="11067393" cy="342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Realizar pelo menos um exame ginecológico por trimestre em 100% das gestantes.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88320" y="6211669"/>
            <a:ext cx="10468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3: </a:t>
            </a:r>
            <a:r>
              <a:rPr lang="pt-BR" dirty="0"/>
              <a:t>Proporção de gestantes pelo menos um exame ginecológico por trimestre.</a:t>
            </a:r>
          </a:p>
          <a:p>
            <a:r>
              <a:rPr lang="pt-BR" dirty="0"/>
              <a:t>Fonte: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457200" y="2317530"/>
          <a:ext cx="11240813" cy="378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Realizar pelo menos um exame de mamas em 100% das gestantes.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88320" y="6211669"/>
            <a:ext cx="1124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4: </a:t>
            </a:r>
            <a:r>
              <a:rPr lang="pt-BR" dirty="0"/>
              <a:t>Proporção de gestantes </a:t>
            </a:r>
            <a:r>
              <a:rPr lang="pt-BR" dirty="0" smtClean="0"/>
              <a:t>com pelo </a:t>
            </a:r>
            <a:r>
              <a:rPr lang="pt-BR" dirty="0"/>
              <a:t>menos um exame </a:t>
            </a:r>
            <a:r>
              <a:rPr lang="pt-BR" dirty="0" smtClean="0"/>
              <a:t>de mamas durante o pré-natal. </a:t>
            </a:r>
            <a:endParaRPr lang="pt-BR" dirty="0"/>
          </a:p>
          <a:p>
            <a:r>
              <a:rPr lang="pt-BR" dirty="0"/>
              <a:t>Fonte: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41434" y="2124074"/>
          <a:ext cx="11130456" cy="396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2.5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a 100% das gestantes a prescrição de sulfato ferroso e ácido fólico conforme protocolo.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3727" y="6132842"/>
            <a:ext cx="11798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5: </a:t>
            </a:r>
            <a:r>
              <a:rPr lang="pt-BR" dirty="0"/>
              <a:t>Proporção de gestantes </a:t>
            </a:r>
            <a:r>
              <a:rPr lang="pt-BR" dirty="0" smtClean="0"/>
              <a:t>com prescrição de suplementação de sulfato ferroso e ácido fólico conforme protocolo. </a:t>
            </a:r>
            <a:endParaRPr lang="pt-BR" dirty="0"/>
          </a:p>
          <a:p>
            <a:r>
              <a:rPr lang="pt-BR" dirty="0"/>
              <a:t>Fonte: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409902" y="2286001"/>
          <a:ext cx="11209283" cy="375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2.6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que 100% das gestantes estejam com a vacina antitetânica em dia.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3727" y="6132842"/>
            <a:ext cx="1179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6: </a:t>
            </a:r>
            <a:r>
              <a:rPr lang="pt-BR" dirty="0"/>
              <a:t>Proporção de gestantes </a:t>
            </a:r>
            <a:r>
              <a:rPr lang="pt-BR" dirty="0" smtClean="0"/>
              <a:t>com vacina antitetânica em dia. </a:t>
            </a:r>
          </a:p>
          <a:p>
            <a:r>
              <a:rPr lang="pt-BR" dirty="0" smtClean="0"/>
              <a:t>Fonte</a:t>
            </a:r>
            <a:r>
              <a:rPr lang="pt-BR" dirty="0"/>
              <a:t>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09903" y="2477485"/>
          <a:ext cx="11335407" cy="356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2.7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que 100% das gestantes estejam com a vacina contra hepatite B em dia. 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3727" y="6132842"/>
            <a:ext cx="1179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7: </a:t>
            </a:r>
            <a:r>
              <a:rPr lang="pt-BR" dirty="0"/>
              <a:t>Proporção de gestantes </a:t>
            </a:r>
            <a:r>
              <a:rPr lang="pt-BR" dirty="0" smtClean="0"/>
              <a:t>com vacina  contra hepatite B em dia. </a:t>
            </a:r>
          </a:p>
          <a:p>
            <a:r>
              <a:rPr lang="pt-BR" dirty="0" smtClean="0"/>
              <a:t>Fonte</a:t>
            </a:r>
            <a:r>
              <a:rPr lang="pt-BR" dirty="0"/>
              <a:t>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67559" y="2433145"/>
          <a:ext cx="11209282" cy="360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2.8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Realizar a avaliação da necessidade de atendimento odontológico em 100% das gestantes.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3727" y="6132842"/>
            <a:ext cx="1179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8: </a:t>
            </a:r>
            <a:r>
              <a:rPr lang="pt-BR" dirty="0"/>
              <a:t>Proporção de gestantes </a:t>
            </a:r>
            <a:r>
              <a:rPr lang="pt-BR" dirty="0" smtClean="0"/>
              <a:t>com  avaliação da necessidade de atendimento odontológico.  </a:t>
            </a:r>
          </a:p>
          <a:p>
            <a:r>
              <a:rPr lang="pt-BR" dirty="0" smtClean="0"/>
              <a:t>Fonte</a:t>
            </a:r>
            <a:r>
              <a:rPr lang="pt-BR" dirty="0"/>
              <a:t>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7" name="Chart 7"/>
          <p:cNvGraphicFramePr>
            <a:graphicFrameLocks/>
          </p:cNvGraphicFramePr>
          <p:nvPr/>
        </p:nvGraphicFramePr>
        <p:xfrm>
          <a:off x="677918" y="2380593"/>
          <a:ext cx="11083158" cy="359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ao pré-natal 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realizado na unidade.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2.8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a primeira consulta odontológica programada para 100% das gestantes cadastradas.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3727" y="6132842"/>
            <a:ext cx="1179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9: </a:t>
            </a:r>
            <a:r>
              <a:rPr lang="pt-BR" dirty="0"/>
              <a:t>Proporção de gestantes </a:t>
            </a:r>
            <a:r>
              <a:rPr lang="pt-BR" dirty="0" smtClean="0"/>
              <a:t>com  a primeira consulta odontológica programada.   </a:t>
            </a:r>
          </a:p>
          <a:p>
            <a:r>
              <a:rPr lang="pt-BR" dirty="0" smtClean="0"/>
              <a:t>Fonte</a:t>
            </a:r>
            <a:r>
              <a:rPr lang="pt-BR" dirty="0"/>
              <a:t>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6" name="Chart 9"/>
          <p:cNvGraphicFramePr>
            <a:graphicFrameLocks/>
          </p:cNvGraphicFramePr>
          <p:nvPr/>
        </p:nvGraphicFramePr>
        <p:xfrm>
          <a:off x="520262" y="2475186"/>
          <a:ext cx="10957035" cy="356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mages.slideplayer.com.br/6/1709642/slides/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640"/>
            <a:ext cx="12192000" cy="59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060459" y="661181"/>
            <a:ext cx="3451690" cy="121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adesão ao pré-natal.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Realizar busca ativa em 100% das gestantes faltosas às consultas de pré-natal.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3727" y="6132842"/>
            <a:ext cx="1179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10: </a:t>
            </a:r>
            <a:r>
              <a:rPr lang="pt-BR" dirty="0"/>
              <a:t>Proporção de </a:t>
            </a:r>
            <a:r>
              <a:rPr lang="pt-BR" dirty="0" smtClean="0"/>
              <a:t>busca ativa realiza as gestantes faltosas as consultas de pré-natal.   </a:t>
            </a:r>
          </a:p>
          <a:p>
            <a:r>
              <a:rPr lang="pt-BR" dirty="0" smtClean="0"/>
              <a:t>Fonte</a:t>
            </a:r>
            <a:r>
              <a:rPr lang="pt-BR" dirty="0"/>
              <a:t>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7" name="Chart 3"/>
          <p:cNvGraphicFramePr>
            <a:graphicFrameLocks/>
          </p:cNvGraphicFramePr>
          <p:nvPr/>
        </p:nvGraphicFramePr>
        <p:xfrm>
          <a:off x="646385" y="2081212"/>
          <a:ext cx="10957035" cy="383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o registro do programa de pré-natal.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Manter registro na ficha espelho de pré-natal/vacinação em 100% das gestantes.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3727" y="6132842"/>
            <a:ext cx="11798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11: </a:t>
            </a:r>
            <a:r>
              <a:rPr lang="pt-BR" dirty="0"/>
              <a:t>Proporção de gestantes </a:t>
            </a:r>
            <a:r>
              <a:rPr lang="pt-BR" dirty="0" smtClean="0"/>
              <a:t>com registro na ficha espelho/vacinação.   </a:t>
            </a:r>
          </a:p>
          <a:p>
            <a:r>
              <a:rPr lang="pt-BR" dirty="0" smtClean="0"/>
              <a:t>Fonte</a:t>
            </a:r>
            <a:r>
              <a:rPr lang="pt-BR" dirty="0"/>
              <a:t>: Planilha de coleta de dados UNASUS/</a:t>
            </a:r>
            <a:r>
              <a:rPr lang="pt-BR" dirty="0" err="1"/>
              <a:t>UFPel</a:t>
            </a:r>
            <a:r>
              <a:rPr lang="pt-BR" dirty="0"/>
              <a:t>, 2014.</a:t>
            </a:r>
          </a:p>
        </p:txBody>
      </p:sp>
      <p:graphicFrame>
        <p:nvGraphicFramePr>
          <p:cNvPr id="6" name="Chart 10"/>
          <p:cNvGraphicFramePr>
            <a:graphicFrameLocks/>
          </p:cNvGraphicFramePr>
          <p:nvPr/>
        </p:nvGraphicFramePr>
        <p:xfrm>
          <a:off x="536029" y="2065283"/>
          <a:ext cx="10941268" cy="39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Realizar a avaliação de risco.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Avaliar risco gestacional em 100% das gestantes.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(10); 2 mês – 100% (17);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(25); 4 mês 100% (29)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a saúde no pré-natal.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a 100% das gestantes orientação nutricional durante a gestação.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(10); 2 mês – 100% (17);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(25); 4 mês 100% (29)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o aleitamento materno junto a 100% das gestantes.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(10); 2 mês – 100% (17);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(25); 4 mês 100% (29)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Orientar 100% das gestantes sobre os cuidados com o recém-nascido.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(10); 2 mês – 100% (17);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(25); 4 mês 100% (29)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6.4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Orientar 100% das gestantes sobre anticoncepção após o parto.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(10); 2 mês – 100% (17);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(25); 4 mês 100% (29)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6.5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Orientar 100% das gestantes sobre os riscos do tabagismo e do uso de álcool e drogas na gestação.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(10); 2 mês – 100% (17);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(25); 4 mês 100% (29)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6.6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Orientar 100% das gestantes sobre higiene bucal. 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(10); 2 mês – 100% (17);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(25); 4 mês 100% (29)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3945" y="244156"/>
            <a:ext cx="9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1412" y="931336"/>
            <a:ext cx="1104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Ampliar a cobertura da atenção a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Garantir a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consulta puerperal antes dos 42 dias após o parto.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988" y="5934670"/>
            <a:ext cx="9376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12: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Proporção de puérperas com consulta até 42 dias após o parto.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 UNASUS/UFPEL, 2014.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8" name="Chart 9"/>
          <p:cNvGraphicFramePr>
            <a:graphicFrameLocks/>
          </p:cNvGraphicFramePr>
          <p:nvPr/>
        </p:nvGraphicFramePr>
        <p:xfrm>
          <a:off x="630620" y="2116028"/>
          <a:ext cx="10925504" cy="366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41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às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Examinar as mamas em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Examinar o abdome em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no programa.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2.3: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exame ginecológico em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no programa.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às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2.4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Avaliar o estado psíquico em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no programa.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2.5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Avaliar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intercorrências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no programa.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3945" y="244156"/>
            <a:ext cx="9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1412" y="931336"/>
            <a:ext cx="1104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qualidade da atenção às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2.6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Prescrever a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dos métodos de anticoncepção.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4988" y="5934670"/>
            <a:ext cx="10747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13: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Proporção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 receberam prescrição de métodos de anticoncepção.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Planilha de coleta de dados UNASUS/UFPEL, 2014.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6" name="Chart 12"/>
          <p:cNvGraphicFramePr>
            <a:graphicFrameLocks/>
          </p:cNvGraphicFramePr>
          <p:nvPr/>
        </p:nvGraphicFramePr>
        <p:xfrm>
          <a:off x="788276" y="2207172"/>
          <a:ext cx="10799379" cy="346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41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a adesão das mães ao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Realizar busca ativa em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não realizaram a consulta de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até 30 dias após o parto.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Não houve faltosas; 2 mês – 100% (1);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(2); 4 mês 100% (5)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Melhorar os registros das informações.  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manter registro na ficha de acompanhamento do programa 100%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7007" y="0"/>
            <a:ext cx="966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151" y="706013"/>
            <a:ext cx="1174964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a saúde da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5.1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Orientar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no programa sobre os cuidados com o recém-nascido.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Orientar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no programa sobre aleitamento materno exclusivo.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5.3: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100% das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cadastradas no programa sobre planejamento familiar. 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mês – 100% (3); 2 mês – 100% (6);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3 mês 100% (10); 4 mês 100% (14)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gazeta24horas.com.br/portal/wp-content/uploads/2012/05/Mortalidade-Mater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480"/>
            <a:ext cx="12192000" cy="56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28160" y="169336"/>
            <a:ext cx="369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94228" y="126610"/>
            <a:ext cx="963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61846" y="1603717"/>
            <a:ext cx="6963508" cy="271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9994" y="1237957"/>
            <a:ext cx="97911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previstas no projeto foram desenvolvidas.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ao pré-natal e puerpério foi melhorada atingindo a meta para as gestantes.</a:t>
            </a: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conhecimento do número real de gestantes existentes na área, assim como melhora no acompanhamento das mesmas. 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94228" y="126610"/>
            <a:ext cx="963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61846" y="1603717"/>
            <a:ext cx="6963508" cy="271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31" y="1652336"/>
            <a:ext cx="3416968" cy="4138863"/>
          </a:xfrm>
        </p:spPr>
      </p:pic>
      <p:sp>
        <p:nvSpPr>
          <p:cNvPr id="8" name="CaixaDeTexto 7"/>
          <p:cNvSpPr txBox="1"/>
          <p:nvPr/>
        </p:nvSpPr>
        <p:spPr>
          <a:xfrm>
            <a:off x="561473" y="1347537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uma atenção odontológica precária.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foi capacitada e protagonista em cada ação.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com o grupo de gestantes proporcionou ferramentas  fundamentais 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3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6492" y="1066892"/>
            <a:ext cx="1040071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da intervenção na comunidade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perceptível,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porém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famílias acham que o acompanhamento pela equipe não garante o bem-estar materno, fetal e logo do recém-nascido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as vezes não vê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integrante da equipe com atribuições que contribuem no melhoramento da saúde do povo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9807" y="394138"/>
            <a:ext cx="1054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12114" y="4490221"/>
            <a:ext cx="10400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maioria das ações foram incorporadas no nosso trabalho diário.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9807" y="394138"/>
            <a:ext cx="1054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18" y="1459831"/>
            <a:ext cx="4707988" cy="361473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61474" y="1507959"/>
            <a:ext cx="6208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gestantes e as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consideram satisfatório o atendimento e a responsabilidade da equipe no acompanhamento delas.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82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7791" y="1434905"/>
            <a:ext cx="105507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melhorar a resolutividade dos gestores na atenção odontológica. 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as condições estruturais da UBS. 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projeta- se para trabalhar mais com a comunidade. 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24303" y="472966"/>
            <a:ext cx="977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1142" y="236484"/>
            <a:ext cx="63709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0549" y="1113952"/>
            <a:ext cx="104448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minhas expectativas no início do curso eram elevar 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 conhecimento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atenção básica para melhorar 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atendimento.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pedagógico e o guia do especializando estavam alinhados com os meus objetivos e foram importantes para me orientar durante o curso. 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1142" y="236484"/>
            <a:ext cx="63709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0549" y="1113952"/>
            <a:ext cx="10444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programáticas desenvolvidas qualificou o processo de trabalho da equipe e proporcionou a oferta de um serviço de qualidade. 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5" y="3181602"/>
            <a:ext cx="7780606" cy="34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7791" y="1434905"/>
            <a:ext cx="105507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Deus por me abençoar cada dia.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minha família pela paciência e dedicação.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toda estrutura pedagógica da UFPEL.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meu orientador pela ajuda e apoio pedagógico.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vida por ter tantas cores.   </a:t>
            </a:r>
          </a:p>
          <a:p>
            <a:pPr algn="just">
              <a:lnSpc>
                <a:spcPct val="150000"/>
              </a:lnSpc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24303" y="472966"/>
            <a:ext cx="977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AGRADECIMENTOS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7258" y="1316421"/>
            <a:ext cx="8534400" cy="5308599"/>
          </a:xfrm>
        </p:spPr>
        <p:txBody>
          <a:bodyPr/>
          <a:lstStyle/>
          <a:p>
            <a:pPr marL="0" indent="0">
              <a:buNone/>
            </a:pPr>
            <a:r>
              <a:rPr lang="pt-BR" sz="4000" dirty="0">
                <a:solidFill>
                  <a:srgbClr val="002060"/>
                </a:solidFill>
                <a:latin typeface="Arial Black" panose="020B0A04020102020204" pitchFamily="34" charset="0"/>
              </a:rPr>
              <a:t>Eu aprendi, que tudo o que precisamos, é de uma mão para segurar e um coração para nos entender.” </a:t>
            </a:r>
            <a:endParaRPr lang="pt-BR" sz="4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                                                                          William </a:t>
            </a:r>
            <a:r>
              <a:rPr lang="pt-BR" b="1" dirty="0">
                <a:solidFill>
                  <a:schemeClr val="bg1"/>
                </a:solidFill>
              </a:rPr>
              <a:t>Shakespeare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75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4" y="1034715"/>
            <a:ext cx="10459453" cy="582328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085474" y="336884"/>
            <a:ext cx="834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OBRIGADO!!!</a:t>
            </a:r>
            <a:endParaRPr lang="pt-BR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0459" y="661181"/>
            <a:ext cx="3451690" cy="1213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0" indent="0">
              <a:buNone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45924" y="1053405"/>
            <a:ext cx="608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1793" y="975621"/>
            <a:ext cx="1090868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Brasil tem registrado redução na mortalidade materna desde 1990. 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1990: A razão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mortalidade materna era de 140 óbitos por 100 mil nascidos vivos, </a:t>
            </a: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2007:  Declinou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 75 óbitos por 100 mil nascidos vivos o que representa uma diminuição de aproximadamente a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metade.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7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9823" y="208671"/>
            <a:ext cx="5042852" cy="1524001"/>
          </a:xfrm>
        </p:spPr>
        <p:txBody>
          <a:bodyPr/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6915" y="1347426"/>
            <a:ext cx="109286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Para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atingir a meta do quinto objetivo de desenvolvimento do Milênio, o Brasil deverá apresentar cifras inferiores a 35 óbitos por 100 mil nascidos vivos (BRASIL, 2013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5.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Um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número expressivo de mortes ainda faz parte da realidade social 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sanitária.</a:t>
            </a:r>
          </a:p>
          <a:p>
            <a:pPr algn="just" fontAlgn="base"/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</a:rPr>
              <a:t>OMS: Brasil reduz mortalidade materna em 43% de 1990 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2013 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461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4115" y="1600200"/>
            <a:ext cx="10178229" cy="462717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Ainda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assim</a:t>
            </a:r>
            <a:endParaRPr lang="en-US" sz="1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200000"/>
              </a:lnSpc>
              <a:buNone/>
            </a:pP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7. A OMS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alerta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que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nenhum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dos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países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da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região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tem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condições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alcançar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a meta dos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Objetivos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Desenvolvimento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do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Milênio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(ODM) de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reduzir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em 75% a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taxa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mortalidade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materna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12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até</a:t>
            </a:r>
            <a:r>
              <a:rPr lang="en-US" sz="1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2015.</a:t>
            </a:r>
            <a:endParaRPr lang="pt-BR" sz="112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51959" y="499535"/>
            <a:ext cx="419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600" b="1" dirty="0" smtClean="0">
                <a:solidFill>
                  <a:srgbClr val="14619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4343400" y="152400"/>
            <a:ext cx="402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97280" y="2333685"/>
            <a:ext cx="551688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dirty="0">
                <a:latin typeface="Arial" panose="020B0604020202020204" pitchFamily="34" charset="0"/>
              </a:rPr>
              <a:t>L</a:t>
            </a:r>
            <a:r>
              <a:rPr lang="pt-BR" sz="2400" dirty="0" smtClean="0">
                <a:latin typeface="Arial" panose="020B0604020202020204" pitchFamily="34" charset="0"/>
              </a:rPr>
              <a:t>ocalizada </a:t>
            </a:r>
            <a:r>
              <a:rPr lang="pt-BR" sz="2400" dirty="0">
                <a:latin typeface="Arial" panose="020B0604020202020204" pitchFamily="34" charset="0"/>
              </a:rPr>
              <a:t>totalmente </a:t>
            </a:r>
            <a:r>
              <a:rPr lang="pt-BR" sz="2400" dirty="0" smtClean="0">
                <a:latin typeface="Arial" panose="020B0604020202020204" pitchFamily="34" charset="0"/>
              </a:rPr>
              <a:t>ao norte</a:t>
            </a:r>
            <a:r>
              <a:rPr lang="pt-BR" sz="2400" dirty="0">
                <a:latin typeface="Arial" panose="020B0604020202020204" pitchFamily="34" charset="0"/>
              </a:rPr>
              <a:t> da linha do Equador e a mais distante de </a:t>
            </a:r>
            <a:r>
              <a:rPr lang="pt-BR" sz="2400" dirty="0" smtClean="0">
                <a:latin typeface="Arial" panose="020B0604020202020204" pitchFamily="34" charset="0"/>
              </a:rPr>
              <a:t>Brasília.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44040" y="1386840"/>
            <a:ext cx="249936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Roraima RR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81800" y="1203960"/>
            <a:ext cx="28498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:Boa vista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11440" y="2606040"/>
            <a:ext cx="321564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 2/3 dos 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96000" y="4939725"/>
            <a:ext cx="498348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estimativas do Instituto Brasileiro de Geografia e Estatística (IBGE), sua população era de 314 900 habitantes </a:t>
            </a:r>
            <a:r>
              <a:rPr lang="pt-BR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0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28434"/>
              </p:ext>
            </p:extLst>
          </p:nvPr>
        </p:nvGraphicFramePr>
        <p:xfrm>
          <a:off x="584653" y="1056229"/>
          <a:ext cx="10310358" cy="520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353325" y="207666"/>
            <a:ext cx="844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 BOA VISTA/RR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3039</TotalTime>
  <Words>2344</Words>
  <Application>Microsoft Office PowerPoint</Application>
  <PresentationFormat>Widescreen</PresentationFormat>
  <Paragraphs>390</Paragraphs>
  <Slides>49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Arial Black</vt:lpstr>
      <vt:lpstr>Calibri</vt:lpstr>
      <vt:lpstr>Century Gothic</vt:lpstr>
      <vt:lpstr>Times New Roman</vt:lpstr>
      <vt:lpstr>Wingdings 3</vt:lpstr>
      <vt:lpstr>Fatia</vt:lpstr>
      <vt:lpstr>UNIVERSIDADE ABERTA DO SUS UNIVERSIDADE FEDERAL DE PELOTAS Especialização em Saúde da Família Modalidade a Distância Turma 5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Yanny</dc:creator>
  <cp:lastModifiedBy>Yanny</cp:lastModifiedBy>
  <cp:revision>166</cp:revision>
  <dcterms:created xsi:type="dcterms:W3CDTF">2015-06-01T20:32:09Z</dcterms:created>
  <dcterms:modified xsi:type="dcterms:W3CDTF">2015-06-13T18:05:18Z</dcterms:modified>
</cp:coreProperties>
</file>