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56" r:id="rId2"/>
    <p:sldId id="257" r:id="rId3"/>
    <p:sldId id="316" r:id="rId4"/>
    <p:sldId id="299" r:id="rId5"/>
    <p:sldId id="258" r:id="rId6"/>
    <p:sldId id="259" r:id="rId7"/>
    <p:sldId id="311" r:id="rId8"/>
    <p:sldId id="317" r:id="rId9"/>
    <p:sldId id="300" r:id="rId10"/>
    <p:sldId id="318" r:id="rId11"/>
    <p:sldId id="320" r:id="rId12"/>
    <p:sldId id="321" r:id="rId13"/>
    <p:sldId id="322" r:id="rId14"/>
    <p:sldId id="323" r:id="rId15"/>
    <p:sldId id="324" r:id="rId16"/>
    <p:sldId id="325" r:id="rId17"/>
    <p:sldId id="272" r:id="rId18"/>
    <p:sldId id="273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19" r:id="rId41"/>
    <p:sldId id="307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39" autoAdjust="0"/>
    <p:restoredTop sz="91224" autoAdjust="0"/>
  </p:normalViewPr>
  <p:slideViewPr>
    <p:cSldViewPr>
      <p:cViewPr>
        <p:scale>
          <a:sx n="60" d="100"/>
          <a:sy n="60" d="100"/>
        </p:scale>
        <p:origin x="-141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3B5C6-FF1A-40DA-BB68-4C1DD2A43F5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C426F5D-957A-4CD2-99FB-081963254B30}">
      <dgm:prSet phldrT="[Texto]"/>
      <dgm:spPr/>
      <dgm:t>
        <a:bodyPr/>
        <a:lstStyle/>
        <a:p>
          <a:r>
            <a:rPr lang="pt-BR" dirty="0" smtClean="0"/>
            <a:t>Objetivo1 </a:t>
          </a:r>
          <a:endParaRPr lang="pt-BR" dirty="0"/>
        </a:p>
      </dgm:t>
    </dgm:pt>
    <dgm:pt modelId="{3C20D68C-B5A0-49E4-92EA-EDA56C6D5C6D}" type="parTrans" cxnId="{0B556195-F37C-4718-8C19-618F998E3DA9}">
      <dgm:prSet/>
      <dgm:spPr/>
      <dgm:t>
        <a:bodyPr/>
        <a:lstStyle/>
        <a:p>
          <a:endParaRPr lang="pt-BR"/>
        </a:p>
      </dgm:t>
    </dgm:pt>
    <dgm:pt modelId="{C227B8D1-8610-4C70-996B-B19876720074}" type="sibTrans" cxnId="{0B556195-F37C-4718-8C19-618F998E3DA9}">
      <dgm:prSet/>
      <dgm:spPr/>
      <dgm:t>
        <a:bodyPr/>
        <a:lstStyle/>
        <a:p>
          <a:endParaRPr lang="pt-BR"/>
        </a:p>
      </dgm:t>
    </dgm:pt>
    <dgm:pt modelId="{B544256B-5184-42F2-B746-5BED78F9BC15}">
      <dgm:prSet phldrT="[Texto]"/>
      <dgm:spPr/>
      <dgm:t>
        <a:bodyPr/>
        <a:lstStyle/>
        <a:p>
          <a:pPr algn="ctr"/>
          <a:r>
            <a:rPr lang="pt-BR" b="1" dirty="0" smtClean="0"/>
            <a:t>Ampliar a cobertura do Programa de Saúde do Idoso</a:t>
          </a:r>
          <a:endParaRPr lang="pt-BR" b="1" dirty="0"/>
        </a:p>
      </dgm:t>
    </dgm:pt>
    <dgm:pt modelId="{9BFACB2B-DDDF-4D73-82F7-7A628948F8C0}" type="parTrans" cxnId="{B6D39EEA-8CF3-464C-9EC3-9967958B43EE}">
      <dgm:prSet/>
      <dgm:spPr/>
      <dgm:t>
        <a:bodyPr/>
        <a:lstStyle/>
        <a:p>
          <a:endParaRPr lang="pt-BR"/>
        </a:p>
      </dgm:t>
    </dgm:pt>
    <dgm:pt modelId="{79D619BB-1D9A-4AF4-9F77-CF4D2E697096}" type="sibTrans" cxnId="{B6D39EEA-8CF3-464C-9EC3-9967958B43EE}">
      <dgm:prSet/>
      <dgm:spPr/>
      <dgm:t>
        <a:bodyPr/>
        <a:lstStyle/>
        <a:p>
          <a:endParaRPr lang="pt-BR"/>
        </a:p>
      </dgm:t>
    </dgm:pt>
    <dgm:pt modelId="{C5783DFC-0AC0-436C-80FF-456FA905521F}" type="pres">
      <dgm:prSet presAssocID="{BB63B5C6-FF1A-40DA-BB68-4C1DD2A43F5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3C3C7E3-57CD-4922-BA48-75B4F69AECDA}" type="pres">
      <dgm:prSet presAssocID="{9C426F5D-957A-4CD2-99FB-081963254B30}" presName="linNode" presStyleCnt="0"/>
      <dgm:spPr/>
    </dgm:pt>
    <dgm:pt modelId="{42689B27-8E7A-48CA-AE1A-C07F2D621088}" type="pres">
      <dgm:prSet presAssocID="{9C426F5D-957A-4CD2-99FB-081963254B30}" presName="parentShp" presStyleLbl="node1" presStyleIdx="0" presStyleCnt="1" custScaleX="100000" custScaleY="610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B9B106-4DF4-4A3F-B51D-0B22FE9D6C91}" type="pres">
      <dgm:prSet presAssocID="{9C426F5D-957A-4CD2-99FB-081963254B30}" presName="childShp" presStyleLbl="bgAccFollowNode1" presStyleIdx="0" presStyleCnt="1" custScaleY="40588" custLinFactNeighborX="1375" custLinFactNeighborY="45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D39EEA-8CF3-464C-9EC3-9967958B43EE}" srcId="{9C426F5D-957A-4CD2-99FB-081963254B30}" destId="{B544256B-5184-42F2-B746-5BED78F9BC15}" srcOrd="0" destOrd="0" parTransId="{9BFACB2B-DDDF-4D73-82F7-7A628948F8C0}" sibTransId="{79D619BB-1D9A-4AF4-9F77-CF4D2E697096}"/>
    <dgm:cxn modelId="{CDF9FEE4-6477-4145-A3B3-4895CC811EFD}" type="presOf" srcId="{BB63B5C6-FF1A-40DA-BB68-4C1DD2A43F5D}" destId="{C5783DFC-0AC0-436C-80FF-456FA905521F}" srcOrd="0" destOrd="0" presId="urn:microsoft.com/office/officeart/2005/8/layout/vList6"/>
    <dgm:cxn modelId="{4EB857E5-5EAA-458F-A6CD-1C3BA979F903}" type="presOf" srcId="{B544256B-5184-42F2-B746-5BED78F9BC15}" destId="{59B9B106-4DF4-4A3F-B51D-0B22FE9D6C91}" srcOrd="0" destOrd="0" presId="urn:microsoft.com/office/officeart/2005/8/layout/vList6"/>
    <dgm:cxn modelId="{0B556195-F37C-4718-8C19-618F998E3DA9}" srcId="{BB63B5C6-FF1A-40DA-BB68-4C1DD2A43F5D}" destId="{9C426F5D-957A-4CD2-99FB-081963254B30}" srcOrd="0" destOrd="0" parTransId="{3C20D68C-B5A0-49E4-92EA-EDA56C6D5C6D}" sibTransId="{C227B8D1-8610-4C70-996B-B19876720074}"/>
    <dgm:cxn modelId="{31338CF7-247E-42F7-9850-A8FABB62260D}" type="presOf" srcId="{9C426F5D-957A-4CD2-99FB-081963254B30}" destId="{42689B27-8E7A-48CA-AE1A-C07F2D621088}" srcOrd="0" destOrd="0" presId="urn:microsoft.com/office/officeart/2005/8/layout/vList6"/>
    <dgm:cxn modelId="{77D28836-05BB-4103-88F0-4CD1BB9966E8}" type="presParOf" srcId="{C5783DFC-0AC0-436C-80FF-456FA905521F}" destId="{F3C3C7E3-57CD-4922-BA48-75B4F69AECDA}" srcOrd="0" destOrd="0" presId="urn:microsoft.com/office/officeart/2005/8/layout/vList6"/>
    <dgm:cxn modelId="{9C9FE20A-E8CC-409A-A4E9-6634C849FADF}" type="presParOf" srcId="{F3C3C7E3-57CD-4922-BA48-75B4F69AECDA}" destId="{42689B27-8E7A-48CA-AE1A-C07F2D621088}" srcOrd="0" destOrd="0" presId="urn:microsoft.com/office/officeart/2005/8/layout/vList6"/>
    <dgm:cxn modelId="{04EFA8A9-B087-44CD-994A-4F17CCB04220}" type="presParOf" srcId="{F3C3C7E3-57CD-4922-BA48-75B4F69AECDA}" destId="{59B9B106-4DF4-4A3F-B51D-0B22FE9D6C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63B5C6-FF1A-40DA-BB68-4C1DD2A43F5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C426F5D-957A-4CD2-99FB-081963254B30}">
      <dgm:prSet phldrT="[Texto]" custT="1"/>
      <dgm:spPr/>
      <dgm:t>
        <a:bodyPr/>
        <a:lstStyle/>
        <a:p>
          <a:r>
            <a:rPr lang="pt-BR" sz="4400" dirty="0" smtClean="0"/>
            <a:t>Objetivo 2 </a:t>
          </a:r>
          <a:endParaRPr lang="pt-BR" sz="4400" dirty="0"/>
        </a:p>
      </dgm:t>
    </dgm:pt>
    <dgm:pt modelId="{3C20D68C-B5A0-49E4-92EA-EDA56C6D5C6D}" type="parTrans" cxnId="{0B556195-F37C-4718-8C19-618F998E3DA9}">
      <dgm:prSet/>
      <dgm:spPr/>
      <dgm:t>
        <a:bodyPr/>
        <a:lstStyle/>
        <a:p>
          <a:endParaRPr lang="pt-BR"/>
        </a:p>
      </dgm:t>
    </dgm:pt>
    <dgm:pt modelId="{C227B8D1-8610-4C70-996B-B19876720074}" type="sibTrans" cxnId="{0B556195-F37C-4718-8C19-618F998E3DA9}">
      <dgm:prSet/>
      <dgm:spPr/>
      <dgm:t>
        <a:bodyPr/>
        <a:lstStyle/>
        <a:p>
          <a:endParaRPr lang="pt-BR"/>
        </a:p>
      </dgm:t>
    </dgm:pt>
    <dgm:pt modelId="{B544256B-5184-42F2-B746-5BED78F9BC15}">
      <dgm:prSet phldrT="[Texto]"/>
      <dgm:spPr/>
      <dgm:t>
        <a:bodyPr/>
        <a:lstStyle/>
        <a:p>
          <a:pPr algn="ctr"/>
          <a:r>
            <a:rPr lang="pt-BR" b="1" i="1" dirty="0" smtClean="0"/>
            <a:t>Melhorar a qualidade da atenção ao idoso na Unidade de Saúde</a:t>
          </a:r>
          <a:endParaRPr lang="pt-BR" dirty="0"/>
        </a:p>
      </dgm:t>
    </dgm:pt>
    <dgm:pt modelId="{9BFACB2B-DDDF-4D73-82F7-7A628948F8C0}" type="parTrans" cxnId="{B6D39EEA-8CF3-464C-9EC3-9967958B43EE}">
      <dgm:prSet/>
      <dgm:spPr/>
      <dgm:t>
        <a:bodyPr/>
        <a:lstStyle/>
        <a:p>
          <a:endParaRPr lang="pt-BR"/>
        </a:p>
      </dgm:t>
    </dgm:pt>
    <dgm:pt modelId="{79D619BB-1D9A-4AF4-9F77-CF4D2E697096}" type="sibTrans" cxnId="{B6D39EEA-8CF3-464C-9EC3-9967958B43EE}">
      <dgm:prSet/>
      <dgm:spPr/>
      <dgm:t>
        <a:bodyPr/>
        <a:lstStyle/>
        <a:p>
          <a:endParaRPr lang="pt-BR"/>
        </a:p>
      </dgm:t>
    </dgm:pt>
    <dgm:pt modelId="{C5783DFC-0AC0-436C-80FF-456FA905521F}" type="pres">
      <dgm:prSet presAssocID="{BB63B5C6-FF1A-40DA-BB68-4C1DD2A43F5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3C3C7E3-57CD-4922-BA48-75B4F69AECDA}" type="pres">
      <dgm:prSet presAssocID="{9C426F5D-957A-4CD2-99FB-081963254B30}" presName="linNode" presStyleCnt="0"/>
      <dgm:spPr/>
    </dgm:pt>
    <dgm:pt modelId="{42689B27-8E7A-48CA-AE1A-C07F2D621088}" type="pres">
      <dgm:prSet presAssocID="{9C426F5D-957A-4CD2-99FB-081963254B30}" presName="parentShp" presStyleLbl="node1" presStyleIdx="0" presStyleCnt="1" custScaleX="110524" custScaleY="601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B9B106-4DF4-4A3F-B51D-0B22FE9D6C91}" type="pres">
      <dgm:prSet presAssocID="{9C426F5D-957A-4CD2-99FB-081963254B30}" presName="childShp" presStyleLbl="bgAccFollowNode1" presStyleIdx="0" presStyleCnt="1" custScaleY="40588" custLinFactNeighborX="1375" custLinFactNeighborY="45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D39EEA-8CF3-464C-9EC3-9967958B43EE}" srcId="{9C426F5D-957A-4CD2-99FB-081963254B30}" destId="{B544256B-5184-42F2-B746-5BED78F9BC15}" srcOrd="0" destOrd="0" parTransId="{9BFACB2B-DDDF-4D73-82F7-7A628948F8C0}" sibTransId="{79D619BB-1D9A-4AF4-9F77-CF4D2E697096}"/>
    <dgm:cxn modelId="{004E9623-1C71-4F9D-9707-E39B2BE88D6A}" type="presOf" srcId="{9C426F5D-957A-4CD2-99FB-081963254B30}" destId="{42689B27-8E7A-48CA-AE1A-C07F2D621088}" srcOrd="0" destOrd="0" presId="urn:microsoft.com/office/officeart/2005/8/layout/vList6"/>
    <dgm:cxn modelId="{645B4B29-BC0A-47AE-A7D9-B8F01A44DBEA}" type="presOf" srcId="{BB63B5C6-FF1A-40DA-BB68-4C1DD2A43F5D}" destId="{C5783DFC-0AC0-436C-80FF-456FA905521F}" srcOrd="0" destOrd="0" presId="urn:microsoft.com/office/officeart/2005/8/layout/vList6"/>
    <dgm:cxn modelId="{43AA031E-926B-4333-9E34-0636D840B4C6}" type="presOf" srcId="{B544256B-5184-42F2-B746-5BED78F9BC15}" destId="{59B9B106-4DF4-4A3F-B51D-0B22FE9D6C91}" srcOrd="0" destOrd="0" presId="urn:microsoft.com/office/officeart/2005/8/layout/vList6"/>
    <dgm:cxn modelId="{0B556195-F37C-4718-8C19-618F998E3DA9}" srcId="{BB63B5C6-FF1A-40DA-BB68-4C1DD2A43F5D}" destId="{9C426F5D-957A-4CD2-99FB-081963254B30}" srcOrd="0" destOrd="0" parTransId="{3C20D68C-B5A0-49E4-92EA-EDA56C6D5C6D}" sibTransId="{C227B8D1-8610-4C70-996B-B19876720074}"/>
    <dgm:cxn modelId="{071836EE-7C77-4281-9FB9-D754C5910C4D}" type="presParOf" srcId="{C5783DFC-0AC0-436C-80FF-456FA905521F}" destId="{F3C3C7E3-57CD-4922-BA48-75B4F69AECDA}" srcOrd="0" destOrd="0" presId="urn:microsoft.com/office/officeart/2005/8/layout/vList6"/>
    <dgm:cxn modelId="{64CEE0FD-08FC-44B2-9B43-B73DC7141D46}" type="presParOf" srcId="{F3C3C7E3-57CD-4922-BA48-75B4F69AECDA}" destId="{42689B27-8E7A-48CA-AE1A-C07F2D621088}" srcOrd="0" destOrd="0" presId="urn:microsoft.com/office/officeart/2005/8/layout/vList6"/>
    <dgm:cxn modelId="{F31DE795-F70A-4181-990A-AFDF7BB99190}" type="presParOf" srcId="{F3C3C7E3-57CD-4922-BA48-75B4F69AECDA}" destId="{59B9B106-4DF4-4A3F-B51D-0B22FE9D6C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63B5C6-FF1A-40DA-BB68-4C1DD2A43F5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C426F5D-957A-4CD2-99FB-081963254B30}">
      <dgm:prSet phldrT="[Texto]" custT="1"/>
      <dgm:spPr/>
      <dgm:t>
        <a:bodyPr/>
        <a:lstStyle/>
        <a:p>
          <a:r>
            <a:rPr lang="pt-BR" sz="4400" dirty="0" smtClean="0"/>
            <a:t>Objetivo 3 </a:t>
          </a:r>
          <a:endParaRPr lang="pt-BR" sz="4400" dirty="0"/>
        </a:p>
      </dgm:t>
    </dgm:pt>
    <dgm:pt modelId="{3C20D68C-B5A0-49E4-92EA-EDA56C6D5C6D}" type="parTrans" cxnId="{0B556195-F37C-4718-8C19-618F998E3DA9}">
      <dgm:prSet/>
      <dgm:spPr/>
      <dgm:t>
        <a:bodyPr/>
        <a:lstStyle/>
        <a:p>
          <a:endParaRPr lang="pt-BR"/>
        </a:p>
      </dgm:t>
    </dgm:pt>
    <dgm:pt modelId="{C227B8D1-8610-4C70-996B-B19876720074}" type="sibTrans" cxnId="{0B556195-F37C-4718-8C19-618F998E3DA9}">
      <dgm:prSet/>
      <dgm:spPr/>
      <dgm:t>
        <a:bodyPr/>
        <a:lstStyle/>
        <a:p>
          <a:endParaRPr lang="pt-BR"/>
        </a:p>
      </dgm:t>
    </dgm:pt>
    <dgm:pt modelId="{B544256B-5184-42F2-B746-5BED78F9BC15}">
      <dgm:prSet phldrT="[Texto]"/>
      <dgm:spPr/>
      <dgm:t>
        <a:bodyPr/>
        <a:lstStyle/>
        <a:p>
          <a:pPr algn="ctr"/>
          <a:r>
            <a:rPr lang="pt-BR" b="1" i="1" dirty="0" smtClean="0"/>
            <a:t>Melhorar a adesão dos idosos ao Programa de Saúde do Idoso</a:t>
          </a:r>
          <a:endParaRPr lang="pt-BR" dirty="0"/>
        </a:p>
      </dgm:t>
    </dgm:pt>
    <dgm:pt modelId="{9BFACB2B-DDDF-4D73-82F7-7A628948F8C0}" type="parTrans" cxnId="{B6D39EEA-8CF3-464C-9EC3-9967958B43EE}">
      <dgm:prSet/>
      <dgm:spPr/>
      <dgm:t>
        <a:bodyPr/>
        <a:lstStyle/>
        <a:p>
          <a:endParaRPr lang="pt-BR"/>
        </a:p>
      </dgm:t>
    </dgm:pt>
    <dgm:pt modelId="{79D619BB-1D9A-4AF4-9F77-CF4D2E697096}" type="sibTrans" cxnId="{B6D39EEA-8CF3-464C-9EC3-9967958B43EE}">
      <dgm:prSet/>
      <dgm:spPr/>
      <dgm:t>
        <a:bodyPr/>
        <a:lstStyle/>
        <a:p>
          <a:endParaRPr lang="pt-BR"/>
        </a:p>
      </dgm:t>
    </dgm:pt>
    <dgm:pt modelId="{C5783DFC-0AC0-436C-80FF-456FA905521F}" type="pres">
      <dgm:prSet presAssocID="{BB63B5C6-FF1A-40DA-BB68-4C1DD2A43F5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3C3C7E3-57CD-4922-BA48-75B4F69AECDA}" type="pres">
      <dgm:prSet presAssocID="{9C426F5D-957A-4CD2-99FB-081963254B30}" presName="linNode" presStyleCnt="0"/>
      <dgm:spPr/>
    </dgm:pt>
    <dgm:pt modelId="{42689B27-8E7A-48CA-AE1A-C07F2D621088}" type="pres">
      <dgm:prSet presAssocID="{9C426F5D-957A-4CD2-99FB-081963254B30}" presName="parentShp" presStyleLbl="node1" presStyleIdx="0" presStyleCnt="1" custScaleX="110524" custScaleY="601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B9B106-4DF4-4A3F-B51D-0B22FE9D6C91}" type="pres">
      <dgm:prSet presAssocID="{9C426F5D-957A-4CD2-99FB-081963254B30}" presName="childShp" presStyleLbl="bgAccFollowNode1" presStyleIdx="0" presStyleCnt="1" custScaleY="40588" custLinFactNeighborX="1375" custLinFactNeighborY="45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D39EEA-8CF3-464C-9EC3-9967958B43EE}" srcId="{9C426F5D-957A-4CD2-99FB-081963254B30}" destId="{B544256B-5184-42F2-B746-5BED78F9BC15}" srcOrd="0" destOrd="0" parTransId="{9BFACB2B-DDDF-4D73-82F7-7A628948F8C0}" sibTransId="{79D619BB-1D9A-4AF4-9F77-CF4D2E697096}"/>
    <dgm:cxn modelId="{BDAFBE97-ADDA-4008-8847-29AB894C1A75}" type="presOf" srcId="{B544256B-5184-42F2-B746-5BED78F9BC15}" destId="{59B9B106-4DF4-4A3F-B51D-0B22FE9D6C91}" srcOrd="0" destOrd="0" presId="urn:microsoft.com/office/officeart/2005/8/layout/vList6"/>
    <dgm:cxn modelId="{5ECB234B-4303-4B23-9388-7EC075576836}" type="presOf" srcId="{BB63B5C6-FF1A-40DA-BB68-4C1DD2A43F5D}" destId="{C5783DFC-0AC0-436C-80FF-456FA905521F}" srcOrd="0" destOrd="0" presId="urn:microsoft.com/office/officeart/2005/8/layout/vList6"/>
    <dgm:cxn modelId="{05D24303-3472-4CE4-B89F-8B050FFB9248}" type="presOf" srcId="{9C426F5D-957A-4CD2-99FB-081963254B30}" destId="{42689B27-8E7A-48CA-AE1A-C07F2D621088}" srcOrd="0" destOrd="0" presId="urn:microsoft.com/office/officeart/2005/8/layout/vList6"/>
    <dgm:cxn modelId="{0B556195-F37C-4718-8C19-618F998E3DA9}" srcId="{BB63B5C6-FF1A-40DA-BB68-4C1DD2A43F5D}" destId="{9C426F5D-957A-4CD2-99FB-081963254B30}" srcOrd="0" destOrd="0" parTransId="{3C20D68C-B5A0-49E4-92EA-EDA56C6D5C6D}" sibTransId="{C227B8D1-8610-4C70-996B-B19876720074}"/>
    <dgm:cxn modelId="{121152E1-E49F-47CD-BC4D-D0D5F5B80FF6}" type="presParOf" srcId="{C5783DFC-0AC0-436C-80FF-456FA905521F}" destId="{F3C3C7E3-57CD-4922-BA48-75B4F69AECDA}" srcOrd="0" destOrd="0" presId="urn:microsoft.com/office/officeart/2005/8/layout/vList6"/>
    <dgm:cxn modelId="{F5A6C265-B582-4393-A496-8A473647CCAC}" type="presParOf" srcId="{F3C3C7E3-57CD-4922-BA48-75B4F69AECDA}" destId="{42689B27-8E7A-48CA-AE1A-C07F2D621088}" srcOrd="0" destOrd="0" presId="urn:microsoft.com/office/officeart/2005/8/layout/vList6"/>
    <dgm:cxn modelId="{CB1C48C3-15E5-4C2A-B20F-84E3D166AA71}" type="presParOf" srcId="{F3C3C7E3-57CD-4922-BA48-75B4F69AECDA}" destId="{59B9B106-4DF4-4A3F-B51D-0B22FE9D6C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63B5C6-FF1A-40DA-BB68-4C1DD2A43F5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C426F5D-957A-4CD2-99FB-081963254B30}">
      <dgm:prSet phldrT="[Texto]" custT="1"/>
      <dgm:spPr/>
      <dgm:t>
        <a:bodyPr/>
        <a:lstStyle/>
        <a:p>
          <a:r>
            <a:rPr lang="pt-BR" sz="4400" dirty="0" smtClean="0"/>
            <a:t>Objetivo 4 </a:t>
          </a:r>
          <a:endParaRPr lang="pt-BR" sz="4400" dirty="0"/>
        </a:p>
      </dgm:t>
    </dgm:pt>
    <dgm:pt modelId="{3C20D68C-B5A0-49E4-92EA-EDA56C6D5C6D}" type="parTrans" cxnId="{0B556195-F37C-4718-8C19-618F998E3DA9}">
      <dgm:prSet/>
      <dgm:spPr/>
      <dgm:t>
        <a:bodyPr/>
        <a:lstStyle/>
        <a:p>
          <a:endParaRPr lang="pt-BR"/>
        </a:p>
      </dgm:t>
    </dgm:pt>
    <dgm:pt modelId="{C227B8D1-8610-4C70-996B-B19876720074}" type="sibTrans" cxnId="{0B556195-F37C-4718-8C19-618F998E3DA9}">
      <dgm:prSet/>
      <dgm:spPr/>
      <dgm:t>
        <a:bodyPr/>
        <a:lstStyle/>
        <a:p>
          <a:endParaRPr lang="pt-BR"/>
        </a:p>
      </dgm:t>
    </dgm:pt>
    <dgm:pt modelId="{B544256B-5184-42F2-B746-5BED78F9BC15}">
      <dgm:prSet phldrT="[Texto]"/>
      <dgm:spPr/>
      <dgm:t>
        <a:bodyPr/>
        <a:lstStyle/>
        <a:p>
          <a:pPr algn="ctr"/>
          <a:r>
            <a:rPr lang="pt-BR" b="1" i="1" dirty="0" smtClean="0"/>
            <a:t>Melhorar o registro das informações</a:t>
          </a:r>
          <a:endParaRPr lang="pt-BR" dirty="0"/>
        </a:p>
      </dgm:t>
    </dgm:pt>
    <dgm:pt modelId="{9BFACB2B-DDDF-4D73-82F7-7A628948F8C0}" type="parTrans" cxnId="{B6D39EEA-8CF3-464C-9EC3-9967958B43EE}">
      <dgm:prSet/>
      <dgm:spPr/>
      <dgm:t>
        <a:bodyPr/>
        <a:lstStyle/>
        <a:p>
          <a:endParaRPr lang="pt-BR"/>
        </a:p>
      </dgm:t>
    </dgm:pt>
    <dgm:pt modelId="{79D619BB-1D9A-4AF4-9F77-CF4D2E697096}" type="sibTrans" cxnId="{B6D39EEA-8CF3-464C-9EC3-9967958B43EE}">
      <dgm:prSet/>
      <dgm:spPr/>
      <dgm:t>
        <a:bodyPr/>
        <a:lstStyle/>
        <a:p>
          <a:endParaRPr lang="pt-BR"/>
        </a:p>
      </dgm:t>
    </dgm:pt>
    <dgm:pt modelId="{C5783DFC-0AC0-436C-80FF-456FA905521F}" type="pres">
      <dgm:prSet presAssocID="{BB63B5C6-FF1A-40DA-BB68-4C1DD2A43F5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3C3C7E3-57CD-4922-BA48-75B4F69AECDA}" type="pres">
      <dgm:prSet presAssocID="{9C426F5D-957A-4CD2-99FB-081963254B30}" presName="linNode" presStyleCnt="0"/>
      <dgm:spPr/>
    </dgm:pt>
    <dgm:pt modelId="{42689B27-8E7A-48CA-AE1A-C07F2D621088}" type="pres">
      <dgm:prSet presAssocID="{9C426F5D-957A-4CD2-99FB-081963254B30}" presName="parentShp" presStyleLbl="node1" presStyleIdx="0" presStyleCnt="1" custScaleX="110524" custScaleY="601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B9B106-4DF4-4A3F-B51D-0B22FE9D6C91}" type="pres">
      <dgm:prSet presAssocID="{9C426F5D-957A-4CD2-99FB-081963254B30}" presName="childShp" presStyleLbl="bgAccFollowNode1" presStyleIdx="0" presStyleCnt="1" custScaleY="40588" custLinFactNeighborX="1375" custLinFactNeighborY="45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D39EEA-8CF3-464C-9EC3-9967958B43EE}" srcId="{9C426F5D-957A-4CD2-99FB-081963254B30}" destId="{B544256B-5184-42F2-B746-5BED78F9BC15}" srcOrd="0" destOrd="0" parTransId="{9BFACB2B-DDDF-4D73-82F7-7A628948F8C0}" sibTransId="{79D619BB-1D9A-4AF4-9F77-CF4D2E697096}"/>
    <dgm:cxn modelId="{6E29A01B-3022-4568-A962-D432ACEEAF99}" type="presOf" srcId="{B544256B-5184-42F2-B746-5BED78F9BC15}" destId="{59B9B106-4DF4-4A3F-B51D-0B22FE9D6C91}" srcOrd="0" destOrd="0" presId="urn:microsoft.com/office/officeart/2005/8/layout/vList6"/>
    <dgm:cxn modelId="{0B556195-F37C-4718-8C19-618F998E3DA9}" srcId="{BB63B5C6-FF1A-40DA-BB68-4C1DD2A43F5D}" destId="{9C426F5D-957A-4CD2-99FB-081963254B30}" srcOrd="0" destOrd="0" parTransId="{3C20D68C-B5A0-49E4-92EA-EDA56C6D5C6D}" sibTransId="{C227B8D1-8610-4C70-996B-B19876720074}"/>
    <dgm:cxn modelId="{7E5CA421-A898-4C53-A6FD-AB1742634F88}" type="presOf" srcId="{BB63B5C6-FF1A-40DA-BB68-4C1DD2A43F5D}" destId="{C5783DFC-0AC0-436C-80FF-456FA905521F}" srcOrd="0" destOrd="0" presId="urn:microsoft.com/office/officeart/2005/8/layout/vList6"/>
    <dgm:cxn modelId="{086D2449-70EB-4392-B40D-32AF01920924}" type="presOf" srcId="{9C426F5D-957A-4CD2-99FB-081963254B30}" destId="{42689B27-8E7A-48CA-AE1A-C07F2D621088}" srcOrd="0" destOrd="0" presId="urn:microsoft.com/office/officeart/2005/8/layout/vList6"/>
    <dgm:cxn modelId="{BD9E725B-F2B7-4F07-9EA2-EB8A2F95543B}" type="presParOf" srcId="{C5783DFC-0AC0-436C-80FF-456FA905521F}" destId="{F3C3C7E3-57CD-4922-BA48-75B4F69AECDA}" srcOrd="0" destOrd="0" presId="urn:microsoft.com/office/officeart/2005/8/layout/vList6"/>
    <dgm:cxn modelId="{933E10E6-1118-4C82-8750-20AE76029345}" type="presParOf" srcId="{F3C3C7E3-57CD-4922-BA48-75B4F69AECDA}" destId="{42689B27-8E7A-48CA-AE1A-C07F2D621088}" srcOrd="0" destOrd="0" presId="urn:microsoft.com/office/officeart/2005/8/layout/vList6"/>
    <dgm:cxn modelId="{B63B30EC-706D-4197-AA6C-581EC8598679}" type="presParOf" srcId="{F3C3C7E3-57CD-4922-BA48-75B4F69AECDA}" destId="{59B9B106-4DF4-4A3F-B51D-0B22FE9D6C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63B5C6-FF1A-40DA-BB68-4C1DD2A43F5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C426F5D-957A-4CD2-99FB-081963254B30}">
      <dgm:prSet phldrT="[Texto]" custT="1"/>
      <dgm:spPr/>
      <dgm:t>
        <a:bodyPr/>
        <a:lstStyle/>
        <a:p>
          <a:r>
            <a:rPr lang="pt-BR" sz="4400" dirty="0" smtClean="0"/>
            <a:t>Objetivo 5 </a:t>
          </a:r>
          <a:endParaRPr lang="pt-BR" sz="4400" dirty="0"/>
        </a:p>
      </dgm:t>
    </dgm:pt>
    <dgm:pt modelId="{3C20D68C-B5A0-49E4-92EA-EDA56C6D5C6D}" type="parTrans" cxnId="{0B556195-F37C-4718-8C19-618F998E3DA9}">
      <dgm:prSet/>
      <dgm:spPr/>
      <dgm:t>
        <a:bodyPr/>
        <a:lstStyle/>
        <a:p>
          <a:endParaRPr lang="pt-BR"/>
        </a:p>
      </dgm:t>
    </dgm:pt>
    <dgm:pt modelId="{C227B8D1-8610-4C70-996B-B19876720074}" type="sibTrans" cxnId="{0B556195-F37C-4718-8C19-618F998E3DA9}">
      <dgm:prSet/>
      <dgm:spPr/>
      <dgm:t>
        <a:bodyPr/>
        <a:lstStyle/>
        <a:p>
          <a:endParaRPr lang="pt-BR"/>
        </a:p>
      </dgm:t>
    </dgm:pt>
    <dgm:pt modelId="{B544256B-5184-42F2-B746-5BED78F9BC15}">
      <dgm:prSet phldrT="[Texto]"/>
      <dgm:spPr/>
      <dgm:t>
        <a:bodyPr/>
        <a:lstStyle/>
        <a:p>
          <a:pPr algn="ctr"/>
          <a:r>
            <a:rPr lang="pt-BR" b="1" i="1" dirty="0" smtClean="0"/>
            <a:t>Mapear os idosos de risco da área de abrangência</a:t>
          </a:r>
          <a:endParaRPr lang="pt-BR" dirty="0"/>
        </a:p>
      </dgm:t>
    </dgm:pt>
    <dgm:pt modelId="{9BFACB2B-DDDF-4D73-82F7-7A628948F8C0}" type="parTrans" cxnId="{B6D39EEA-8CF3-464C-9EC3-9967958B43EE}">
      <dgm:prSet/>
      <dgm:spPr/>
      <dgm:t>
        <a:bodyPr/>
        <a:lstStyle/>
        <a:p>
          <a:endParaRPr lang="pt-BR"/>
        </a:p>
      </dgm:t>
    </dgm:pt>
    <dgm:pt modelId="{79D619BB-1D9A-4AF4-9F77-CF4D2E697096}" type="sibTrans" cxnId="{B6D39EEA-8CF3-464C-9EC3-9967958B43EE}">
      <dgm:prSet/>
      <dgm:spPr/>
      <dgm:t>
        <a:bodyPr/>
        <a:lstStyle/>
        <a:p>
          <a:endParaRPr lang="pt-BR"/>
        </a:p>
      </dgm:t>
    </dgm:pt>
    <dgm:pt modelId="{C5783DFC-0AC0-436C-80FF-456FA905521F}" type="pres">
      <dgm:prSet presAssocID="{BB63B5C6-FF1A-40DA-BB68-4C1DD2A43F5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3C3C7E3-57CD-4922-BA48-75B4F69AECDA}" type="pres">
      <dgm:prSet presAssocID="{9C426F5D-957A-4CD2-99FB-081963254B30}" presName="linNode" presStyleCnt="0"/>
      <dgm:spPr/>
    </dgm:pt>
    <dgm:pt modelId="{42689B27-8E7A-48CA-AE1A-C07F2D621088}" type="pres">
      <dgm:prSet presAssocID="{9C426F5D-957A-4CD2-99FB-081963254B30}" presName="parentShp" presStyleLbl="node1" presStyleIdx="0" presStyleCnt="1" custScaleX="110524" custScaleY="601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B9B106-4DF4-4A3F-B51D-0B22FE9D6C91}" type="pres">
      <dgm:prSet presAssocID="{9C426F5D-957A-4CD2-99FB-081963254B30}" presName="childShp" presStyleLbl="bgAccFollowNode1" presStyleIdx="0" presStyleCnt="1" custScaleY="40588" custLinFactNeighborX="1375" custLinFactNeighborY="45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D39EEA-8CF3-464C-9EC3-9967958B43EE}" srcId="{9C426F5D-957A-4CD2-99FB-081963254B30}" destId="{B544256B-5184-42F2-B746-5BED78F9BC15}" srcOrd="0" destOrd="0" parTransId="{9BFACB2B-DDDF-4D73-82F7-7A628948F8C0}" sibTransId="{79D619BB-1D9A-4AF4-9F77-CF4D2E697096}"/>
    <dgm:cxn modelId="{A5DDC368-91DF-4217-A9F2-50C493438917}" type="presOf" srcId="{BB63B5C6-FF1A-40DA-BB68-4C1DD2A43F5D}" destId="{C5783DFC-0AC0-436C-80FF-456FA905521F}" srcOrd="0" destOrd="0" presId="urn:microsoft.com/office/officeart/2005/8/layout/vList6"/>
    <dgm:cxn modelId="{0B556195-F37C-4718-8C19-618F998E3DA9}" srcId="{BB63B5C6-FF1A-40DA-BB68-4C1DD2A43F5D}" destId="{9C426F5D-957A-4CD2-99FB-081963254B30}" srcOrd="0" destOrd="0" parTransId="{3C20D68C-B5A0-49E4-92EA-EDA56C6D5C6D}" sibTransId="{C227B8D1-8610-4C70-996B-B19876720074}"/>
    <dgm:cxn modelId="{198D9322-0808-4DFF-BA60-EC90777853A4}" type="presOf" srcId="{B544256B-5184-42F2-B746-5BED78F9BC15}" destId="{59B9B106-4DF4-4A3F-B51D-0B22FE9D6C91}" srcOrd="0" destOrd="0" presId="urn:microsoft.com/office/officeart/2005/8/layout/vList6"/>
    <dgm:cxn modelId="{2F56BD89-8B65-480D-82FD-3897B0EA1D88}" type="presOf" srcId="{9C426F5D-957A-4CD2-99FB-081963254B30}" destId="{42689B27-8E7A-48CA-AE1A-C07F2D621088}" srcOrd="0" destOrd="0" presId="urn:microsoft.com/office/officeart/2005/8/layout/vList6"/>
    <dgm:cxn modelId="{5B984545-C42E-4097-AD09-23839AB374A3}" type="presParOf" srcId="{C5783DFC-0AC0-436C-80FF-456FA905521F}" destId="{F3C3C7E3-57CD-4922-BA48-75B4F69AECDA}" srcOrd="0" destOrd="0" presId="urn:microsoft.com/office/officeart/2005/8/layout/vList6"/>
    <dgm:cxn modelId="{27669861-83DE-4712-8AFD-5F26C5E7DA38}" type="presParOf" srcId="{F3C3C7E3-57CD-4922-BA48-75B4F69AECDA}" destId="{42689B27-8E7A-48CA-AE1A-C07F2D621088}" srcOrd="0" destOrd="0" presId="urn:microsoft.com/office/officeart/2005/8/layout/vList6"/>
    <dgm:cxn modelId="{382F6F42-903B-4E2B-9547-367BBCF0E8B0}" type="presParOf" srcId="{F3C3C7E3-57CD-4922-BA48-75B4F69AECDA}" destId="{59B9B106-4DF4-4A3F-B51D-0B22FE9D6C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63B5C6-FF1A-40DA-BB68-4C1DD2A43F5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C426F5D-957A-4CD2-99FB-081963254B30}">
      <dgm:prSet phldrT="[Texto]" custT="1"/>
      <dgm:spPr/>
      <dgm:t>
        <a:bodyPr/>
        <a:lstStyle/>
        <a:p>
          <a:r>
            <a:rPr lang="pt-BR" sz="4400" dirty="0" smtClean="0"/>
            <a:t>Objetivo 6 </a:t>
          </a:r>
          <a:endParaRPr lang="pt-BR" sz="4400" dirty="0"/>
        </a:p>
      </dgm:t>
    </dgm:pt>
    <dgm:pt modelId="{3C20D68C-B5A0-49E4-92EA-EDA56C6D5C6D}" type="parTrans" cxnId="{0B556195-F37C-4718-8C19-618F998E3DA9}">
      <dgm:prSet/>
      <dgm:spPr/>
      <dgm:t>
        <a:bodyPr/>
        <a:lstStyle/>
        <a:p>
          <a:endParaRPr lang="pt-BR"/>
        </a:p>
      </dgm:t>
    </dgm:pt>
    <dgm:pt modelId="{C227B8D1-8610-4C70-996B-B19876720074}" type="sibTrans" cxnId="{0B556195-F37C-4718-8C19-618F998E3DA9}">
      <dgm:prSet/>
      <dgm:spPr/>
      <dgm:t>
        <a:bodyPr/>
        <a:lstStyle/>
        <a:p>
          <a:endParaRPr lang="pt-BR"/>
        </a:p>
      </dgm:t>
    </dgm:pt>
    <dgm:pt modelId="{B544256B-5184-42F2-B746-5BED78F9BC15}">
      <dgm:prSet phldrT="[Texto]" custT="1"/>
      <dgm:spPr/>
      <dgm:t>
        <a:bodyPr/>
        <a:lstStyle/>
        <a:p>
          <a:pPr algn="ctr"/>
          <a:r>
            <a:rPr lang="pt-BR" sz="2800" b="1" dirty="0" smtClean="0"/>
            <a:t>Promover a saúde dos idosos</a:t>
          </a:r>
          <a:endParaRPr lang="pt-BR" sz="2800" b="1" dirty="0"/>
        </a:p>
      </dgm:t>
    </dgm:pt>
    <dgm:pt modelId="{9BFACB2B-DDDF-4D73-82F7-7A628948F8C0}" type="parTrans" cxnId="{B6D39EEA-8CF3-464C-9EC3-9967958B43EE}">
      <dgm:prSet/>
      <dgm:spPr/>
      <dgm:t>
        <a:bodyPr/>
        <a:lstStyle/>
        <a:p>
          <a:endParaRPr lang="pt-BR"/>
        </a:p>
      </dgm:t>
    </dgm:pt>
    <dgm:pt modelId="{79D619BB-1D9A-4AF4-9F77-CF4D2E697096}" type="sibTrans" cxnId="{B6D39EEA-8CF3-464C-9EC3-9967958B43EE}">
      <dgm:prSet/>
      <dgm:spPr/>
      <dgm:t>
        <a:bodyPr/>
        <a:lstStyle/>
        <a:p>
          <a:endParaRPr lang="pt-BR"/>
        </a:p>
      </dgm:t>
    </dgm:pt>
    <dgm:pt modelId="{C5783DFC-0AC0-436C-80FF-456FA905521F}" type="pres">
      <dgm:prSet presAssocID="{BB63B5C6-FF1A-40DA-BB68-4C1DD2A43F5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3C3C7E3-57CD-4922-BA48-75B4F69AECDA}" type="pres">
      <dgm:prSet presAssocID="{9C426F5D-957A-4CD2-99FB-081963254B30}" presName="linNode" presStyleCnt="0"/>
      <dgm:spPr/>
    </dgm:pt>
    <dgm:pt modelId="{42689B27-8E7A-48CA-AE1A-C07F2D621088}" type="pres">
      <dgm:prSet presAssocID="{9C426F5D-957A-4CD2-99FB-081963254B30}" presName="parentShp" presStyleLbl="node1" presStyleIdx="0" presStyleCnt="1" custScaleX="110524" custScaleY="601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B9B106-4DF4-4A3F-B51D-0B22FE9D6C91}" type="pres">
      <dgm:prSet presAssocID="{9C426F5D-957A-4CD2-99FB-081963254B30}" presName="childShp" presStyleLbl="bgAccFollowNode1" presStyleIdx="0" presStyleCnt="1" custScaleY="40588" custLinFactNeighborX="1375" custLinFactNeighborY="45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D39EEA-8CF3-464C-9EC3-9967958B43EE}" srcId="{9C426F5D-957A-4CD2-99FB-081963254B30}" destId="{B544256B-5184-42F2-B746-5BED78F9BC15}" srcOrd="0" destOrd="0" parTransId="{9BFACB2B-DDDF-4D73-82F7-7A628948F8C0}" sibTransId="{79D619BB-1D9A-4AF4-9F77-CF4D2E697096}"/>
    <dgm:cxn modelId="{0B556195-F37C-4718-8C19-618F998E3DA9}" srcId="{BB63B5C6-FF1A-40DA-BB68-4C1DD2A43F5D}" destId="{9C426F5D-957A-4CD2-99FB-081963254B30}" srcOrd="0" destOrd="0" parTransId="{3C20D68C-B5A0-49E4-92EA-EDA56C6D5C6D}" sibTransId="{C227B8D1-8610-4C70-996B-B19876720074}"/>
    <dgm:cxn modelId="{098E74ED-B474-4976-8CB3-770C67BCC09F}" type="presOf" srcId="{9C426F5D-957A-4CD2-99FB-081963254B30}" destId="{42689B27-8E7A-48CA-AE1A-C07F2D621088}" srcOrd="0" destOrd="0" presId="urn:microsoft.com/office/officeart/2005/8/layout/vList6"/>
    <dgm:cxn modelId="{3A0C1827-28B5-41D5-8D6E-9C7C25696EF2}" type="presOf" srcId="{BB63B5C6-FF1A-40DA-BB68-4C1DD2A43F5D}" destId="{C5783DFC-0AC0-436C-80FF-456FA905521F}" srcOrd="0" destOrd="0" presId="urn:microsoft.com/office/officeart/2005/8/layout/vList6"/>
    <dgm:cxn modelId="{E0204D37-76B3-4D20-AB4B-F1F598CD9303}" type="presOf" srcId="{B544256B-5184-42F2-B746-5BED78F9BC15}" destId="{59B9B106-4DF4-4A3F-B51D-0B22FE9D6C91}" srcOrd="0" destOrd="0" presId="urn:microsoft.com/office/officeart/2005/8/layout/vList6"/>
    <dgm:cxn modelId="{C0DDD554-73A4-4384-89BD-CDC0F9CA14D5}" type="presParOf" srcId="{C5783DFC-0AC0-436C-80FF-456FA905521F}" destId="{F3C3C7E3-57CD-4922-BA48-75B4F69AECDA}" srcOrd="0" destOrd="0" presId="urn:microsoft.com/office/officeart/2005/8/layout/vList6"/>
    <dgm:cxn modelId="{67AC3348-A398-450F-AF4F-43B5B8611ED6}" type="presParOf" srcId="{F3C3C7E3-57CD-4922-BA48-75B4F69AECDA}" destId="{42689B27-8E7A-48CA-AE1A-C07F2D621088}" srcOrd="0" destOrd="0" presId="urn:microsoft.com/office/officeart/2005/8/layout/vList6"/>
    <dgm:cxn modelId="{B205035E-E9FB-4659-A906-3FEA6DFDFEDB}" type="presParOf" srcId="{F3C3C7E3-57CD-4922-BA48-75B4F69AECDA}" destId="{59B9B106-4DF4-4A3F-B51D-0B22FE9D6C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B9B106-4DF4-4A3F-B51D-0B22FE9D6C91}">
      <dsp:nvSpPr>
        <dsp:cNvPr id="0" name=""/>
        <dsp:cNvSpPr/>
      </dsp:nvSpPr>
      <dsp:spPr>
        <a:xfrm>
          <a:off x="3081942" y="1138824"/>
          <a:ext cx="4622913" cy="13508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b="1" kern="1200" dirty="0" smtClean="0"/>
            <a:t>Ampliar a cobertura do Programa de Saúde do Idoso</a:t>
          </a:r>
          <a:endParaRPr lang="pt-BR" sz="2300" b="1" kern="1200" dirty="0"/>
        </a:p>
      </dsp:txBody>
      <dsp:txXfrm>
        <a:off x="3081942" y="1138824"/>
        <a:ext cx="4622913" cy="1350827"/>
      </dsp:txXfrm>
    </dsp:sp>
    <dsp:sp modelId="{42689B27-8E7A-48CA-AE1A-C07F2D621088}">
      <dsp:nvSpPr>
        <dsp:cNvPr id="0" name=""/>
        <dsp:cNvSpPr/>
      </dsp:nvSpPr>
      <dsp:spPr>
        <a:xfrm>
          <a:off x="0" y="648072"/>
          <a:ext cx="3081942" cy="2031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kern="1200" dirty="0" smtClean="0"/>
            <a:t>Objetivo1 </a:t>
          </a:r>
          <a:endParaRPr lang="pt-BR" sz="4500" kern="1200" dirty="0"/>
        </a:p>
      </dsp:txBody>
      <dsp:txXfrm>
        <a:off x="0" y="648072"/>
        <a:ext cx="3081942" cy="20319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B9B106-4DF4-4A3F-B51D-0B22FE9D6C91}">
      <dsp:nvSpPr>
        <dsp:cNvPr id="0" name=""/>
        <dsp:cNvSpPr/>
      </dsp:nvSpPr>
      <dsp:spPr>
        <a:xfrm>
          <a:off x="3271554" y="1138824"/>
          <a:ext cx="4433301" cy="13508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b="1" i="1" kern="1200" dirty="0" smtClean="0"/>
            <a:t>Melhorar a qualidade da atenção ao idoso na Unidade de Saúde</a:t>
          </a:r>
          <a:endParaRPr lang="pt-BR" sz="2300" kern="1200" dirty="0"/>
        </a:p>
      </dsp:txBody>
      <dsp:txXfrm>
        <a:off x="3271554" y="1138824"/>
        <a:ext cx="4433301" cy="1350827"/>
      </dsp:txXfrm>
    </dsp:sp>
    <dsp:sp modelId="{42689B27-8E7A-48CA-AE1A-C07F2D621088}">
      <dsp:nvSpPr>
        <dsp:cNvPr id="0" name=""/>
        <dsp:cNvSpPr/>
      </dsp:nvSpPr>
      <dsp:spPr>
        <a:xfrm>
          <a:off x="2489" y="663848"/>
          <a:ext cx="3266575" cy="2000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Objetivo 2 </a:t>
          </a:r>
          <a:endParaRPr lang="pt-BR" sz="4400" kern="1200" dirty="0"/>
        </a:p>
      </dsp:txBody>
      <dsp:txXfrm>
        <a:off x="2489" y="663848"/>
        <a:ext cx="3266575" cy="20004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B9B106-4DF4-4A3F-B51D-0B22FE9D6C91}">
      <dsp:nvSpPr>
        <dsp:cNvPr id="0" name=""/>
        <dsp:cNvSpPr/>
      </dsp:nvSpPr>
      <dsp:spPr>
        <a:xfrm>
          <a:off x="3271554" y="1138824"/>
          <a:ext cx="4433301" cy="13508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b="1" i="1" kern="1200" dirty="0" smtClean="0"/>
            <a:t>Melhorar a adesão dos idosos ao Programa de Saúde do Idoso</a:t>
          </a:r>
          <a:endParaRPr lang="pt-BR" sz="2300" kern="1200" dirty="0"/>
        </a:p>
      </dsp:txBody>
      <dsp:txXfrm>
        <a:off x="3271554" y="1138824"/>
        <a:ext cx="4433301" cy="1350827"/>
      </dsp:txXfrm>
    </dsp:sp>
    <dsp:sp modelId="{42689B27-8E7A-48CA-AE1A-C07F2D621088}">
      <dsp:nvSpPr>
        <dsp:cNvPr id="0" name=""/>
        <dsp:cNvSpPr/>
      </dsp:nvSpPr>
      <dsp:spPr>
        <a:xfrm>
          <a:off x="2489" y="663848"/>
          <a:ext cx="3266575" cy="2000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Objetivo 3 </a:t>
          </a:r>
          <a:endParaRPr lang="pt-BR" sz="4400" kern="1200" dirty="0"/>
        </a:p>
      </dsp:txBody>
      <dsp:txXfrm>
        <a:off x="2489" y="663848"/>
        <a:ext cx="3266575" cy="200044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B9B106-4DF4-4A3F-B51D-0B22FE9D6C91}">
      <dsp:nvSpPr>
        <dsp:cNvPr id="0" name=""/>
        <dsp:cNvSpPr/>
      </dsp:nvSpPr>
      <dsp:spPr>
        <a:xfrm>
          <a:off x="3271554" y="1138824"/>
          <a:ext cx="4433301" cy="13508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i="1" kern="1200" dirty="0" smtClean="0"/>
            <a:t>Melhorar o registro das informações</a:t>
          </a:r>
          <a:endParaRPr lang="pt-BR" sz="2800" kern="1200" dirty="0"/>
        </a:p>
      </dsp:txBody>
      <dsp:txXfrm>
        <a:off x="3271554" y="1138824"/>
        <a:ext cx="4433301" cy="1350827"/>
      </dsp:txXfrm>
    </dsp:sp>
    <dsp:sp modelId="{42689B27-8E7A-48CA-AE1A-C07F2D621088}">
      <dsp:nvSpPr>
        <dsp:cNvPr id="0" name=""/>
        <dsp:cNvSpPr/>
      </dsp:nvSpPr>
      <dsp:spPr>
        <a:xfrm>
          <a:off x="2489" y="663848"/>
          <a:ext cx="3266575" cy="2000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Objetivo 4 </a:t>
          </a:r>
          <a:endParaRPr lang="pt-BR" sz="4400" kern="1200" dirty="0"/>
        </a:p>
      </dsp:txBody>
      <dsp:txXfrm>
        <a:off x="2489" y="663848"/>
        <a:ext cx="3266575" cy="200044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B9B106-4DF4-4A3F-B51D-0B22FE9D6C91}">
      <dsp:nvSpPr>
        <dsp:cNvPr id="0" name=""/>
        <dsp:cNvSpPr/>
      </dsp:nvSpPr>
      <dsp:spPr>
        <a:xfrm>
          <a:off x="3271554" y="1138824"/>
          <a:ext cx="4433301" cy="13508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b="1" i="1" kern="1200" dirty="0" smtClean="0"/>
            <a:t>Mapear os idosos de risco da área de abrangência</a:t>
          </a:r>
          <a:endParaRPr lang="pt-BR" sz="2300" kern="1200" dirty="0"/>
        </a:p>
      </dsp:txBody>
      <dsp:txXfrm>
        <a:off x="3271554" y="1138824"/>
        <a:ext cx="4433301" cy="1350827"/>
      </dsp:txXfrm>
    </dsp:sp>
    <dsp:sp modelId="{42689B27-8E7A-48CA-AE1A-C07F2D621088}">
      <dsp:nvSpPr>
        <dsp:cNvPr id="0" name=""/>
        <dsp:cNvSpPr/>
      </dsp:nvSpPr>
      <dsp:spPr>
        <a:xfrm>
          <a:off x="2489" y="663848"/>
          <a:ext cx="3266575" cy="2000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Objetivo 5 </a:t>
          </a:r>
          <a:endParaRPr lang="pt-BR" sz="4400" kern="1200" dirty="0"/>
        </a:p>
      </dsp:txBody>
      <dsp:txXfrm>
        <a:off x="2489" y="663848"/>
        <a:ext cx="3266575" cy="200044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B9B106-4DF4-4A3F-B51D-0B22FE9D6C91}">
      <dsp:nvSpPr>
        <dsp:cNvPr id="0" name=""/>
        <dsp:cNvSpPr/>
      </dsp:nvSpPr>
      <dsp:spPr>
        <a:xfrm>
          <a:off x="3271554" y="1138824"/>
          <a:ext cx="4433301" cy="13508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 smtClean="0"/>
            <a:t>Promover a saúde dos idosos</a:t>
          </a:r>
          <a:endParaRPr lang="pt-BR" sz="2800" b="1" kern="1200" dirty="0"/>
        </a:p>
      </dsp:txBody>
      <dsp:txXfrm>
        <a:off x="3271554" y="1138824"/>
        <a:ext cx="4433301" cy="1350827"/>
      </dsp:txXfrm>
    </dsp:sp>
    <dsp:sp modelId="{42689B27-8E7A-48CA-AE1A-C07F2D621088}">
      <dsp:nvSpPr>
        <dsp:cNvPr id="0" name=""/>
        <dsp:cNvSpPr/>
      </dsp:nvSpPr>
      <dsp:spPr>
        <a:xfrm>
          <a:off x="2489" y="663848"/>
          <a:ext cx="3266575" cy="2000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Objetivo 6 </a:t>
          </a:r>
          <a:endParaRPr lang="pt-BR" sz="4400" kern="1200" dirty="0"/>
        </a:p>
      </dsp:txBody>
      <dsp:txXfrm>
        <a:off x="2489" y="663848"/>
        <a:ext cx="3266575" cy="2000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95D32-1BD0-40B5-87A6-FD1392FFF19A}" type="datetimeFigureOut">
              <a:rPr lang="pt-BR" smtClean="0"/>
              <a:pPr/>
              <a:t>09/06/2015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20E21-286B-49C8-93EB-9A64B66CED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32C04B-D8C0-4F05-A5D6-A514491DC22F}" type="datetimeFigureOut">
              <a:rPr lang="pt-BR" smtClean="0"/>
              <a:pPr/>
              <a:t>09/06/2015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04B-D8C0-4F05-A5D6-A514491DC22F}" type="datetimeFigureOut">
              <a:rPr lang="pt-BR" smtClean="0"/>
              <a:pPr/>
              <a:t>09/06/2015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04B-D8C0-4F05-A5D6-A514491DC22F}" type="datetimeFigureOut">
              <a:rPr lang="pt-BR" smtClean="0"/>
              <a:pPr/>
              <a:t>09/06/2015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32C04B-D8C0-4F05-A5D6-A514491DC22F}" type="datetimeFigureOut">
              <a:rPr lang="pt-BR" smtClean="0"/>
              <a:pPr/>
              <a:t>09/06/2015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32C04B-D8C0-4F05-A5D6-A514491DC22F}" type="datetimeFigureOut">
              <a:rPr lang="pt-BR" smtClean="0"/>
              <a:pPr/>
              <a:t>09/06/2015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04B-D8C0-4F05-A5D6-A514491DC22F}" type="datetimeFigureOut">
              <a:rPr lang="pt-BR" smtClean="0"/>
              <a:pPr/>
              <a:t>09/06/2015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04B-D8C0-4F05-A5D6-A514491DC22F}" type="datetimeFigureOut">
              <a:rPr lang="pt-BR" smtClean="0"/>
              <a:pPr/>
              <a:t>09/06/2015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32C04B-D8C0-4F05-A5D6-A514491DC22F}" type="datetimeFigureOut">
              <a:rPr lang="pt-BR" smtClean="0"/>
              <a:pPr/>
              <a:t>09/06/2015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04B-D8C0-4F05-A5D6-A514491DC22F}" type="datetimeFigureOut">
              <a:rPr lang="pt-BR" smtClean="0"/>
              <a:pPr/>
              <a:t>09/06/2015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32C04B-D8C0-4F05-A5D6-A514491DC22F}" type="datetimeFigureOut">
              <a:rPr lang="pt-BR" smtClean="0"/>
              <a:pPr/>
              <a:t>09/06/2015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32C04B-D8C0-4F05-A5D6-A514491DC22F}" type="datetimeFigureOut">
              <a:rPr lang="pt-BR" smtClean="0"/>
              <a:pPr/>
              <a:t>09/06/2015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32C04B-D8C0-4F05-A5D6-A514491DC22F}" type="datetimeFigureOut">
              <a:rPr lang="pt-BR" smtClean="0"/>
              <a:pPr/>
              <a:t>09/06/2015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7704" y="3140968"/>
            <a:ext cx="6804248" cy="1179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sz="36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Melhoria na Atenção á Saúde dos Idosos na UBS/ESF Pedrinhas, Macapá/AP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1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87824" y="476672"/>
            <a:ext cx="3923928" cy="26322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7356" y="5200672"/>
            <a:ext cx="6929486" cy="1371600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Especializanda: </a:t>
            </a:r>
            <a:r>
              <a:rPr lang="pt-BR" sz="2400" i="1" dirty="0" err="1" smtClean="0">
                <a:solidFill>
                  <a:schemeClr val="tx1"/>
                </a:solidFill>
                <a:latin typeface="Calibri" pitchFamily="34" charset="0"/>
              </a:rPr>
              <a:t>Yaquelin</a:t>
            </a:r>
            <a:r>
              <a:rPr lang="pt-BR" sz="2400" i="1" dirty="0" smtClean="0">
                <a:solidFill>
                  <a:schemeClr val="tx1"/>
                </a:solidFill>
                <a:latin typeface="Calibri" pitchFamily="34" charset="0"/>
              </a:rPr>
              <a:t> Rodriguez Garcia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pt-BR" sz="2400" i="1" dirty="0" smtClean="0">
                <a:solidFill>
                  <a:schemeClr val="tx1"/>
                </a:solidFill>
                <a:latin typeface="Calibri" pitchFamily="34" charset="0"/>
              </a:rPr>
              <a:t>Orientadora: </a:t>
            </a:r>
            <a:r>
              <a:rPr lang="pt-BR" sz="2400" i="1" dirty="0" err="1" smtClean="0">
                <a:solidFill>
                  <a:schemeClr val="tx1"/>
                </a:solidFill>
                <a:latin typeface="Calibri" pitchFamily="34" charset="0"/>
              </a:rPr>
              <a:t>Lucimar</a:t>
            </a:r>
            <a:r>
              <a:rPr lang="pt-BR" sz="2400" i="1" dirty="0" smtClean="0">
                <a:solidFill>
                  <a:schemeClr val="tx1"/>
                </a:solidFill>
                <a:latin typeface="Calibri" pitchFamily="34" charset="0"/>
              </a:rPr>
              <a:t> da Silva Moura </a:t>
            </a:r>
            <a:r>
              <a:rPr lang="pt-BR" sz="2400" i="1" dirty="0" err="1" smtClean="0">
                <a:solidFill>
                  <a:schemeClr val="tx1"/>
                </a:solidFill>
                <a:latin typeface="Calibri" pitchFamily="34" charset="0"/>
              </a:rPr>
              <a:t>Thomasini</a:t>
            </a:r>
            <a:r>
              <a:rPr lang="pt-BR" sz="2400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pt-BR" sz="2400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t-BR" sz="2400" i="1" dirty="0" smtClean="0">
                <a:solidFill>
                  <a:schemeClr val="tx1"/>
                </a:solidFill>
                <a:latin typeface="Calibri" pitchFamily="34" charset="0"/>
              </a:rPr>
              <a:t>Co- orientadores: Catiuscie Cabreira; </a:t>
            </a:r>
            <a:r>
              <a:rPr lang="pt-BR" sz="2400" i="1" dirty="0" err="1" smtClean="0">
                <a:solidFill>
                  <a:schemeClr val="tx1"/>
                </a:solidFill>
                <a:latin typeface="Calibri" pitchFamily="34" charset="0"/>
              </a:rPr>
              <a:t>Jandro</a:t>
            </a:r>
            <a:r>
              <a:rPr lang="pt-BR" sz="2400" i="1" dirty="0" smtClean="0">
                <a:solidFill>
                  <a:schemeClr val="tx1"/>
                </a:solidFill>
                <a:latin typeface="Calibri" pitchFamily="34" charset="0"/>
              </a:rPr>
              <a:t> Moraes</a:t>
            </a:r>
            <a:endParaRPr lang="pt-BR" sz="24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3988" y="0"/>
            <a:ext cx="137001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logo1_100_f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008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t-BR" sz="3600" b="1" i="1" dirty="0" smtClean="0">
                <a:solidFill>
                  <a:schemeClr val="tx1"/>
                </a:solidFill>
                <a:latin typeface="Calibri" pitchFamily="34" charset="0"/>
              </a:rPr>
              <a:t>Acolhimento dos Idosos, pelas técnicas de enfermagem</a:t>
            </a:r>
            <a:endParaRPr lang="pt-BR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Picture 3" descr="E:\YAQUELIN\FOTOS PARA PROJETO\101MSDCF\DSC07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16832"/>
            <a:ext cx="3816423" cy="4176463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E:\YAQUELIN\FOTOS PARA PROJETO\DSC073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176464" cy="4176463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200" b="1" i="1" dirty="0" smtClean="0">
                <a:solidFill>
                  <a:prstClr val="black"/>
                </a:solidFill>
                <a:latin typeface="Calibri" pitchFamily="34" charset="0"/>
              </a:rPr>
              <a:t>Consulta agendada e indicação de exame complementar para o controle e busca ativa de doenças crônicas e outras doenças</a:t>
            </a:r>
            <a:endParaRPr lang="pt-BR" dirty="0">
              <a:latin typeface="Calibri" pitchFamily="34" charset="0"/>
            </a:endParaRPr>
          </a:p>
        </p:txBody>
      </p:sp>
      <p:pic>
        <p:nvPicPr>
          <p:cNvPr id="4" name="3 Marcador de contenido" descr="Descripción: E:\Pictures\FOTOS PARA PROJETO\DSC07293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384376" cy="2304256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5" name="Picture 2" descr="E:\YAQUELIN\FOTOS PARA PROJETO\DSC07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032448" cy="2434686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YAQUELIN\FOTOS PARA PROJETO\DSC073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600400" cy="2376264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YAQUELIN\FOTOS PARA PROJETO\DSC071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1088"/>
            <a:ext cx="3838475" cy="2389994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i="1" dirty="0" smtClean="0">
                <a:solidFill>
                  <a:prstClr val="black"/>
                </a:solidFill>
                <a:latin typeface="Calibri" pitchFamily="34" charset="0"/>
              </a:rPr>
              <a:t>Visita domiciliar a Idosos acamados o com problemas de locomoção</a:t>
            </a:r>
            <a:endParaRPr lang="pt-BR" dirty="0">
              <a:latin typeface="Calibri" pitchFamily="34" charset="0"/>
            </a:endParaRPr>
          </a:p>
        </p:txBody>
      </p:sp>
      <p:pic>
        <p:nvPicPr>
          <p:cNvPr id="4" name="2 Imagen" descr="Descripción: E:\Pictures\FOTOS PARA PROJETO\DSC07379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744416" cy="256149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3" descr="E:\YAQUELIN\FOTOS PARA PROJETO\DSC07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3888431" cy="2376264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YAQUELIN\FOTOS PARA PROJETO\DSC073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3960440" cy="2376264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816424" cy="2636802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i="1" dirty="0" smtClean="0">
                <a:solidFill>
                  <a:prstClr val="black"/>
                </a:solidFill>
                <a:latin typeface="Calibri" pitchFamily="34" charset="0"/>
              </a:rPr>
              <a:t>Realização de palestras na igreja, na sala de espera, e nas ações de saúde</a:t>
            </a:r>
            <a:endParaRPr lang="pt-BR" dirty="0">
              <a:latin typeface="Calibri" pitchFamily="34" charset="0"/>
            </a:endParaRPr>
          </a:p>
        </p:txBody>
      </p:sp>
      <p:pic>
        <p:nvPicPr>
          <p:cNvPr id="4" name="2 Imagen" descr="Descripción: C:\Users\USER\Pictures\FOTOS PARA PROJETO\101MSDCF\DSC0718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744416" cy="2304256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5" name="Picture 2" descr="E:\YAQUELIN\FOTOS PARA PROJETO\DSC07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9"/>
            <a:ext cx="3528392" cy="2304256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YAQUELIN\FOTOS PARA PROJETO\101MSDCF\DSC073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293096"/>
            <a:ext cx="3744415" cy="2304256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YAQUELIN\FOTOS PARA PROJETO\DSC072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3096"/>
            <a:ext cx="3528392" cy="2304256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b="1" i="1" dirty="0" smtClean="0">
                <a:solidFill>
                  <a:prstClr val="black"/>
                </a:solidFill>
                <a:latin typeface="Calibri" pitchFamily="34" charset="0"/>
              </a:rPr>
              <a:t>Busca ativa dos idosos faltosos ás consultas</a:t>
            </a:r>
            <a:endParaRPr lang="pt-BR" sz="3600" dirty="0">
              <a:latin typeface="Calibri" pitchFamily="34" charset="0"/>
            </a:endParaRPr>
          </a:p>
        </p:txBody>
      </p:sp>
      <p:pic>
        <p:nvPicPr>
          <p:cNvPr id="4" name="2 Imagen" descr="Descripción: E:\Pictures\FOTOS PARA PROJETO\DSC0722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528392" cy="2520279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2" descr="E:\YAQUELIN\FOTOS PARA PROJETO\DSC07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600400" cy="252027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YAQUELIN\FOTOS PARA PROJETO\101MSDCF\DSC07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4193704"/>
            <a:ext cx="3744416" cy="245209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i="1" dirty="0" smtClean="0">
                <a:solidFill>
                  <a:schemeClr val="tx1"/>
                </a:solidFill>
                <a:latin typeface="Calibri" pitchFamily="34" charset="0"/>
              </a:rPr>
              <a:t>Grupos com Idosos</a:t>
            </a:r>
            <a:endParaRPr lang="pt-BR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2 Imagen" descr="Descripción: E:\Pictures\FOTOS PARA PROJETO\101MSDCF\DSC0737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772817"/>
            <a:ext cx="3600400" cy="2448272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5" name="4 Imagen" descr="Descripción: F:\DCIM\.thumbnails\141763396635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0" y="4293096"/>
            <a:ext cx="3600400" cy="2304254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6" name="Picture 2" descr="E:\YAQUELIN\FOTOS PARA PROJETO\101MSDCF\DSC073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816423" cy="2448273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 Imagen" descr="Descripción: F:\DCIM\.thumbnails\1417633887282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3816423" cy="2304255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sz="1800" b="1" dirty="0" smtClean="0"/>
          </a:p>
          <a:p>
            <a:pPr marL="0" indent="0">
              <a:buNone/>
            </a:pPr>
            <a:endParaRPr lang="pt-BR" sz="1800" b="1" i="1" dirty="0" smtClean="0"/>
          </a:p>
          <a:p>
            <a:pPr marL="0" indent="0">
              <a:buNone/>
            </a:pPr>
            <a:endParaRPr lang="pt-BR" sz="1800" b="1" i="1" dirty="0"/>
          </a:p>
          <a:p>
            <a:pPr marL="0" indent="0">
              <a:buNone/>
            </a:pPr>
            <a:endParaRPr lang="pt-BR" sz="1800" b="1" i="1" dirty="0" smtClean="0"/>
          </a:p>
          <a:p>
            <a:pPr marL="0" indent="0">
              <a:buNone/>
            </a:pPr>
            <a:endParaRPr lang="pt-BR" sz="1800" b="1" i="1" dirty="0"/>
          </a:p>
          <a:p>
            <a:pPr marL="0" indent="0">
              <a:buNone/>
            </a:pPr>
            <a:endParaRPr lang="pt-BR" sz="1800" b="1" i="1" dirty="0" smtClean="0"/>
          </a:p>
          <a:p>
            <a:pPr marL="0" indent="0">
              <a:buNone/>
            </a:pPr>
            <a:endParaRPr lang="pt-BR" sz="1800" b="1" i="1" dirty="0"/>
          </a:p>
          <a:p>
            <a:pPr marL="0" indent="0">
              <a:buNone/>
            </a:pPr>
            <a:endParaRPr lang="pt-BR" sz="1800" b="1" i="1" dirty="0"/>
          </a:p>
          <a:p>
            <a:pPr marL="0" indent="0">
              <a:buNone/>
            </a:pPr>
            <a:endParaRPr lang="pt-BR" sz="1800" b="1" i="1" dirty="0" smtClean="0"/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endParaRPr lang="pt-BR" sz="1800" b="1" dirty="0" smtClean="0"/>
          </a:p>
          <a:p>
            <a:pPr marL="0" indent="0">
              <a:buNone/>
            </a:pPr>
            <a:endParaRPr lang="pt-BR" sz="1800" b="1" dirty="0" smtClean="0"/>
          </a:p>
          <a:p>
            <a:pPr marL="0" indent="0">
              <a:buNone/>
            </a:pPr>
            <a:endParaRPr lang="pt-BR" sz="2000" dirty="0"/>
          </a:p>
        </p:txBody>
      </p:sp>
      <p:graphicFrame>
        <p:nvGraphicFramePr>
          <p:cNvPr id="7" name="Diagrama 6"/>
          <p:cNvGraphicFramePr/>
          <p:nvPr/>
        </p:nvGraphicFramePr>
        <p:xfrm>
          <a:off x="971600" y="1397000"/>
          <a:ext cx="7704856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8576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77156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Meta 1: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i="1" dirty="0" smtClean="0"/>
              <a:t>Ampliar a cobertura de atenção à saúde do idoso da área da unidade de saúde para 80%.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6632095" cy="365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5517232"/>
            <a:ext cx="7114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Figura 1.Gráfico </a:t>
            </a:r>
            <a:r>
              <a:rPr lang="pt-BR" sz="1600" b="1" dirty="0" smtClean="0"/>
              <a:t>indicativo da cobertura do programa de </a:t>
            </a:r>
            <a:endParaRPr lang="pt-BR" sz="1600" b="1" dirty="0" smtClean="0"/>
          </a:p>
          <a:p>
            <a:r>
              <a:rPr lang="pt-BR" sz="1600" b="1" dirty="0" smtClean="0"/>
              <a:t>atenção </a:t>
            </a:r>
            <a:r>
              <a:rPr lang="pt-BR" sz="1600" b="1" dirty="0" smtClean="0"/>
              <a:t>à saúde do idoso </a:t>
            </a:r>
            <a:r>
              <a:rPr lang="pt-BR" sz="1600" b="1" dirty="0" smtClean="0"/>
              <a:t>na UBS </a:t>
            </a:r>
            <a:r>
              <a:rPr lang="pt-BR" sz="1600" b="1" dirty="0" smtClean="0"/>
              <a:t>das Pedrinhas, Macapá/AP, 2015</a:t>
            </a:r>
            <a:endParaRPr lang="pt-BR" sz="16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164288" y="2852936"/>
            <a:ext cx="1593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Mês 1=  84</a:t>
            </a:r>
          </a:p>
          <a:p>
            <a:r>
              <a:rPr lang="pt-BR" b="1" dirty="0" smtClean="0"/>
              <a:t>Mês 2=  158</a:t>
            </a:r>
          </a:p>
          <a:p>
            <a:r>
              <a:rPr lang="pt-BR" b="1" dirty="0" smtClean="0"/>
              <a:t>Mês 3=  240</a:t>
            </a:r>
          </a:p>
          <a:p>
            <a:r>
              <a:rPr lang="pt-BR" b="1" dirty="0" smtClean="0"/>
              <a:t>Mês 4=   397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/>
        </p:nvGraphicFramePr>
        <p:xfrm>
          <a:off x="971600" y="1397000"/>
          <a:ext cx="7704856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pPr algn="ctr"/>
            <a:r>
              <a:rPr lang="pt-BR" sz="2000" b="1" i="1" dirty="0" smtClean="0">
                <a:solidFill>
                  <a:prstClr val="black"/>
                </a:solidFill>
              </a:rPr>
              <a:t>Realizar Avaliação Multidimensional Rápida em100% dos idosos utilizando como modelo a proposta de avaliação do Ministério da Saúde</a:t>
            </a:r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56152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39552" y="5877272"/>
            <a:ext cx="7585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Figura 2. </a:t>
            </a:r>
            <a:r>
              <a:rPr lang="pt-BR" sz="1600" b="1" dirty="0" smtClean="0"/>
              <a:t>Gráfico indicativo da proporção de idosos com Avaliação </a:t>
            </a:r>
            <a:endParaRPr lang="pt-BR" sz="1600" b="1" dirty="0" smtClean="0"/>
          </a:p>
          <a:p>
            <a:r>
              <a:rPr lang="pt-BR" sz="1600" b="1" dirty="0" smtClean="0"/>
              <a:t>Multidimensional </a:t>
            </a:r>
            <a:r>
              <a:rPr lang="pt-BR" sz="1600" b="1" dirty="0" smtClean="0"/>
              <a:t>Rápida  </a:t>
            </a:r>
            <a:r>
              <a:rPr lang="pt-BR" sz="1600" b="1" dirty="0" smtClean="0"/>
              <a:t>em </a:t>
            </a:r>
            <a:r>
              <a:rPr lang="pt-BR" sz="1600" b="1" dirty="0" smtClean="0"/>
              <a:t>dia na UBS Pedrinhas, Macapá/AP, 2015</a:t>
            </a:r>
            <a:endParaRPr 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5523384" cy="79695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07296" y="1700808"/>
            <a:ext cx="6336704" cy="208823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3200" b="1" i="1" dirty="0" smtClean="0"/>
              <a:t>O Município de Macapá/AP: 437.000 habitantes 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3200" i="1" dirty="0" smtClean="0"/>
              <a:t>Sistema de Saúde: 23 UBS com ESF 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pt-BR" sz="3200" i="1" dirty="0" smtClean="0"/>
              <a:t>(composição: um médico clínico geral, enfermeiro, técnicas de enfermagem, ACS e alguns tem </a:t>
            </a:r>
            <a:r>
              <a:rPr lang="pt-BR" sz="3200" i="1" dirty="0" err="1" smtClean="0"/>
              <a:t>odontólogos</a:t>
            </a:r>
            <a:r>
              <a:rPr lang="pt-BR" sz="3200" i="1" dirty="0" smtClean="0"/>
              <a:t>) </a:t>
            </a:r>
          </a:p>
          <a:p>
            <a:pPr algn="just">
              <a:lnSpc>
                <a:spcPct val="150000"/>
              </a:lnSpc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YAKE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2857500" cy="25717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4437112"/>
            <a:ext cx="663194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pt-BR" i="1" dirty="0" smtClean="0"/>
              <a:t>atenção especializada não é favorável (14 hospitais)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pt-BR" i="1" dirty="0" smtClean="0"/>
              <a:t>Temos 4 UBS que disponibilizam exames complementares. </a:t>
            </a:r>
            <a:endParaRPr lang="es-ES" i="1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52928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Realizar </a:t>
            </a:r>
            <a:r>
              <a:rPr lang="pt-BR" sz="2700" b="1" i="1" dirty="0">
                <a:solidFill>
                  <a:prstClr val="black"/>
                </a:solidFill>
                <a:ea typeface="+mn-ea"/>
                <a:cs typeface="+mn-cs"/>
              </a:rPr>
              <a:t>exame clínico apropriado em idosos cadastrados em 100% das </a:t>
            </a: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consultas</a:t>
            </a:r>
            <a:r>
              <a:rPr lang="es-ES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ES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844824"/>
            <a:ext cx="7857785" cy="38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9552" y="5877272"/>
            <a:ext cx="772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Figura 3. </a:t>
            </a:r>
            <a:r>
              <a:rPr lang="pt-BR" sz="1600" b="1" dirty="0" smtClean="0"/>
              <a:t>Gráfico indicativo da proporção de idosos com exame clínico </a:t>
            </a:r>
            <a:endParaRPr lang="pt-BR" sz="1600" b="1" dirty="0" smtClean="0"/>
          </a:p>
          <a:p>
            <a:r>
              <a:rPr lang="pt-BR" sz="1600" b="1" dirty="0" smtClean="0"/>
              <a:t>apropriado </a:t>
            </a:r>
            <a:r>
              <a:rPr lang="pt-BR" sz="1600" b="1" dirty="0" smtClean="0"/>
              <a:t>na UBS  </a:t>
            </a:r>
            <a:r>
              <a:rPr lang="pt-BR" sz="1600" b="1" dirty="0" smtClean="0"/>
              <a:t>Pedrinhas</a:t>
            </a:r>
            <a:r>
              <a:rPr lang="pt-BR" sz="1600" b="1" dirty="0" smtClean="0"/>
              <a:t>, Macapá/AP, </a:t>
            </a:r>
            <a:r>
              <a:rPr lang="pt-BR" sz="1600" b="1" dirty="0" smtClean="0"/>
              <a:t>2015.</a:t>
            </a:r>
            <a:endParaRPr lang="pt-BR" sz="1600" b="1" dirty="0"/>
          </a:p>
        </p:txBody>
      </p:sp>
    </p:spTree>
    <p:extLst>
      <p:ext uri="{BB962C8B-B14F-4D97-AF65-F5344CB8AC3E}">
        <p14:creationId xmlns="" xmlns:p14="http://schemas.microsoft.com/office/powerpoint/2010/main" val="11448049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pt-BR" sz="2400" b="1" i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2400" b="1" i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400" b="1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2400" b="1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400" b="1" i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2400" b="1" i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Priorizar </a:t>
            </a:r>
            <a:r>
              <a:rPr lang="pt-BR" sz="2700" b="1" i="1" dirty="0">
                <a:solidFill>
                  <a:prstClr val="black"/>
                </a:solidFill>
                <a:ea typeface="+mn-ea"/>
                <a:cs typeface="+mn-cs"/>
              </a:rPr>
              <a:t>a prescrição de medicamentos da Farmácia Popular a 100% dos </a:t>
            </a: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idosos cadastrados</a:t>
            </a:r>
            <a:endParaRPr lang="pt-BR" sz="2700" b="1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063" y="1628800"/>
            <a:ext cx="765257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39552" y="5589240"/>
            <a:ext cx="7645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Figura 4. </a:t>
            </a:r>
            <a:r>
              <a:rPr lang="pt-BR" sz="1600" b="1" dirty="0" smtClean="0"/>
              <a:t>Gráfico indicativo da proporção de idosos com prescrição </a:t>
            </a:r>
            <a:r>
              <a:rPr lang="pt-BR" sz="1600" b="1" dirty="0" smtClean="0"/>
              <a:t>de</a:t>
            </a:r>
          </a:p>
          <a:p>
            <a:r>
              <a:rPr lang="pt-BR" sz="1600" b="1" dirty="0" smtClean="0"/>
              <a:t> </a:t>
            </a:r>
            <a:r>
              <a:rPr lang="pt-BR" sz="1600" b="1" dirty="0" smtClean="0"/>
              <a:t>medicamentos da Farmácia Popular priorizada na UBS Pedrinhas</a:t>
            </a:r>
            <a:r>
              <a:rPr lang="pt-BR" sz="1600" b="1" dirty="0" smtClean="0"/>
              <a:t>,</a:t>
            </a:r>
          </a:p>
          <a:p>
            <a:r>
              <a:rPr lang="pt-BR" sz="1600" b="1" dirty="0" smtClean="0"/>
              <a:t> </a:t>
            </a:r>
            <a:r>
              <a:rPr lang="pt-BR" sz="1600" b="1" dirty="0" smtClean="0"/>
              <a:t>Macapá/AP, 2015.</a:t>
            </a:r>
            <a:endParaRPr lang="pt-BR" sz="1600" b="1" dirty="0"/>
          </a:p>
        </p:txBody>
      </p:sp>
    </p:spTree>
    <p:extLst>
      <p:ext uri="{BB962C8B-B14F-4D97-AF65-F5344CB8AC3E}">
        <p14:creationId xmlns="" xmlns:p14="http://schemas.microsoft.com/office/powerpoint/2010/main" val="8730297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>
                <a:solidFill>
                  <a:prstClr val="black"/>
                </a:solidFill>
              </a:rPr>
              <a:t/>
            </a:r>
            <a:br>
              <a:rPr lang="pt-BR" sz="2000" b="1" dirty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Rastrear </a:t>
            </a:r>
            <a:r>
              <a:rPr lang="pt-BR" sz="2700" b="1" i="1" dirty="0">
                <a:solidFill>
                  <a:prstClr val="black"/>
                </a:solidFill>
                <a:ea typeface="+mn-ea"/>
                <a:cs typeface="+mn-cs"/>
              </a:rPr>
              <a:t>100% dos idosos cadastrados para Hipertensão Arterial </a:t>
            </a: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Sistêmica</a:t>
            </a:r>
            <a:r>
              <a:rPr lang="pt-BR" sz="2700" b="1" i="1" dirty="0">
                <a:solidFill>
                  <a:prstClr val="black"/>
                </a:solidFill>
              </a:rPr>
              <a:t/>
            </a:r>
            <a:br>
              <a:rPr lang="pt-BR" sz="2700" b="1" i="1" dirty="0">
                <a:solidFill>
                  <a:prstClr val="black"/>
                </a:solidFill>
              </a:rPr>
            </a:br>
            <a:endParaRPr lang="pt-BR" sz="2700" b="1" i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429179"/>
            <a:ext cx="7416824" cy="393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5445224"/>
            <a:ext cx="784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Figura 5. </a:t>
            </a:r>
            <a:r>
              <a:rPr lang="pt-BR" sz="1600" b="1" dirty="0" smtClean="0"/>
              <a:t>Gráfico indicativo da proporção de idosos com verificação da </a:t>
            </a:r>
            <a:endParaRPr lang="pt-BR" sz="1600" b="1" dirty="0" smtClean="0"/>
          </a:p>
          <a:p>
            <a:r>
              <a:rPr lang="pt-BR" sz="1600" b="1" dirty="0" smtClean="0"/>
              <a:t>pressão </a:t>
            </a:r>
            <a:r>
              <a:rPr lang="pt-BR" sz="1600" b="1" dirty="0" smtClean="0"/>
              <a:t>arterial na última consulta na UBS Pedrinhas, Macapá/AP, 2015</a:t>
            </a:r>
            <a:endParaRPr lang="pt-BR" sz="1600" b="1" dirty="0"/>
          </a:p>
        </p:txBody>
      </p:sp>
    </p:spTree>
    <p:extLst>
      <p:ext uri="{BB962C8B-B14F-4D97-AF65-F5344CB8AC3E}">
        <p14:creationId xmlns="" xmlns:p14="http://schemas.microsoft.com/office/powerpoint/2010/main" val="2101181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08912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1600" b="1" dirty="0" smtClean="0">
                <a:solidFill>
                  <a:prstClr val="black"/>
                </a:solidFill>
              </a:rPr>
              <a:t/>
            </a:r>
            <a:br>
              <a:rPr lang="pt-BR" sz="1600" b="1" dirty="0" smtClean="0">
                <a:solidFill>
                  <a:prstClr val="black"/>
                </a:solidFill>
              </a:rPr>
            </a:br>
            <a:r>
              <a:rPr lang="pt-BR" sz="1600" b="1" dirty="0">
                <a:solidFill>
                  <a:prstClr val="black"/>
                </a:solidFill>
              </a:rPr>
              <a:t/>
            </a:r>
            <a:br>
              <a:rPr lang="pt-BR" sz="1600" b="1" dirty="0">
                <a:solidFill>
                  <a:prstClr val="black"/>
                </a:solidFill>
              </a:rPr>
            </a:br>
            <a:r>
              <a:rPr lang="pt-BR" sz="1600" b="1" dirty="0" smtClean="0">
                <a:solidFill>
                  <a:prstClr val="black"/>
                </a:solidFill>
              </a:rPr>
              <a:t/>
            </a:r>
            <a:br>
              <a:rPr lang="pt-BR" sz="1600" b="1" dirty="0" smtClean="0">
                <a:solidFill>
                  <a:prstClr val="black"/>
                </a:solidFill>
              </a:rPr>
            </a:br>
            <a:r>
              <a:rPr lang="pt-BR" sz="1600" b="1" dirty="0">
                <a:solidFill>
                  <a:prstClr val="black"/>
                </a:solidFill>
              </a:rPr>
              <a:t/>
            </a:r>
            <a:br>
              <a:rPr lang="pt-BR" sz="1600" b="1" dirty="0">
                <a:solidFill>
                  <a:prstClr val="black"/>
                </a:solidFill>
              </a:rPr>
            </a:br>
            <a:r>
              <a:rPr lang="pt-BR" sz="1600" b="1" dirty="0" smtClean="0">
                <a:solidFill>
                  <a:prstClr val="black"/>
                </a:solidFill>
              </a:rPr>
              <a:t/>
            </a:r>
            <a:br>
              <a:rPr lang="pt-BR" sz="1600" b="1" dirty="0" smtClean="0">
                <a:solidFill>
                  <a:prstClr val="black"/>
                </a:solidFill>
              </a:rPr>
            </a:br>
            <a:r>
              <a:rPr lang="pt-BR" sz="1600" b="1" dirty="0">
                <a:solidFill>
                  <a:prstClr val="black"/>
                </a:solidFill>
              </a:rPr>
              <a:t/>
            </a:r>
            <a:br>
              <a:rPr lang="pt-BR" sz="1600" b="1" dirty="0">
                <a:solidFill>
                  <a:prstClr val="black"/>
                </a:solidFill>
              </a:rPr>
            </a:b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Realizar </a:t>
            </a:r>
            <a:r>
              <a:rPr lang="pt-BR" sz="2700" b="1" i="1" dirty="0">
                <a:solidFill>
                  <a:prstClr val="black"/>
                </a:solidFill>
                <a:ea typeface="+mn-ea"/>
                <a:cs typeface="+mn-cs"/>
              </a:rPr>
              <a:t>avaliação da necessidade </a:t>
            </a: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de atendimento </a:t>
            </a:r>
            <a:r>
              <a:rPr lang="pt-BR" sz="2700" b="1" i="1" dirty="0">
                <a:solidFill>
                  <a:prstClr val="black"/>
                </a:solidFill>
                <a:ea typeface="+mn-ea"/>
                <a:cs typeface="+mn-cs"/>
              </a:rPr>
              <a:t>odontológico em 100% dos idosos </a:t>
            </a: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cadastrados</a:t>
            </a:r>
            <a:r>
              <a:rPr lang="es-ES" sz="2700" b="1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ES" sz="2700" b="1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1600" b="1" dirty="0" smtClean="0">
                <a:solidFill>
                  <a:prstClr val="black"/>
                </a:solidFill>
              </a:rPr>
              <a:t/>
            </a:r>
            <a:br>
              <a:rPr lang="pt-BR" sz="1600" b="1" dirty="0" smtClean="0">
                <a:solidFill>
                  <a:prstClr val="black"/>
                </a:solidFill>
              </a:rPr>
            </a:b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556792"/>
            <a:ext cx="723353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99592" y="5445224"/>
            <a:ext cx="7600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Figura 6. </a:t>
            </a:r>
            <a:r>
              <a:rPr lang="pt-BR" sz="1600" b="1" dirty="0" smtClean="0"/>
              <a:t>Gráfico indicativo da proporção de idosos com avaliação da </a:t>
            </a:r>
            <a:endParaRPr lang="pt-BR" sz="1600" b="1" dirty="0" smtClean="0"/>
          </a:p>
          <a:p>
            <a:r>
              <a:rPr lang="pt-BR" sz="1600" b="1" dirty="0" smtClean="0"/>
              <a:t>necessidade </a:t>
            </a:r>
            <a:r>
              <a:rPr lang="pt-BR" sz="1600" b="1" dirty="0" smtClean="0"/>
              <a:t>de atendimento odontológico na UBS Pedrinhas, </a:t>
            </a:r>
            <a:endParaRPr lang="pt-BR" sz="1600" b="1" dirty="0" smtClean="0"/>
          </a:p>
          <a:p>
            <a:r>
              <a:rPr lang="pt-BR" sz="1600" b="1" dirty="0" smtClean="0"/>
              <a:t>Macapá/AP</a:t>
            </a:r>
            <a:r>
              <a:rPr lang="pt-BR" sz="1600" b="1" dirty="0" smtClean="0"/>
              <a:t>, 2015</a:t>
            </a:r>
            <a:endParaRPr lang="pt-BR" sz="1600" b="1" dirty="0"/>
          </a:p>
        </p:txBody>
      </p:sp>
    </p:spTree>
    <p:extLst>
      <p:ext uri="{BB962C8B-B14F-4D97-AF65-F5344CB8AC3E}">
        <p14:creationId xmlns="" xmlns:p14="http://schemas.microsoft.com/office/powerpoint/2010/main" val="39853094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1600" b="1" dirty="0" smtClean="0">
                <a:solidFill>
                  <a:prstClr val="black"/>
                </a:solidFill>
              </a:rPr>
              <a:t/>
            </a:r>
            <a:br>
              <a:rPr lang="pt-BR" sz="1600" b="1" dirty="0" smtClean="0">
                <a:solidFill>
                  <a:prstClr val="black"/>
                </a:solidFill>
              </a:rPr>
            </a:br>
            <a:r>
              <a:rPr lang="pt-BR" sz="1600" b="1" dirty="0">
                <a:solidFill>
                  <a:prstClr val="black"/>
                </a:solidFill>
              </a:rPr>
              <a:t/>
            </a:r>
            <a:br>
              <a:rPr lang="pt-BR" sz="1600" b="1" dirty="0">
                <a:solidFill>
                  <a:prstClr val="black"/>
                </a:solidFill>
              </a:rPr>
            </a:br>
            <a:r>
              <a:rPr lang="pt-BR" sz="1600" b="1" dirty="0" smtClean="0">
                <a:solidFill>
                  <a:prstClr val="black"/>
                </a:solidFill>
              </a:rPr>
              <a:t/>
            </a:r>
            <a:br>
              <a:rPr lang="pt-BR" sz="1600" b="1" dirty="0" smtClean="0">
                <a:solidFill>
                  <a:prstClr val="black"/>
                </a:solidFill>
              </a:rPr>
            </a:br>
            <a:r>
              <a:rPr lang="pt-BR" sz="1600" b="1" dirty="0" smtClean="0">
                <a:solidFill>
                  <a:prstClr val="black"/>
                </a:solidFill>
              </a:rPr>
              <a:t/>
            </a:r>
            <a:br>
              <a:rPr lang="pt-BR" sz="1600" b="1" dirty="0" smtClean="0">
                <a:solidFill>
                  <a:prstClr val="black"/>
                </a:solidFill>
              </a:rPr>
            </a:br>
            <a:r>
              <a:rPr lang="pt-BR" sz="1600" b="1" dirty="0">
                <a:solidFill>
                  <a:prstClr val="black"/>
                </a:solidFill>
              </a:rPr>
              <a:t/>
            </a:r>
            <a:br>
              <a:rPr lang="pt-BR" sz="1600" b="1" dirty="0">
                <a:solidFill>
                  <a:prstClr val="black"/>
                </a:solidFill>
              </a:rPr>
            </a:br>
            <a:r>
              <a:rPr lang="pt-BR" sz="1600" b="1" dirty="0" smtClean="0">
                <a:solidFill>
                  <a:prstClr val="black"/>
                </a:solidFill>
              </a:rPr>
              <a:t/>
            </a:r>
            <a:br>
              <a:rPr lang="pt-BR" sz="1600" b="1" dirty="0" smtClean="0">
                <a:solidFill>
                  <a:prstClr val="black"/>
                </a:solidFill>
              </a:rPr>
            </a:b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Realizar </a:t>
            </a:r>
            <a:r>
              <a:rPr lang="pt-BR" sz="2700" b="1" i="1" dirty="0">
                <a:solidFill>
                  <a:prstClr val="black"/>
                </a:solidFill>
                <a:ea typeface="+mn-ea"/>
                <a:cs typeface="+mn-cs"/>
              </a:rPr>
              <a:t>a primeira consulta odontológica programática a todos os idosos </a:t>
            </a: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cadastrados</a:t>
            </a:r>
            <a:r>
              <a:rPr lang="es-ES" sz="2700" b="1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ES" sz="2700" b="1" i="1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sz="2700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628800"/>
            <a:ext cx="7219409" cy="358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3568" y="5445224"/>
            <a:ext cx="7207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Figura 7. Gráfico </a:t>
            </a:r>
            <a:r>
              <a:rPr lang="pt-BR" sz="1600" b="1" dirty="0" smtClean="0"/>
              <a:t>indicativo da proporção de idosos com primeira </a:t>
            </a:r>
            <a:endParaRPr lang="pt-BR" sz="1600" b="1" dirty="0" smtClean="0"/>
          </a:p>
          <a:p>
            <a:r>
              <a:rPr lang="pt-BR" sz="1600" b="1" dirty="0" smtClean="0"/>
              <a:t>consulta </a:t>
            </a:r>
            <a:r>
              <a:rPr lang="pt-BR" sz="1600" b="1" dirty="0" smtClean="0"/>
              <a:t>odontológica programática na UBS Pedrinhas</a:t>
            </a:r>
            <a:r>
              <a:rPr lang="pt-BR" sz="1600" b="1" dirty="0" smtClean="0"/>
              <a:t>,</a:t>
            </a:r>
          </a:p>
          <a:p>
            <a:r>
              <a:rPr lang="pt-BR" sz="1600" b="1" dirty="0" smtClean="0"/>
              <a:t> </a:t>
            </a:r>
            <a:r>
              <a:rPr lang="pt-BR" sz="1600" b="1" dirty="0" smtClean="0"/>
              <a:t>Macapá/AP, 2015</a:t>
            </a:r>
            <a:endParaRPr lang="pt-BR" sz="1600" b="1" dirty="0"/>
          </a:p>
        </p:txBody>
      </p:sp>
    </p:spTree>
    <p:extLst>
      <p:ext uri="{BB962C8B-B14F-4D97-AF65-F5344CB8AC3E}">
        <p14:creationId xmlns="" xmlns:p14="http://schemas.microsoft.com/office/powerpoint/2010/main" val="14771667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/>
            </a:r>
            <a:br>
              <a:rPr lang="pt-BR" sz="2000" b="1" dirty="0" smtClean="0"/>
            </a:br>
            <a:endParaRPr lang="pt-BR" sz="4000" b="1" i="1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971600" y="1397000"/>
          <a:ext cx="7704856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22426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>
                <a:solidFill>
                  <a:prstClr val="black"/>
                </a:solidFill>
              </a:rPr>
              <a:t/>
            </a:r>
            <a:br>
              <a:rPr lang="pt-BR" sz="2000" b="1" dirty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>
                <a:solidFill>
                  <a:prstClr val="black"/>
                </a:solidFill>
              </a:rPr>
              <a:t/>
            </a:r>
            <a:br>
              <a:rPr lang="pt-BR" sz="2000" b="1" dirty="0">
                <a:solidFill>
                  <a:prstClr val="black"/>
                </a:solidFill>
              </a:rPr>
            </a:b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Buscar </a:t>
            </a:r>
            <a:r>
              <a:rPr lang="pt-BR" sz="2700" b="1" i="1" dirty="0">
                <a:solidFill>
                  <a:prstClr val="black"/>
                </a:solidFill>
                <a:ea typeface="+mn-ea"/>
                <a:cs typeface="+mn-cs"/>
              </a:rPr>
              <a:t>100% dos idosos cadastrados faltosos às consultas </a:t>
            </a: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programadas</a:t>
            </a:r>
            <a:endParaRPr lang="pt-BR" sz="2700" b="1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540747"/>
            <a:ext cx="7056784" cy="364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1560" y="5373216"/>
            <a:ext cx="7970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Figura 8. </a:t>
            </a:r>
            <a:r>
              <a:rPr lang="pt-BR" sz="1600" b="1" dirty="0" smtClean="0"/>
              <a:t>Gráfico indicativo da Proporção de idosos faltosos às consultas </a:t>
            </a:r>
            <a:endParaRPr lang="pt-BR" sz="1600" b="1" dirty="0" smtClean="0"/>
          </a:p>
          <a:p>
            <a:r>
              <a:rPr lang="pt-BR" sz="1600" b="1" dirty="0" smtClean="0"/>
              <a:t>que </a:t>
            </a:r>
            <a:r>
              <a:rPr lang="pt-BR" sz="1600" b="1" dirty="0" smtClean="0"/>
              <a:t>receberam busca ativa na UBS Pedrinhas, Macapá/AP, </a:t>
            </a:r>
            <a:r>
              <a:rPr lang="pt-BR" sz="1600" b="1" dirty="0" smtClean="0"/>
              <a:t>2015.</a:t>
            </a:r>
            <a:endParaRPr lang="pt-BR" sz="1600" b="1" dirty="0"/>
          </a:p>
        </p:txBody>
      </p:sp>
    </p:spTree>
    <p:extLst>
      <p:ext uri="{BB962C8B-B14F-4D97-AF65-F5344CB8AC3E}">
        <p14:creationId xmlns="" xmlns:p14="http://schemas.microsoft.com/office/powerpoint/2010/main" val="3046030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/>
              <a:t/>
            </a:r>
            <a:br>
              <a:rPr lang="pt-BR" sz="2000" b="1" dirty="0"/>
            </a:br>
            <a:endParaRPr lang="pt-BR" sz="40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0"/>
            <a:ext cx="7467600" cy="4873752"/>
          </a:xfrm>
        </p:spPr>
        <p:txBody>
          <a:bodyPr>
            <a:normAutofit/>
          </a:bodyPr>
          <a:lstStyle/>
          <a:p>
            <a:endParaRPr lang="pt-BR" sz="2000" b="1" dirty="0" smtClean="0"/>
          </a:p>
          <a:p>
            <a:endParaRPr lang="pt-BR" sz="2000" b="1" dirty="0"/>
          </a:p>
          <a:p>
            <a:pPr marL="0" indent="0">
              <a:buNone/>
            </a:pPr>
            <a:endParaRPr lang="pt-BR" sz="2000" b="1" dirty="0" smtClean="0"/>
          </a:p>
        </p:txBody>
      </p:sp>
      <p:graphicFrame>
        <p:nvGraphicFramePr>
          <p:cNvPr id="5" name="Diagrama 4"/>
          <p:cNvGraphicFramePr/>
          <p:nvPr/>
        </p:nvGraphicFramePr>
        <p:xfrm>
          <a:off x="827584" y="1700808"/>
          <a:ext cx="7704856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55585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>
                <a:solidFill>
                  <a:prstClr val="black"/>
                </a:solidFill>
              </a:rPr>
              <a:t/>
            </a:r>
            <a:br>
              <a:rPr lang="pt-BR" sz="2000" b="1" dirty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>
                <a:solidFill>
                  <a:prstClr val="black"/>
                </a:solidFill>
              </a:rPr>
              <a:t/>
            </a:r>
            <a:br>
              <a:rPr lang="pt-BR" sz="2000" b="1" dirty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Manter </a:t>
            </a:r>
            <a:r>
              <a:rPr lang="pt-BR" sz="2700" b="1" i="1" dirty="0">
                <a:solidFill>
                  <a:prstClr val="black"/>
                </a:solidFill>
                <a:ea typeface="+mn-ea"/>
                <a:cs typeface="+mn-cs"/>
              </a:rPr>
              <a:t>registro específico de 100% das pessoas idosas </a:t>
            </a: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cadastradas</a:t>
            </a:r>
            <a:endParaRPr lang="pt-BR" sz="2700" b="1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628800"/>
            <a:ext cx="6939801" cy="354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1560" y="5373216"/>
            <a:ext cx="7114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Figura 9. Gráfico </a:t>
            </a:r>
            <a:r>
              <a:rPr lang="pt-BR" sz="1600" b="1" dirty="0" smtClean="0"/>
              <a:t>indicativo da proporção de idosos com registro </a:t>
            </a:r>
            <a:endParaRPr lang="pt-BR" sz="1600" b="1" dirty="0" smtClean="0"/>
          </a:p>
          <a:p>
            <a:r>
              <a:rPr lang="pt-BR" sz="1600" b="1" dirty="0" smtClean="0"/>
              <a:t>na </a:t>
            </a:r>
            <a:r>
              <a:rPr lang="pt-BR" sz="1600" b="1" dirty="0" smtClean="0"/>
              <a:t>ficha espelho em dia na UBS Pedrinhas, Macapá/AP, 2015</a:t>
            </a:r>
            <a:endParaRPr lang="pt-BR" sz="1600" b="1" dirty="0"/>
          </a:p>
        </p:txBody>
      </p:sp>
    </p:spTree>
    <p:extLst>
      <p:ext uri="{BB962C8B-B14F-4D97-AF65-F5344CB8AC3E}">
        <p14:creationId xmlns="" xmlns:p14="http://schemas.microsoft.com/office/powerpoint/2010/main" val="35694675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08912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>
                <a:solidFill>
                  <a:prstClr val="black"/>
                </a:solidFill>
              </a:rPr>
              <a:t/>
            </a:r>
            <a:br>
              <a:rPr lang="pt-BR" sz="2000" b="1" dirty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>
                <a:solidFill>
                  <a:prstClr val="black"/>
                </a:solidFill>
              </a:rPr>
              <a:t/>
            </a:r>
            <a:br>
              <a:rPr lang="pt-BR" sz="2000" b="1" dirty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Distribuir </a:t>
            </a:r>
            <a:r>
              <a:rPr lang="pt-BR" sz="2700" b="1" i="1" dirty="0">
                <a:solidFill>
                  <a:prstClr val="black"/>
                </a:solidFill>
                <a:ea typeface="+mn-ea"/>
                <a:cs typeface="+mn-cs"/>
              </a:rPr>
              <a:t>a Caderneta de Saúde da Pessoa Idosa a 100% dos idosos </a:t>
            </a: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cadastrados</a:t>
            </a:r>
            <a:r>
              <a:rPr lang="es-ES" sz="2700" b="1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ES" sz="2700" b="1" i="1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sz="2700" b="1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628800"/>
            <a:ext cx="7114740" cy="394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1560" y="5805264"/>
            <a:ext cx="7505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Figura 10. </a:t>
            </a:r>
            <a:r>
              <a:rPr lang="pt-BR" sz="1600" b="1" dirty="0" smtClean="0"/>
              <a:t>Gráfico indicativo da proporção de idosos com Caderneta </a:t>
            </a:r>
            <a:endParaRPr lang="pt-BR" sz="1600" b="1" dirty="0" smtClean="0"/>
          </a:p>
          <a:p>
            <a:r>
              <a:rPr lang="pt-BR" sz="1600" b="1" dirty="0" smtClean="0"/>
              <a:t>de </a:t>
            </a:r>
            <a:r>
              <a:rPr lang="pt-BR" sz="1600" b="1" dirty="0" smtClean="0"/>
              <a:t>Saúde da Pessoa Idosa na UBS Pedrinhas, Macapá/AP, 2015</a:t>
            </a:r>
            <a:endParaRPr lang="pt-BR" sz="1600" b="1" dirty="0"/>
          </a:p>
        </p:txBody>
      </p:sp>
    </p:spTree>
    <p:extLst>
      <p:ext uri="{BB962C8B-B14F-4D97-AF65-F5344CB8AC3E}">
        <p14:creationId xmlns="" xmlns:p14="http://schemas.microsoft.com/office/powerpoint/2010/main" val="171698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YAQUELIN\FOTOS PARA PROJETO\101MSDCF\DSC073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99592" y="1"/>
            <a:ext cx="82444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.</a:t>
            </a:r>
            <a:endParaRPr lang="es-ES" b="1" i="1" dirty="0"/>
          </a:p>
          <a:p>
            <a:r>
              <a:rPr lang="pt-BR" b="1" dirty="0" smtClean="0"/>
              <a:t>                                                </a:t>
            </a:r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i="1" dirty="0" smtClean="0"/>
              <a:t>POPULAÇÃO ESTIMADA DE IDOSOS,CADERNOS DAS AÇÕES:  551</a:t>
            </a:r>
          </a:p>
          <a:p>
            <a:endParaRPr lang="es-ES" i="1" dirty="0" smtClean="0"/>
          </a:p>
          <a:p>
            <a:r>
              <a:rPr lang="pt-BR" b="1" i="1" dirty="0" smtClean="0"/>
              <a:t>IDOSOS CADASTRADOS ANTES DE COMEÇAR A INTERVENÇÃO: 235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" y="0"/>
            <a:ext cx="9144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/>
              <a:t> UBS AS PEDRINHAS:</a:t>
            </a:r>
            <a:endParaRPr lang="es-ES" b="1" i="1" dirty="0" smtClean="0"/>
          </a:p>
          <a:p>
            <a:pPr algn="ctr"/>
            <a:r>
              <a:rPr lang="pt-BR" b="1" i="1" dirty="0" smtClean="0"/>
              <a:t> UBS mista composta por 3 ESF</a:t>
            </a:r>
            <a:endParaRPr lang="es-ES" b="1" i="1" dirty="0" smtClean="0"/>
          </a:p>
          <a:p>
            <a:pPr algn="ctr"/>
            <a:r>
              <a:rPr lang="pt-BR" b="1" i="1" dirty="0" smtClean="0"/>
              <a:t> Localização: área urbana, na parte sul da cidade</a:t>
            </a:r>
            <a:endParaRPr lang="es-ES" b="1" i="1" dirty="0" smtClean="0"/>
          </a:p>
          <a:p>
            <a:pPr algn="ctr"/>
            <a:r>
              <a:rPr lang="pt-BR" b="1" i="1" dirty="0" smtClean="0"/>
              <a:t> Total de habitantes: 10 750 </a:t>
            </a:r>
            <a:r>
              <a:rPr lang="pt-BR" b="1" i="1" dirty="0" err="1" smtClean="0"/>
              <a:t>hab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80227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530626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/>
              <a:t/>
            </a:r>
            <a:br>
              <a:rPr lang="pt-BR" sz="2000" b="1" dirty="0"/>
            </a:br>
            <a:endParaRPr lang="pt-BR" sz="40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4873752"/>
          </a:xfrm>
        </p:spPr>
        <p:txBody>
          <a:bodyPr>
            <a:normAutofit/>
          </a:bodyPr>
          <a:lstStyle/>
          <a:p>
            <a:endParaRPr lang="pt-BR" sz="2000" b="1" dirty="0" smtClean="0"/>
          </a:p>
          <a:p>
            <a:endParaRPr lang="pt-BR" sz="2000" b="1" dirty="0"/>
          </a:p>
          <a:p>
            <a:pPr marL="0" indent="0">
              <a:buNone/>
            </a:pPr>
            <a:endParaRPr lang="pt-BR" sz="2000" b="1" dirty="0" smtClean="0"/>
          </a:p>
        </p:txBody>
      </p:sp>
      <p:graphicFrame>
        <p:nvGraphicFramePr>
          <p:cNvPr id="5" name="Diagrama 4"/>
          <p:cNvGraphicFramePr/>
          <p:nvPr/>
        </p:nvGraphicFramePr>
        <p:xfrm>
          <a:off x="827584" y="1700808"/>
          <a:ext cx="7704856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18176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8092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>
                <a:solidFill>
                  <a:prstClr val="black"/>
                </a:solidFill>
              </a:rPr>
              <a:t/>
            </a:r>
            <a:br>
              <a:rPr lang="pt-BR" sz="2000" b="1" dirty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>
                <a:solidFill>
                  <a:prstClr val="black"/>
                </a:solidFill>
              </a:rPr>
              <a:t/>
            </a:r>
            <a:br>
              <a:rPr lang="pt-BR" sz="2000" b="1" dirty="0">
                <a:solidFill>
                  <a:prstClr val="black"/>
                </a:solidFill>
              </a:rPr>
            </a:b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pt-BR" sz="2700" b="1" i="1" dirty="0">
                <a:solidFill>
                  <a:prstClr val="black"/>
                </a:solidFill>
                <a:ea typeface="+mn-ea"/>
                <a:cs typeface="+mn-cs"/>
              </a:rPr>
              <a:t>Rastrear 100% das pessoas idosas cadastradas para risco de </a:t>
            </a:r>
            <a:r>
              <a:rPr lang="pt-BR" sz="2700" b="1" i="1" dirty="0" err="1" smtClean="0">
                <a:solidFill>
                  <a:prstClr val="black"/>
                </a:solidFill>
                <a:ea typeface="+mn-ea"/>
                <a:cs typeface="+mn-cs"/>
              </a:rPr>
              <a:t>morbimortalidade</a:t>
            </a:r>
            <a:r>
              <a:rPr lang="es-ES" sz="2700" b="1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ES" sz="2700" b="1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700" b="1" i="1" dirty="0">
                <a:solidFill>
                  <a:prstClr val="black"/>
                </a:solidFill>
              </a:rPr>
              <a:t/>
            </a:r>
            <a:br>
              <a:rPr lang="pt-BR" sz="2700" b="1" i="1" dirty="0">
                <a:solidFill>
                  <a:prstClr val="black"/>
                </a:solidFill>
              </a:rPr>
            </a:br>
            <a:endParaRPr lang="pt-BR" sz="2700" b="1" i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484784"/>
            <a:ext cx="7405690" cy="403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1560" y="5805264"/>
            <a:ext cx="8007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Figura 11. </a:t>
            </a:r>
            <a:r>
              <a:rPr lang="pt-BR" sz="1600" b="1" dirty="0" smtClean="0"/>
              <a:t>Gráfico indicativo da proporção de idosos com avaliação </a:t>
            </a:r>
            <a:r>
              <a:rPr lang="pt-BR" sz="1600" b="1" dirty="0" smtClean="0"/>
              <a:t>de</a:t>
            </a:r>
          </a:p>
          <a:p>
            <a:r>
              <a:rPr lang="pt-BR" sz="1600" b="1" dirty="0" smtClean="0"/>
              <a:t> </a:t>
            </a:r>
            <a:r>
              <a:rPr lang="pt-BR" sz="1600" b="1" dirty="0" smtClean="0"/>
              <a:t>risco para </a:t>
            </a:r>
            <a:r>
              <a:rPr lang="pt-BR" sz="1600" b="1" dirty="0" err="1" smtClean="0"/>
              <a:t>morbimortalidade</a:t>
            </a:r>
            <a:r>
              <a:rPr lang="pt-BR" sz="1600" b="1" dirty="0" smtClean="0"/>
              <a:t> em dia na UBS Pedrinhas, Macapá/AP, 2015</a:t>
            </a:r>
            <a:endParaRPr lang="pt-BR" sz="1600" b="1" dirty="0"/>
          </a:p>
        </p:txBody>
      </p:sp>
    </p:spTree>
    <p:extLst>
      <p:ext uri="{BB962C8B-B14F-4D97-AF65-F5344CB8AC3E}">
        <p14:creationId xmlns="" xmlns:p14="http://schemas.microsoft.com/office/powerpoint/2010/main" val="27983733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7859216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>
                <a:solidFill>
                  <a:prstClr val="black"/>
                </a:solidFill>
              </a:rPr>
              <a:t/>
            </a:r>
            <a:br>
              <a:rPr lang="pt-BR" sz="2000" b="1" dirty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>
                <a:solidFill>
                  <a:prstClr val="black"/>
                </a:solidFill>
              </a:rPr>
              <a:t/>
            </a:r>
            <a:br>
              <a:rPr lang="pt-BR" sz="2000" b="1" dirty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Investigar </a:t>
            </a:r>
            <a:r>
              <a:rPr lang="pt-BR" sz="2700" b="1" i="1" dirty="0">
                <a:solidFill>
                  <a:prstClr val="black"/>
                </a:solidFill>
                <a:ea typeface="+mn-ea"/>
                <a:cs typeface="+mn-cs"/>
              </a:rPr>
              <a:t>a presença de indicadores de fragilização na velhice em 100% das pessoas idosas </a:t>
            </a: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cadastradas</a:t>
            </a:r>
            <a:r>
              <a:rPr lang="es-ES" sz="2700" b="1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ES" sz="2700" b="1" i="1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sz="2700" b="1" i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237" y="1700808"/>
            <a:ext cx="7218455" cy="38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1560" y="5805264"/>
            <a:ext cx="769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Figura 12. </a:t>
            </a:r>
            <a:r>
              <a:rPr lang="pt-BR" sz="1600" b="1" dirty="0" smtClean="0"/>
              <a:t>Gráfico indicativo da proporção de idosos com avaliação </a:t>
            </a:r>
            <a:r>
              <a:rPr lang="pt-BR" sz="1600" b="1" dirty="0" smtClean="0"/>
              <a:t>p</a:t>
            </a:r>
          </a:p>
          <a:p>
            <a:r>
              <a:rPr lang="pt-BR" sz="1600" b="1" dirty="0" smtClean="0"/>
              <a:t>ara </a:t>
            </a:r>
            <a:r>
              <a:rPr lang="pt-BR" sz="1600" b="1" dirty="0" smtClean="0"/>
              <a:t>fragilização na velhice em dia na UBS Pedrinhas, Macapá/AP, 2015</a:t>
            </a:r>
            <a:endParaRPr lang="pt-BR" sz="1600" b="1" dirty="0"/>
          </a:p>
        </p:txBody>
      </p:sp>
    </p:spTree>
    <p:extLst>
      <p:ext uri="{BB962C8B-B14F-4D97-AF65-F5344CB8AC3E}">
        <p14:creationId xmlns="" xmlns:p14="http://schemas.microsoft.com/office/powerpoint/2010/main" val="4140420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>
                <a:solidFill>
                  <a:prstClr val="black"/>
                </a:solidFill>
              </a:rPr>
              <a:t/>
            </a:r>
            <a:br>
              <a:rPr lang="pt-BR" sz="2000" b="1" dirty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>
                <a:solidFill>
                  <a:prstClr val="black"/>
                </a:solidFill>
              </a:rPr>
              <a:t/>
            </a:r>
            <a:br>
              <a:rPr lang="pt-BR" sz="2000" b="1" dirty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Avaliar </a:t>
            </a:r>
            <a:r>
              <a:rPr lang="pt-BR" sz="2700" b="1" i="1" dirty="0">
                <a:solidFill>
                  <a:prstClr val="black"/>
                </a:solidFill>
                <a:ea typeface="+mn-ea"/>
                <a:cs typeface="+mn-cs"/>
              </a:rPr>
              <a:t>a rede social de 100% dos idosos </a:t>
            </a: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cadastrados</a:t>
            </a:r>
            <a:r>
              <a:rPr lang="es-ES" sz="2700" b="1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ES" sz="2700" b="1" i="1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sz="2700" b="1" i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110" y="1700808"/>
            <a:ext cx="7651070" cy="377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5733256"/>
            <a:ext cx="771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Figura 13. </a:t>
            </a:r>
            <a:r>
              <a:rPr lang="pt-BR" sz="1600" b="1" dirty="0" smtClean="0"/>
              <a:t>Gráfico indicativo da proporção de idosos com avaliação de </a:t>
            </a:r>
            <a:endParaRPr lang="pt-BR" sz="1600" b="1" dirty="0" smtClean="0"/>
          </a:p>
          <a:p>
            <a:r>
              <a:rPr lang="pt-BR" sz="1600" b="1" dirty="0" smtClean="0"/>
              <a:t>rede </a:t>
            </a:r>
            <a:r>
              <a:rPr lang="pt-BR" sz="1600" b="1" dirty="0" smtClean="0"/>
              <a:t>social em dia na UBS Pedrinhas, Macapá/AP, 2015</a:t>
            </a:r>
            <a:endParaRPr lang="pt-BR" sz="1600" b="1" dirty="0"/>
          </a:p>
        </p:txBody>
      </p:sp>
    </p:spTree>
    <p:extLst>
      <p:ext uri="{BB962C8B-B14F-4D97-AF65-F5344CB8AC3E}">
        <p14:creationId xmlns="" xmlns:p14="http://schemas.microsoft.com/office/powerpoint/2010/main" val="16699301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-891480"/>
            <a:ext cx="7467600" cy="4873752"/>
          </a:xfrm>
        </p:spPr>
        <p:txBody>
          <a:bodyPr/>
          <a:lstStyle/>
          <a:p>
            <a:endParaRPr lang="pt-BR" sz="2000" b="1" dirty="0" smtClean="0"/>
          </a:p>
          <a:p>
            <a:endParaRPr lang="pt-BR" sz="2000" b="1" dirty="0"/>
          </a:p>
          <a:p>
            <a:pPr marL="0" indent="0">
              <a:buNone/>
            </a:pPr>
            <a:endParaRPr lang="pt-BR" sz="2000" b="1" dirty="0" smtClean="0"/>
          </a:p>
        </p:txBody>
      </p:sp>
      <p:graphicFrame>
        <p:nvGraphicFramePr>
          <p:cNvPr id="4" name="Diagrama 3"/>
          <p:cNvGraphicFramePr/>
          <p:nvPr/>
        </p:nvGraphicFramePr>
        <p:xfrm>
          <a:off x="827584" y="1700808"/>
          <a:ext cx="7704856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75886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80920" cy="1228998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0"/>
              </a:spcBef>
            </a:pP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>
                <a:solidFill>
                  <a:prstClr val="black"/>
                </a:solidFill>
              </a:rPr>
              <a:t/>
            </a:r>
            <a:br>
              <a:rPr lang="pt-BR" sz="2000" b="1" dirty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>
                <a:solidFill>
                  <a:prstClr val="black"/>
                </a:solidFill>
              </a:rPr>
              <a:t/>
            </a:r>
            <a:br>
              <a:rPr lang="pt-BR" sz="2000" b="1" dirty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Garantir </a:t>
            </a:r>
            <a:r>
              <a:rPr lang="pt-BR" sz="2700" b="1" i="1" dirty="0">
                <a:solidFill>
                  <a:prstClr val="black"/>
                </a:solidFill>
                <a:ea typeface="+mn-ea"/>
                <a:cs typeface="+mn-cs"/>
              </a:rPr>
              <a:t>orientação nutricional para hábitos alimentares saudáveis a 100% das pessoas idosas </a:t>
            </a: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cadastrados</a:t>
            </a:r>
            <a:r>
              <a:rPr lang="es-ES" sz="2700" b="1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ES" sz="2700" b="1" i="1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sz="2700" b="1" i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772816"/>
            <a:ext cx="734518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5733256"/>
            <a:ext cx="7479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Figura 14. </a:t>
            </a:r>
            <a:r>
              <a:rPr lang="pt-BR" sz="1600" b="1" dirty="0" smtClean="0"/>
              <a:t>Gráfico indicativo da proporção de idosos que receberam </a:t>
            </a:r>
            <a:endParaRPr lang="pt-BR" sz="1600" b="1" dirty="0" smtClean="0"/>
          </a:p>
          <a:p>
            <a:r>
              <a:rPr lang="pt-BR" sz="1600" b="1" dirty="0" smtClean="0"/>
              <a:t>orientação </a:t>
            </a:r>
            <a:r>
              <a:rPr lang="pt-BR" sz="1600" b="1" dirty="0" smtClean="0"/>
              <a:t>nutricional para hábitos saudáveis na UBS Pedrinhas, </a:t>
            </a:r>
            <a:endParaRPr lang="pt-BR" sz="1600" b="1" dirty="0" smtClean="0"/>
          </a:p>
          <a:p>
            <a:r>
              <a:rPr lang="pt-BR" sz="1600" b="1" dirty="0" smtClean="0"/>
              <a:t>Macapá/AP</a:t>
            </a:r>
            <a:r>
              <a:rPr lang="pt-BR" sz="1600" b="1" dirty="0" smtClean="0"/>
              <a:t>, 2015</a:t>
            </a:r>
            <a:endParaRPr lang="pt-BR" sz="1600" b="1" dirty="0"/>
          </a:p>
        </p:txBody>
      </p:sp>
    </p:spTree>
    <p:extLst>
      <p:ext uri="{BB962C8B-B14F-4D97-AF65-F5344CB8AC3E}">
        <p14:creationId xmlns="" xmlns:p14="http://schemas.microsoft.com/office/powerpoint/2010/main" val="14694316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467600" cy="1152128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0"/>
              </a:spcBef>
            </a:pP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>
                <a:solidFill>
                  <a:prstClr val="black"/>
                </a:solidFill>
              </a:rPr>
              <a:t/>
            </a:r>
            <a:br>
              <a:rPr lang="pt-BR" sz="2000" b="1" dirty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>
                <a:solidFill>
                  <a:prstClr val="black"/>
                </a:solidFill>
              </a:rPr>
              <a:t/>
            </a:r>
            <a:br>
              <a:rPr lang="pt-BR" sz="2000" b="1" dirty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700" b="1" i="1" dirty="0" smtClean="0">
                <a:solidFill>
                  <a:prstClr val="black"/>
                </a:solidFill>
                <a:ea typeface="+mn-ea"/>
                <a:cs typeface="+mn-cs"/>
              </a:rPr>
              <a:t>Garantir </a:t>
            </a:r>
            <a:r>
              <a:rPr lang="pt-BR" sz="2700" b="1" i="1" dirty="0">
                <a:solidFill>
                  <a:prstClr val="black"/>
                </a:solidFill>
                <a:ea typeface="+mn-ea"/>
                <a:cs typeface="+mn-cs"/>
              </a:rPr>
              <a:t>orientações sobre higiene bucal (incluindo higiene de próteses dentárias) para 100% dos idosos cadastrados.</a:t>
            </a:r>
            <a:r>
              <a:rPr lang="es-ES" sz="2700" b="1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ES" sz="2700" b="1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700" b="1" i="1" dirty="0">
                <a:solidFill>
                  <a:prstClr val="black"/>
                </a:solidFill>
              </a:rPr>
              <a:t/>
            </a:r>
            <a:br>
              <a:rPr lang="pt-BR" sz="2700" b="1" i="1" dirty="0">
                <a:solidFill>
                  <a:prstClr val="black"/>
                </a:solidFill>
              </a:rPr>
            </a:br>
            <a:endParaRPr lang="pt-BR" sz="2700" b="1" i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412776"/>
            <a:ext cx="7670430" cy="421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5733256"/>
            <a:ext cx="7529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Figura 15. </a:t>
            </a:r>
            <a:r>
              <a:rPr lang="pt-BR" sz="1600" b="1" dirty="0" smtClean="0"/>
              <a:t>Gráfico indicativo da proporção de idosos com orientação </a:t>
            </a:r>
            <a:endParaRPr lang="pt-BR" sz="1600" b="1" dirty="0" smtClean="0"/>
          </a:p>
          <a:p>
            <a:r>
              <a:rPr lang="pt-BR" sz="1600" b="1" dirty="0" smtClean="0"/>
              <a:t>individual </a:t>
            </a:r>
            <a:r>
              <a:rPr lang="pt-BR" sz="1600" b="1" dirty="0" smtClean="0"/>
              <a:t>de cuidados de saúde bucal em dia na UBS Pedrinhas, </a:t>
            </a:r>
            <a:endParaRPr lang="pt-BR" sz="1600" b="1" dirty="0" smtClean="0"/>
          </a:p>
          <a:p>
            <a:r>
              <a:rPr lang="pt-BR" sz="1600" b="1" dirty="0" smtClean="0"/>
              <a:t>Macapá/AP</a:t>
            </a:r>
            <a:r>
              <a:rPr lang="pt-BR" sz="1600" b="1" dirty="0" smtClean="0"/>
              <a:t>, 2015</a:t>
            </a:r>
            <a:endParaRPr lang="pt-BR" sz="1600" b="1" dirty="0"/>
          </a:p>
        </p:txBody>
      </p:sp>
    </p:spTree>
    <p:extLst>
      <p:ext uri="{BB962C8B-B14F-4D97-AF65-F5344CB8AC3E}">
        <p14:creationId xmlns="" xmlns:p14="http://schemas.microsoft.com/office/powerpoint/2010/main" val="34524655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548680"/>
            <a:ext cx="8424936" cy="526400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764540" algn="l"/>
              </a:tabLst>
            </a:pPr>
            <a:r>
              <a:rPr lang="pt-BR" sz="2800" b="1" i="1" dirty="0" smtClean="0">
                <a:ea typeface="Calibri"/>
                <a:cs typeface="Times New Roman"/>
              </a:rPr>
              <a:t> </a:t>
            </a:r>
            <a:r>
              <a:rPr lang="pt-BR" sz="2800" b="1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Indicadores com 100% em todos os meses de intervenção: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764540" algn="l"/>
              </a:tabLst>
            </a:pPr>
            <a:endParaRPr lang="pt-BR" sz="2800" b="1" i="1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764540" algn="l"/>
              </a:tabLst>
            </a:pPr>
            <a:r>
              <a:rPr lang="pt-BR" sz="2800" b="1" i="1" dirty="0" smtClean="0">
                <a:ea typeface="Calibri"/>
                <a:cs typeface="Times New Roman"/>
              </a:rPr>
              <a:t>  </a:t>
            </a:r>
            <a:r>
              <a:rPr lang="pt-BR" sz="2400" b="1" i="1" dirty="0" smtClean="0">
                <a:ea typeface="Calibri"/>
                <a:cs typeface="Times New Roman"/>
              </a:rPr>
              <a:t>o </a:t>
            </a:r>
            <a:r>
              <a:rPr lang="pt-BR" sz="2400" b="1" i="1" dirty="0">
                <a:ea typeface="Calibri"/>
                <a:cs typeface="Times New Roman"/>
              </a:rPr>
              <a:t>rastreamento dos idosos cadastrados para </a:t>
            </a:r>
            <a:r>
              <a:rPr lang="pt-BR" sz="2400" b="1" i="1" dirty="0" smtClean="0">
                <a:ea typeface="Calibri"/>
                <a:cs typeface="Times New Roman"/>
              </a:rPr>
              <a:t>HAS ou </a:t>
            </a:r>
            <a:r>
              <a:rPr lang="pt-BR" sz="2400" b="1" i="1" dirty="0">
                <a:ea typeface="Calibri"/>
                <a:cs typeface="Times New Roman"/>
              </a:rPr>
              <a:t>com pressão arterial sustentada maior que 135/80mmhg para </a:t>
            </a:r>
            <a:r>
              <a:rPr lang="pt-BR" sz="2400" b="1" i="1" dirty="0" smtClean="0">
                <a:ea typeface="Calibri"/>
                <a:cs typeface="Times New Roman"/>
              </a:rPr>
              <a:t>DM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764540" algn="l"/>
              </a:tabLst>
            </a:pPr>
            <a:endParaRPr lang="pt-BR" sz="2400" b="1" i="1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764540" algn="l"/>
              </a:tabLst>
            </a:pPr>
            <a:r>
              <a:rPr lang="pt-BR" sz="2400" b="1" i="1" dirty="0" smtClean="0">
                <a:ea typeface="Calibri"/>
                <a:cs typeface="Times New Roman"/>
              </a:rPr>
              <a:t>   a </a:t>
            </a:r>
            <a:r>
              <a:rPr lang="pt-BR" sz="2400" b="1" i="1" dirty="0">
                <a:ea typeface="Calibri"/>
                <a:cs typeface="Times New Roman"/>
              </a:rPr>
              <a:t>solicitação de exames complementares periódicos destes idosos </a:t>
            </a:r>
            <a:r>
              <a:rPr lang="pt-BR" sz="2400" b="1" i="1" dirty="0" smtClean="0">
                <a:ea typeface="Calibri"/>
                <a:cs typeface="Times New Roman"/>
              </a:rPr>
              <a:t>com HAS e/ou DM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764540" algn="l"/>
              </a:tabLst>
            </a:pPr>
            <a:endParaRPr lang="pt-BR" sz="2400" b="1" i="1" dirty="0" smtClean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906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251520" y="620688"/>
            <a:ext cx="8424936" cy="471103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764540" algn="l"/>
              </a:tabLst>
            </a:pPr>
            <a:r>
              <a:rPr lang="pt-BR" sz="2800" b="1" i="1" dirty="0" smtClean="0">
                <a:ea typeface="Calibri"/>
                <a:cs typeface="Times New Roman"/>
              </a:rPr>
              <a:t> </a:t>
            </a:r>
            <a:r>
              <a:rPr lang="pt-BR" sz="2800" b="1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Indicadores com 100% em todos os meses de intervenção: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764540" algn="l"/>
              </a:tabLst>
            </a:pPr>
            <a:endParaRPr lang="pt-BR" sz="2800" b="1" i="1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764540" algn="l"/>
              </a:tabLst>
            </a:pPr>
            <a:r>
              <a:rPr lang="pt-BR" sz="2800" b="1" i="1" dirty="0" smtClean="0">
                <a:ea typeface="Calibri"/>
                <a:cs typeface="Times New Roman"/>
              </a:rPr>
              <a:t> </a:t>
            </a:r>
            <a:r>
              <a:rPr lang="pt-BR" sz="2400" b="1" i="1" dirty="0" smtClean="0">
                <a:ea typeface="Calibri"/>
                <a:cs typeface="Times New Roman"/>
              </a:rPr>
              <a:t>Cadastramento e a realização da visita domiciliar dos idosos acamados ou com problemas de locomoção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764540" algn="l"/>
              </a:tabLst>
            </a:pPr>
            <a:endParaRPr lang="pt-BR" sz="2400" b="1" i="1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764540" algn="l"/>
              </a:tabLst>
            </a:pPr>
            <a:r>
              <a:rPr lang="pt-BR" sz="2400" b="1" i="1" dirty="0" smtClean="0">
                <a:ea typeface="Calibri"/>
                <a:cs typeface="Times New Roman"/>
              </a:rPr>
              <a:t>orientação para a prática regular  de atividade física dos idosos cadastrados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i="1" dirty="0" smtClean="0"/>
              <a:t/>
            </a:r>
            <a:br>
              <a:rPr lang="pt-BR" sz="3200" b="1" i="1" dirty="0" smtClean="0"/>
            </a:br>
            <a:r>
              <a:rPr lang="pt-BR" sz="49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Discussão</a:t>
            </a:r>
            <a:endParaRPr lang="pt-BR" sz="49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424936" cy="5184576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Ø"/>
            </a:pPr>
            <a:r>
              <a:rPr lang="pt-BR" sz="2800" b="1" dirty="0" smtClean="0"/>
              <a:t>  Resultados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800" b="1" dirty="0"/>
              <a:t> </a:t>
            </a:r>
            <a:r>
              <a:rPr lang="pt-BR" sz="2800" b="1" dirty="0" smtClean="0"/>
              <a:t> Dificuldades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800" b="1" dirty="0"/>
              <a:t>  </a:t>
            </a:r>
            <a:r>
              <a:rPr lang="pt-BR" sz="2800" b="1" dirty="0" smtClean="0"/>
              <a:t>Importância </a:t>
            </a:r>
            <a:r>
              <a:rPr lang="pt-BR" sz="2800" b="1" dirty="0"/>
              <a:t>da intervenção para a </a:t>
            </a:r>
            <a:r>
              <a:rPr lang="pt-BR" sz="2800" b="1" dirty="0" smtClean="0"/>
              <a:t>equipe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800" b="1" dirty="0"/>
              <a:t> </a:t>
            </a:r>
            <a:r>
              <a:rPr lang="pt-BR" sz="2800" b="1" dirty="0" smtClean="0"/>
              <a:t> Importância </a:t>
            </a:r>
            <a:r>
              <a:rPr lang="pt-BR" sz="2800" b="1" dirty="0"/>
              <a:t>da intervenção para a </a:t>
            </a:r>
            <a:r>
              <a:rPr lang="pt-BR" sz="2800" b="1" dirty="0" smtClean="0"/>
              <a:t>comunidade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800" b="1" dirty="0"/>
              <a:t>  </a:t>
            </a:r>
            <a:r>
              <a:rPr lang="pt-BR" sz="2800" b="1" dirty="0" smtClean="0"/>
              <a:t>Incorporação da </a:t>
            </a:r>
            <a:r>
              <a:rPr lang="pt-BR" sz="2800" b="1" dirty="0"/>
              <a:t>intervenção à rotina do </a:t>
            </a:r>
            <a:r>
              <a:rPr lang="pt-BR" sz="2800" b="1" dirty="0" smtClean="0"/>
              <a:t>serviços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800" b="1" dirty="0"/>
              <a:t>  </a:t>
            </a:r>
            <a:r>
              <a:rPr lang="pt-BR" sz="2800" b="1" dirty="0" smtClean="0"/>
              <a:t>Reflexão </a:t>
            </a:r>
            <a:r>
              <a:rPr lang="pt-BR" sz="2800" b="1" dirty="0"/>
              <a:t>Crítica sobre Processo de </a:t>
            </a:r>
            <a:r>
              <a:rPr lang="pt-BR" sz="2800" b="1" dirty="0" smtClean="0"/>
              <a:t>Aprendizagem</a:t>
            </a:r>
            <a:endParaRPr lang="pt-BR" sz="2800" b="1" dirty="0"/>
          </a:p>
        </p:txBody>
      </p:sp>
    </p:spTree>
    <p:extLst>
      <p:ext uri="{BB962C8B-B14F-4D97-AF65-F5344CB8AC3E}">
        <p14:creationId xmlns="" xmlns:p14="http://schemas.microsoft.com/office/powerpoint/2010/main" val="1622745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14348" y="2357430"/>
            <a:ext cx="7467600" cy="2087670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Calibri" pitchFamily="34" charset="0"/>
              </a:rPr>
              <a:t>Melhorar</a:t>
            </a:r>
            <a:r>
              <a:rPr lang="es-ES" sz="2800" b="1" dirty="0" smtClean="0">
                <a:latin typeface="Calibri" pitchFamily="34" charset="0"/>
              </a:rPr>
              <a:t> a </a:t>
            </a:r>
            <a:r>
              <a:rPr lang="pt-BR" sz="2800" b="1" dirty="0" smtClean="0">
                <a:latin typeface="Calibri" pitchFamily="34" charset="0"/>
              </a:rPr>
              <a:t>Atenção</a:t>
            </a:r>
            <a:r>
              <a:rPr lang="es-ES" sz="2800" b="1" dirty="0" smtClean="0">
                <a:latin typeface="Calibri" pitchFamily="34" charset="0"/>
              </a:rPr>
              <a:t> à </a:t>
            </a:r>
            <a:r>
              <a:rPr lang="pt-BR" sz="2800" b="1" dirty="0" smtClean="0">
                <a:latin typeface="Calibri" pitchFamily="34" charset="0"/>
              </a:rPr>
              <a:t>Saúde</a:t>
            </a:r>
            <a:r>
              <a:rPr lang="es-ES" sz="2800" b="1" dirty="0" smtClean="0">
                <a:latin typeface="Calibri" pitchFamily="34" charset="0"/>
              </a:rPr>
              <a:t> dos </a:t>
            </a:r>
            <a:r>
              <a:rPr lang="es-ES" sz="2800" b="1" dirty="0" err="1" smtClean="0">
                <a:latin typeface="Calibri" pitchFamily="34" charset="0"/>
              </a:rPr>
              <a:t>Idosos</a:t>
            </a:r>
            <a:r>
              <a:rPr lang="es-ES" sz="2800" b="1" dirty="0" smtClean="0">
                <a:latin typeface="Calibri" pitchFamily="34" charset="0"/>
              </a:rPr>
              <a:t> </a:t>
            </a:r>
            <a:r>
              <a:rPr lang="es-ES" sz="2800" b="1" dirty="0" err="1" smtClean="0">
                <a:latin typeface="Calibri" pitchFamily="34" charset="0"/>
              </a:rPr>
              <a:t>na</a:t>
            </a:r>
            <a:r>
              <a:rPr lang="es-ES" sz="2800" b="1" dirty="0" smtClean="0">
                <a:latin typeface="Calibri" pitchFamily="34" charset="0"/>
              </a:rPr>
              <a:t> UBS/ESF </a:t>
            </a:r>
            <a:r>
              <a:rPr lang="es-ES" sz="2800" b="1" dirty="0" err="1" smtClean="0">
                <a:latin typeface="Calibri" pitchFamily="34" charset="0"/>
              </a:rPr>
              <a:t>Pedrinhas</a:t>
            </a:r>
            <a:r>
              <a:rPr lang="es-ES" sz="2800" b="1" dirty="0" smtClean="0">
                <a:latin typeface="Calibri" pitchFamily="34" charset="0"/>
              </a:rPr>
              <a:t> do Municipio </a:t>
            </a:r>
            <a:r>
              <a:rPr lang="pt-BR" sz="2800" b="1" dirty="0" smtClean="0">
                <a:latin typeface="Calibri" pitchFamily="34" charset="0"/>
              </a:rPr>
              <a:t>Macapá/Amapá</a:t>
            </a:r>
            <a:endParaRPr lang="en-US" sz="2800" b="1" dirty="0" smtClean="0">
              <a:latin typeface="Calibri" pitchFamily="34" charset="0"/>
              <a:cs typeface="Arial" pitchFamily="34" charset="0"/>
            </a:endParaRPr>
          </a:p>
          <a:p>
            <a:pPr algn="just"/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395592" cy="1143000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OBJETIVO GERAL</a:t>
            </a:r>
            <a:endParaRPr lang="pt-BR" sz="44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9792" y="-171400"/>
            <a:ext cx="3466728" cy="1143000"/>
          </a:xfrm>
        </p:spPr>
        <p:txBody>
          <a:bodyPr>
            <a:normAutofit/>
          </a:bodyPr>
          <a:lstStyle/>
          <a:p>
            <a:r>
              <a:rPr lang="pt-BR" sz="4400" b="1" dirty="0" smtClean="0">
                <a:solidFill>
                  <a:schemeClr val="accent3"/>
                </a:solidFill>
                <a:latin typeface="Calibri" pitchFamily="34" charset="0"/>
                <a:cs typeface="Arial" pitchFamily="34" charset="0"/>
              </a:rPr>
              <a:t>REFERÊNCIAS</a:t>
            </a:r>
            <a:endParaRPr lang="pt-BR" sz="4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2832"/>
            <a:ext cx="7272808" cy="58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810344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>
                <a:solidFill>
                  <a:schemeClr val="accent3"/>
                </a:solidFill>
                <a:latin typeface="Calibri" pitchFamily="34" charset="0"/>
                <a:cs typeface="Arial" pitchFamily="34" charset="0"/>
              </a:rPr>
              <a:t>REFERÊNCIAS</a:t>
            </a:r>
            <a:endParaRPr lang="pt-BR" sz="4400" b="1" dirty="0">
              <a:solidFill>
                <a:schemeClr val="accent3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52483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OBJETIVO ESPECÍFICOS</a:t>
            </a:r>
            <a:endParaRPr lang="pt-BR" sz="44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241376"/>
            <a:ext cx="8892480" cy="5616624"/>
          </a:xfrm>
        </p:spPr>
        <p:txBody>
          <a:bodyPr>
            <a:noAutofit/>
          </a:bodyPr>
          <a:lstStyle/>
          <a:p>
            <a:pPr lvl="0" algn="just">
              <a:buFont typeface="Arial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/>
              <a:t>1. Ampliar a cobertura do Programa de Saúde do Idoso</a:t>
            </a:r>
          </a:p>
          <a:p>
            <a:r>
              <a:rPr lang="pt-BR" dirty="0" smtClean="0"/>
              <a:t>2. Melhorar a qualidade da atenção ao idoso na Unidade de Saúde</a:t>
            </a:r>
          </a:p>
          <a:p>
            <a:r>
              <a:rPr lang="pt-BR" dirty="0" smtClean="0"/>
              <a:t>3. Melhorar a adesão dos idosos ao Programa de Saúde do Idoso</a:t>
            </a:r>
          </a:p>
          <a:p>
            <a:r>
              <a:rPr lang="pt-BR" dirty="0" smtClean="0"/>
              <a:t>4. Melhorar o registro das informações dos Idosos da Área.</a:t>
            </a:r>
          </a:p>
          <a:p>
            <a:r>
              <a:rPr lang="pt-BR" dirty="0" smtClean="0"/>
              <a:t>5. Mapear os idosos de risco a área de abrangência da Unidade.</a:t>
            </a:r>
          </a:p>
          <a:p>
            <a:r>
              <a:rPr lang="pt-BR" dirty="0" smtClean="0"/>
              <a:t>6. Promover a saúde dos idosos</a:t>
            </a:r>
          </a:p>
          <a:p>
            <a:pPr lvl="0" algn="just">
              <a:buFont typeface="Arial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785810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Metodologia</a:t>
            </a:r>
            <a:endParaRPr lang="pt-BR" sz="44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187624" y="4581128"/>
            <a:ext cx="6912768" cy="13681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4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Ficha espelho e planilha de coleta de </a:t>
            </a:r>
          </a:p>
          <a:p>
            <a:pPr algn="ctr">
              <a:buNone/>
            </a:pPr>
            <a:r>
              <a:rPr lang="pt-BR" altLang="pt-BR" sz="24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  dados ofertadas pelo curso de Especialização em Saúde da  Família – UNASUS/UFPEL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67544" y="2708920"/>
            <a:ext cx="8208912" cy="15841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População-alvo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Idosos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da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área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abrangência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da UBS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Protocolo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Caderno de Atenção Básica Número 19, do Ministério da Saúde, Envelhecimento e Saúde da Pessoa Idosa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115616" y="1052736"/>
            <a:ext cx="6912768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Período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da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intervenção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16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semanas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;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meses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setembro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dezembro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de 2014.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Ações realizadas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676456" cy="487375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pt-BR" dirty="0" smtClean="0">
                <a:latin typeface="Calibri" pitchFamily="34" charset="0"/>
              </a:rPr>
              <a:t>Capacitação dos profissionais de saúde da UBS sobre o protocolo do idoso.</a:t>
            </a:r>
          </a:p>
          <a:p>
            <a:pPr marL="0" indent="0"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Estabelecimento do papel de cada profissional na ação programática.</a:t>
            </a:r>
          </a:p>
          <a:p>
            <a:pPr marL="0" indent="0"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Cadastramento de todas dos idosos da área adstrita no programa.</a:t>
            </a:r>
          </a:p>
          <a:p>
            <a:pPr marL="0" indent="0"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Contato com lideranças comunitárias para falar sobre a importância da ação programática de Saúde do idoso solicitando apoio para a captação de idosos e para as demais estratégias que serão implementadas.</a:t>
            </a:r>
          </a:p>
          <a:p>
            <a:pPr marL="0" indent="0"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Atualizar a agenda.</a:t>
            </a:r>
          </a:p>
          <a:p>
            <a:pPr marL="0" indent="0"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Organizar a agenda para realizar visitas domiciliares a idosos acamados ou com problemas de locomoção.</a:t>
            </a:r>
          </a:p>
          <a:p>
            <a:pPr marL="457200" lvl="0" indent="-457200" algn="just">
              <a:lnSpc>
                <a:spcPct val="15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588224" y="0"/>
            <a:ext cx="2207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C00000"/>
                </a:solidFill>
              </a:rPr>
              <a:t>Metodologia</a:t>
            </a:r>
            <a:endParaRPr lang="pt-B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398904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lvl="0" indent="0">
              <a:buFont typeface="Wingdings" pitchFamily="2" charset="2"/>
              <a:buChar char="Ø"/>
            </a:pP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</a:rPr>
              <a:t> Atendimento clínico dos idosos</a:t>
            </a:r>
          </a:p>
          <a:p>
            <a:pPr marL="0" lvl="0" indent="0">
              <a:buFont typeface="Wingdings" pitchFamily="2" charset="2"/>
              <a:buChar char="Ø"/>
            </a:pP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</a:rPr>
              <a:t> Grupo do idosos</a:t>
            </a:r>
          </a:p>
          <a:p>
            <a:pPr marL="0" lvl="0" indent="0">
              <a:buFont typeface="Wingdings" pitchFamily="2" charset="2"/>
              <a:buChar char="Ø"/>
            </a:pP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</a:rPr>
              <a:t> Capacitação dos ACS para realização de busca ativa do idosos faltosos</a:t>
            </a:r>
          </a:p>
          <a:p>
            <a:pPr marL="0" lvl="0" indent="0">
              <a:buFont typeface="Wingdings" pitchFamily="2" charset="2"/>
              <a:buChar char="Ø"/>
            </a:pP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</a:rPr>
              <a:t> Busca ativa dos idosos faltosos às consultas</a:t>
            </a:r>
          </a:p>
          <a:p>
            <a:pPr marL="0" lvl="0" indent="0">
              <a:buFont typeface="Wingdings" pitchFamily="2" charset="2"/>
              <a:buChar char="Ø"/>
            </a:pP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</a:rPr>
              <a:t> Organizar agenda de saúde bucal para atendimento dos idosos</a:t>
            </a:r>
          </a:p>
          <a:p>
            <a:pPr marL="0" lvl="0" indent="0">
              <a:buFont typeface="Wingdings" pitchFamily="2" charset="2"/>
              <a:buChar char="Ø"/>
            </a:pP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</a:rPr>
              <a:t> Realizar atividades de sala de espera diariamente</a:t>
            </a:r>
            <a:endParaRPr lang="pt-BR" sz="2800" dirty="0"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88224" y="0"/>
            <a:ext cx="2207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C00000"/>
                </a:solidFill>
              </a:rPr>
              <a:t>Metodologia</a:t>
            </a:r>
            <a:endParaRPr lang="pt-BR" sz="2800" dirty="0">
              <a:solidFill>
                <a:srgbClr val="C00000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Ações realizadas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632848" cy="792088"/>
          </a:xfrm>
        </p:spPr>
        <p:txBody>
          <a:bodyPr>
            <a:normAutofit/>
          </a:bodyPr>
          <a:lstStyle/>
          <a:p>
            <a:pPr algn="ctr"/>
            <a:r>
              <a:rPr lang="pt-BR" sz="3600" b="1" i="1" dirty="0" smtClean="0">
                <a:solidFill>
                  <a:prstClr val="black"/>
                </a:solidFill>
                <a:latin typeface="Calibri" pitchFamily="34" charset="0"/>
              </a:rPr>
              <a:t>Capacitação sobre o protocolo de idoso</a:t>
            </a:r>
            <a:endParaRPr lang="pt-BR" sz="36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147" y="1665699"/>
            <a:ext cx="4053845" cy="3779525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E:\YAQUELIN\FOTOS PARA PROJETO\DSC07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700808"/>
            <a:ext cx="3834313" cy="3672408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925</TotalTime>
  <Words>1058</Words>
  <Application>Microsoft Office PowerPoint</Application>
  <PresentationFormat>Apresentação na tela (4:3)</PresentationFormat>
  <Paragraphs>175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Balcão Envidraçado</vt:lpstr>
      <vt:lpstr>Melhoria na Atenção á Saúde dos Idosos na UBS/ESF Pedrinhas, Macapá/AP</vt:lpstr>
      <vt:lpstr>INTRODUÇÃO</vt:lpstr>
      <vt:lpstr>Slide 3</vt:lpstr>
      <vt:lpstr>OBJETIVO GERAL</vt:lpstr>
      <vt:lpstr>OBJETIVO ESPECÍFICOS</vt:lpstr>
      <vt:lpstr>Metodologia</vt:lpstr>
      <vt:lpstr>Ações realizadas</vt:lpstr>
      <vt:lpstr>Ações realizadas</vt:lpstr>
      <vt:lpstr>Capacitação sobre o protocolo de idoso</vt:lpstr>
      <vt:lpstr>Acolhimento dos Idosos, pelas técnicas de enfermagem</vt:lpstr>
      <vt:lpstr>Consulta agendada e indicação de exame complementar para o controle e busca ativa de doenças crônicas e outras doenças</vt:lpstr>
      <vt:lpstr>Visita domiciliar a Idosos acamados o com problemas de locomoção</vt:lpstr>
      <vt:lpstr>Realização de palestras na igreja, na sala de espera, e nas ações de saúde</vt:lpstr>
      <vt:lpstr>Busca ativa dos idosos faltosos ás consultas</vt:lpstr>
      <vt:lpstr>Grupos com Idosos</vt:lpstr>
      <vt:lpstr>Slide 16</vt:lpstr>
      <vt:lpstr>Resultados</vt:lpstr>
      <vt:lpstr>Slide 18</vt:lpstr>
      <vt:lpstr>Realizar Avaliação Multidimensional Rápida em100% dos idosos utilizando como modelo a proposta de avaliação do Ministério da Saúde</vt:lpstr>
      <vt:lpstr>      Realizar exame clínico apropriado em idosos cadastrados em 100% das consultas </vt:lpstr>
      <vt:lpstr>   Priorizar a prescrição de medicamentos da Farmácia Popular a 100% dos idosos cadastrados</vt:lpstr>
      <vt:lpstr>    Rastrear 100% dos idosos cadastrados para Hipertensão Arterial Sistêmica </vt:lpstr>
      <vt:lpstr>      Realizar avaliação da necessidade de atendimento odontológico em 100% dos idosos cadastrados  </vt:lpstr>
      <vt:lpstr>      Realizar a primeira consulta odontológica programática a todos os idosos cadastrados </vt:lpstr>
      <vt:lpstr> </vt:lpstr>
      <vt:lpstr>     Buscar 100% dos idosos cadastrados faltosos às consultas programadas</vt:lpstr>
      <vt:lpstr>  </vt:lpstr>
      <vt:lpstr>     Manter registro específico de 100% das pessoas idosas cadastradas</vt:lpstr>
      <vt:lpstr>     Distribuir a Caderneta de Saúde da Pessoa Idosa a 100% dos idosos cadastrados </vt:lpstr>
      <vt:lpstr>  </vt:lpstr>
      <vt:lpstr>      Rastrear 100% das pessoas idosas cadastradas para risco de morbimortalidade  </vt:lpstr>
      <vt:lpstr>     Investigar a presença de indicadores de fragilização na velhice em 100% das pessoas idosas cadastradas </vt:lpstr>
      <vt:lpstr>     Avaliar a rede social de 100% dos idosos cadastrados </vt:lpstr>
      <vt:lpstr>Slide 34</vt:lpstr>
      <vt:lpstr>     Garantir orientação nutricional para hábitos alimentares saudáveis a 100% das pessoas idosas cadastrados </vt:lpstr>
      <vt:lpstr>       Garantir orientações sobre higiene bucal (incluindo higiene de próteses dentárias) para 100% dos idosos cadastrados.  </vt:lpstr>
      <vt:lpstr>Slide 37</vt:lpstr>
      <vt:lpstr>Slide 38</vt:lpstr>
      <vt:lpstr> Discussão</vt:lpstr>
      <vt:lpstr>REFERÊNCIAS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Do Pré-Natal E Puerpério Da Unidade Básica De Saúde Antônio Jacomini, Jardinópolis/Sp</dc:title>
  <dc:creator>Alexandre Mateus</dc:creator>
  <cp:lastModifiedBy>Catiuscie Cabreira da Silva</cp:lastModifiedBy>
  <cp:revision>92</cp:revision>
  <dcterms:created xsi:type="dcterms:W3CDTF">2014-03-29T12:00:21Z</dcterms:created>
  <dcterms:modified xsi:type="dcterms:W3CDTF">2015-06-09T16:56:32Z</dcterms:modified>
</cp:coreProperties>
</file>