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01" r:id="rId3"/>
    <p:sldId id="302" r:id="rId4"/>
    <p:sldId id="261" r:id="rId5"/>
    <p:sldId id="298" r:id="rId6"/>
    <p:sldId id="264" r:id="rId7"/>
    <p:sldId id="303" r:id="rId8"/>
    <p:sldId id="266" r:id="rId9"/>
    <p:sldId id="267" r:id="rId10"/>
    <p:sldId id="268" r:id="rId11"/>
    <p:sldId id="269" r:id="rId12"/>
    <p:sldId id="299" r:id="rId13"/>
    <p:sldId id="304" r:id="rId14"/>
    <p:sldId id="300" r:id="rId15"/>
    <p:sldId id="305" r:id="rId16"/>
    <p:sldId id="270" r:id="rId17"/>
    <p:sldId id="271" r:id="rId18"/>
    <p:sldId id="306" r:id="rId19"/>
    <p:sldId id="307" r:id="rId20"/>
    <p:sldId id="275" r:id="rId21"/>
    <p:sldId id="312" r:id="rId22"/>
    <p:sldId id="276" r:id="rId23"/>
    <p:sldId id="308" r:id="rId24"/>
    <p:sldId id="309" r:id="rId25"/>
    <p:sldId id="313" r:id="rId26"/>
    <p:sldId id="314" r:id="rId27"/>
    <p:sldId id="311" r:id="rId28"/>
    <p:sldId id="286" r:id="rId29"/>
    <p:sldId id="288" r:id="rId30"/>
    <p:sldId id="289" r:id="rId31"/>
    <p:sldId id="290" r:id="rId32"/>
    <p:sldId id="291" r:id="rId33"/>
    <p:sldId id="315" r:id="rId34"/>
    <p:sldId id="316" r:id="rId35"/>
    <p:sldId id="317" r:id="rId36"/>
    <p:sldId id="292" r:id="rId37"/>
    <p:sldId id="293" r:id="rId38"/>
    <p:sldId id="318" r:id="rId39"/>
    <p:sldId id="319" r:id="rId40"/>
    <p:sldId id="297" r:id="rId41"/>
    <p:sldId id="257" r:id="rId4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74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213670166229223"/>
          <c:y val="8.9212962962962938E-2"/>
          <c:w val="0.86730774278215217"/>
          <c:h val="0.803387649460484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Plan1!$A$41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Plan1!$B$40:$D$40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 </c:v>
                </c:pt>
              </c:strCache>
            </c:strRef>
          </c:cat>
          <c:val>
            <c:numRef>
              <c:f>Plan1!$B$41:$D$41</c:f>
              <c:numCache>
                <c:formatCode>0.0%</c:formatCode>
                <c:ptCount val="3"/>
                <c:pt idx="0">
                  <c:v>0.98099999999999998</c:v>
                </c:pt>
                <c:pt idx="1">
                  <c:v>1</c:v>
                </c:pt>
                <c:pt idx="2">
                  <c:v>0.998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5154208"/>
        <c:axId val="195156560"/>
      </c:barChart>
      <c:catAx>
        <c:axId val="19515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5156560"/>
        <c:crosses val="autoZero"/>
        <c:auto val="1"/>
        <c:lblAlgn val="ctr"/>
        <c:lblOffset val="100"/>
        <c:noMultiLvlLbl val="0"/>
      </c:catAx>
      <c:valAx>
        <c:axId val="195156560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5154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Plan1!$A$58</c:f>
              <c:strCache>
                <c:ptCount val="1"/>
                <c:pt idx="0">
                  <c:v>Proporção de hipertensos com prescrição de medicamentos da Farmácia Popular/Hiperdia priorizada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Plan1!$B$57:$D$57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 </c:v>
                </c:pt>
              </c:strCache>
            </c:strRef>
          </c:cat>
          <c:val>
            <c:numRef>
              <c:f>Plan1!$B$58:$D$58</c:f>
              <c:numCache>
                <c:formatCode>0.0%</c:formatCode>
                <c:ptCount val="3"/>
                <c:pt idx="0">
                  <c:v>1</c:v>
                </c:pt>
                <c:pt idx="1">
                  <c:v>0.96499999999999997</c:v>
                </c:pt>
                <c:pt idx="2">
                  <c:v>0.96499999999999997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5835856"/>
        <c:axId val="315834680"/>
      </c:barChart>
      <c:catAx>
        <c:axId val="31583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15834680"/>
        <c:crosses val="autoZero"/>
        <c:auto val="1"/>
        <c:lblAlgn val="ctr"/>
        <c:lblOffset val="100"/>
        <c:noMultiLvlLbl val="0"/>
      </c:catAx>
      <c:valAx>
        <c:axId val="315834680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15835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3702435746256373E-2"/>
          <c:y val="4.6698279931368235E-2"/>
          <c:w val="0.91502542254681929"/>
          <c:h val="0.900187482562834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Plan1!$A$136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Plan1!$B$135:$D$135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 </c:v>
                </c:pt>
              </c:strCache>
            </c:strRef>
          </c:cat>
          <c:val>
            <c:numRef>
              <c:f>Plan1!$B$136:$D$136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3954776"/>
        <c:axId val="393957912"/>
      </c:barChart>
      <c:catAx>
        <c:axId val="393954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93957912"/>
        <c:crosses val="autoZero"/>
        <c:auto val="1"/>
        <c:lblAlgn val="ctr"/>
        <c:lblOffset val="100"/>
        <c:noMultiLvlLbl val="0"/>
      </c:catAx>
      <c:valAx>
        <c:axId val="393957912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93954776"/>
        <c:crosses val="autoZero"/>
        <c:crossBetween val="between"/>
        <c:majorUnit val="0.1"/>
        <c:minorUnit val="2.0000000000000004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Plan1!$A$158</c:f>
              <c:strCache>
                <c:ptCount val="1"/>
                <c:pt idx="0">
                  <c:v>Proporção de hipertensos com orientação nutricional sobre alimentação saudável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Plan1!$B$157:$D$157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 </c:v>
                </c:pt>
              </c:strCache>
            </c:strRef>
          </c:cat>
          <c:val>
            <c:numRef>
              <c:f>Plan1!$B$158:$D$158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8746320"/>
        <c:axId val="388744752"/>
      </c:barChart>
      <c:catAx>
        <c:axId val="38874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88744752"/>
        <c:crosses val="autoZero"/>
        <c:auto val="1"/>
        <c:lblAlgn val="ctr"/>
        <c:lblOffset val="100"/>
        <c:noMultiLvlLbl val="0"/>
      </c:catAx>
      <c:valAx>
        <c:axId val="388744752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88746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491447944007"/>
          <c:y val="0.1212037037037037"/>
          <c:w val="0.84508552055993003"/>
          <c:h val="0.794545056867891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Plan1!$A$166</c:f>
              <c:strCache>
                <c:ptCount val="1"/>
                <c:pt idx="0">
                  <c:v>Proporção de hipertensos com orientação sobre a prática de  atividade física regular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Plan1!$B$165:$D$165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 </c:v>
                </c:pt>
              </c:strCache>
            </c:strRef>
          </c:cat>
          <c:val>
            <c:numRef>
              <c:f>Plan1!$B$166:$D$166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3879152"/>
        <c:axId val="383885816"/>
      </c:barChart>
      <c:catAx>
        <c:axId val="38387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83885816"/>
        <c:crosses val="autoZero"/>
        <c:auto val="1"/>
        <c:lblAlgn val="ctr"/>
        <c:lblOffset val="100"/>
        <c:noMultiLvlLbl val="0"/>
      </c:catAx>
      <c:valAx>
        <c:axId val="383885816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83879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047003499562555"/>
          <c:y val="0.10268518518518518"/>
          <c:w val="0.84508552055993003"/>
          <c:h val="0.813063575386410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Plan1!$A$176</c:f>
              <c:strCache>
                <c:ptCount val="1"/>
                <c:pt idx="0">
                  <c:v>Proporção de hipertensos que receberam orientação sobre os riscos do tabagismo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Plan1!$B$175:$D$175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 </c:v>
                </c:pt>
              </c:strCache>
            </c:strRef>
          </c:cat>
          <c:val>
            <c:numRef>
              <c:f>Plan1!$B$176:$D$176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8753376"/>
        <c:axId val="388753768"/>
      </c:barChart>
      <c:catAx>
        <c:axId val="388753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88753768"/>
        <c:crosses val="autoZero"/>
        <c:auto val="1"/>
        <c:lblAlgn val="ctr"/>
        <c:lblOffset val="100"/>
        <c:noMultiLvlLbl val="0"/>
      </c:catAx>
      <c:valAx>
        <c:axId val="388753768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88753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47003499562555"/>
          <c:y val="0.10268518518518518"/>
          <c:w val="0.84508552055993003"/>
          <c:h val="0.813063575386410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Plan1!$A$176</c:f>
              <c:strCache>
                <c:ptCount val="1"/>
                <c:pt idx="0">
                  <c:v>Proporção de hipertensos que receberam orientação sobre os riscos do tabagismo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Plan1!$B$175:$D$175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 </c:v>
                </c:pt>
              </c:strCache>
            </c:strRef>
          </c:cat>
          <c:val>
            <c:numRef>
              <c:f>Plan1!$B$176:$D$176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1649672"/>
        <c:axId val="311650064"/>
      </c:barChart>
      <c:catAx>
        <c:axId val="311649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11650064"/>
        <c:crosses val="autoZero"/>
        <c:auto val="1"/>
        <c:lblAlgn val="ctr"/>
        <c:lblOffset val="100"/>
        <c:noMultiLvlLbl val="0"/>
      </c:catAx>
      <c:valAx>
        <c:axId val="311650064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11649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1836B45-252E-4073-80F7-697EAEA7E7D6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2560" y="360040"/>
            <a:ext cx="7406640" cy="1628800"/>
          </a:xfrm>
        </p:spPr>
        <p:txBody>
          <a:bodyPr>
            <a:noAutofit/>
          </a:bodyPr>
          <a:lstStyle/>
          <a:p>
            <a:pPr algn="ctr"/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ABERTA DO SUS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Modalidade a Distância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Turma </a:t>
            </a:r>
            <a:r>
              <a:rPr lang="pt-BR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Melhoria da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atenção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saúde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dos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na UBS Mato Queimado, Mato Queimado/RS.</a:t>
            </a: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059832" y="4077072"/>
            <a:ext cx="578534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Especializando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Yareimis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López Ramos </a:t>
            </a:r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Orientador:Eliane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Carloni da Silva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577211" y="5805264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Pelotas,  2015</a:t>
            </a:r>
          </a:p>
          <a:p>
            <a:pPr algn="ctr"/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Imagem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1331640" y="188640"/>
            <a:ext cx="1104900" cy="11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6055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Metodologia/Ações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3 meses (12 semanas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População alvo: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da área de abrangência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Cadastro da população alvo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Atendimento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individual na UBS, atividades coletivas e visita domiciliar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Qualificação/treinamento da equipe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Desenvolvimento de ações baseadas nos cadernos de atenção básica de HAS e DM n° 15 e 16 do MS.</a:t>
            </a:r>
          </a:p>
          <a:p>
            <a:endParaRPr lang="pt-BR" sz="20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867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effectLst/>
              </a:rPr>
              <a:t>Metodologia/Ações</a:t>
            </a:r>
            <a:endParaRPr lang="pt-BR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Agendamento de consultas;</a:t>
            </a:r>
          </a:p>
          <a:p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Identificação de faltosos e busca ativa;</a:t>
            </a:r>
          </a:p>
          <a:p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Atividade educativa com 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população;</a:t>
            </a:r>
          </a:p>
          <a:p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Reuniões de equipe;</a:t>
            </a:r>
          </a:p>
          <a:p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Monitoramento;</a:t>
            </a:r>
          </a:p>
          <a:p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Avaliação;</a:t>
            </a:r>
          </a:p>
          <a:p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Busca ativa.</a:t>
            </a:r>
            <a:endParaRPr lang="pt-B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457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115616" y="1071547"/>
            <a:ext cx="8028384" cy="5525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Monitoramento e</a:t>
            </a:r>
            <a:r>
              <a:rPr kumimoji="0" lang="pt-BR" sz="2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avaliação:</a:t>
            </a:r>
          </a:p>
          <a:p>
            <a:pPr algn="just"/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Atualização dos cadastros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dos usuários no programa.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Realização de exame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clínico e laboratoriais.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Acesso aos medicamentos a Farmácia Popular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Qualidade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dos registros  dos usuários acompanhados.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Necessidade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atendimento odontológico.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nutricional, sobre atividade física regular, tabagismo, higiene bucal.</a:t>
            </a:r>
          </a:p>
          <a:p>
            <a:pPr lvl="1" algn="just">
              <a:buFont typeface="Arial" pitchFamily="34" charset="0"/>
              <a:buChar char="•"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971599" y="6309320"/>
            <a:ext cx="8098213" cy="772858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971600" y="116632"/>
            <a:ext cx="7498080" cy="1143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b="1" dirty="0" smtClean="0">
                <a:solidFill>
                  <a:srgbClr val="FF0000"/>
                </a:solidFill>
                <a:effectLst/>
              </a:rPr>
              <a:t>Metodologia/Ações</a:t>
            </a:r>
            <a:endParaRPr lang="pt-BR" b="1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7489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FF0000"/>
                </a:solidFill>
                <a:effectLst/>
              </a:rPr>
              <a:t>Metodologia/Ações</a:t>
            </a:r>
            <a:br>
              <a:rPr lang="pt-BR" b="1" dirty="0">
                <a:solidFill>
                  <a:srgbClr val="FF0000"/>
                </a:solidFill>
                <a:effectLst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82296" indent="0" algn="just">
              <a:buNone/>
            </a:pPr>
            <a:r>
              <a: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Organização e gestão do serviço</a:t>
            </a: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82296" indent="0" algn="just">
              <a:buNone/>
            </a:pPr>
            <a:endParaRPr lang="pt-BR" sz="4000" b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Garantia de registro </a:t>
            </a:r>
            <a:r>
              <a:rPr lang="pt-BR" dirty="0">
                <a:latin typeface="Arial" pitchFamily="34" charset="0"/>
                <a:cs typeface="Arial" pitchFamily="34" charset="0"/>
              </a:rPr>
              <a:t>dos usuários cadastrados no programa.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Melhoria do </a:t>
            </a:r>
            <a:r>
              <a:rPr lang="pt-BR" dirty="0">
                <a:latin typeface="Arial" pitchFamily="34" charset="0"/>
                <a:cs typeface="Arial" pitchFamily="34" charset="0"/>
              </a:rPr>
              <a:t>acolhimento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aos </a:t>
            </a:r>
            <a:r>
              <a:rPr lang="pt-BR" dirty="0">
                <a:latin typeface="Arial" pitchFamily="34" charset="0"/>
                <a:cs typeface="Arial" pitchFamily="34" charset="0"/>
              </a:rPr>
              <a:t>usuários.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Capacitação dos </a:t>
            </a:r>
            <a:r>
              <a:rPr lang="pt-BR" dirty="0">
                <a:latin typeface="Arial" pitchFamily="34" charset="0"/>
                <a:cs typeface="Arial" pitchFamily="34" charset="0"/>
              </a:rPr>
              <a:t>profissionais de acordo com os protocolos.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Garantia de </a:t>
            </a:r>
            <a:r>
              <a:rPr lang="pt-BR" dirty="0">
                <a:latin typeface="Arial" pitchFamily="34" charset="0"/>
                <a:cs typeface="Arial" pitchFamily="34" charset="0"/>
              </a:rPr>
              <a:t>realização dos exames laboratoriais.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Realização de </a:t>
            </a:r>
            <a:r>
              <a:rPr lang="pt-BR" dirty="0">
                <a:latin typeface="Arial" pitchFamily="34" charset="0"/>
                <a:cs typeface="Arial" pitchFamily="34" charset="0"/>
              </a:rPr>
              <a:t>controle de estoque de medicamentos.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Organização de </a:t>
            </a:r>
            <a:r>
              <a:rPr lang="pt-BR" dirty="0">
                <a:latin typeface="Arial" pitchFamily="34" charset="0"/>
                <a:cs typeface="Arial" pitchFamily="34" charset="0"/>
              </a:rPr>
              <a:t>visitas domiciliares para a busca dos faltosos.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304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3648" y="1285860"/>
            <a:ext cx="7452320" cy="5383500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Engajamento público</a:t>
            </a:r>
          </a:p>
          <a:p>
            <a:pPr algn="just"/>
            <a:endParaRPr lang="pt-BR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Reunião de orientação com a comunidade quanto ao programa e sobre acompanhamento na unidade</a:t>
            </a:r>
          </a:p>
          <a:p>
            <a:pPr lvl="1" algn="just">
              <a:buFont typeface="Arial" pitchFamily="34" charset="0"/>
              <a:buChar char="•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Manutenção dos registros</a:t>
            </a:r>
          </a:p>
          <a:p>
            <a:pPr lvl="1" algn="just">
              <a:buFont typeface="Arial" pitchFamily="34" charset="0"/>
              <a:buChar char="•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Participação da comunidade nas ações desenvolvidas</a:t>
            </a:r>
          </a:p>
          <a:p>
            <a:pPr lvl="1" algn="just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972156" y="1285860"/>
            <a:ext cx="3886124" cy="4879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115616" y="258060"/>
            <a:ext cx="7498080" cy="1143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b="1" dirty="0" smtClean="0">
                <a:solidFill>
                  <a:srgbClr val="FF0000"/>
                </a:solidFill>
                <a:effectLst/>
              </a:rPr>
              <a:t>Metodologia/Ações</a:t>
            </a:r>
            <a:endParaRPr lang="pt-BR" b="1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7597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FF0000"/>
                </a:solidFill>
                <a:effectLst/>
              </a:rPr>
              <a:t>Metodologia/Ações</a:t>
            </a:r>
            <a:br>
              <a:rPr lang="pt-BR" b="1" dirty="0">
                <a:solidFill>
                  <a:srgbClr val="FF0000"/>
                </a:solidFill>
                <a:effectLst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" indent="0" algn="just">
              <a:buNone/>
            </a:pPr>
            <a:r>
              <a:rPr lang="pt-B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Qualificação da prática clínica</a:t>
            </a:r>
          </a:p>
          <a:p>
            <a:pPr marL="27432" indent="0" algn="just">
              <a:buNone/>
            </a:pPr>
            <a:endParaRPr lang="pt-B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84632" indent="-457200" algn="just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Qualificação da equipe;</a:t>
            </a:r>
          </a:p>
          <a:p>
            <a:pPr marL="484632" indent="-457200" algn="just">
              <a:buFont typeface="Wingdings" panose="05000000000000000000" pitchFamily="2" charset="2"/>
              <a:buChar char="Ø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84632" indent="-457200" algn="just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Orientações à comunidade;</a:t>
            </a:r>
          </a:p>
          <a:p>
            <a:pPr marL="484632" indent="-457200" algn="just">
              <a:buFont typeface="Wingdings" panose="05000000000000000000" pitchFamily="2" charset="2"/>
              <a:buChar char="Ø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84632" indent="-457200" algn="just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Adequação dos registros</a:t>
            </a:r>
            <a:r>
              <a:rPr lang="pt-BR" dirty="0">
                <a:latin typeface="Arial" pitchFamily="34" charset="0"/>
                <a:cs typeface="Arial" pitchFamily="34" charset="0"/>
              </a:rPr>
              <a:t>.	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123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>
                <a:solidFill>
                  <a:srgbClr val="FF0000"/>
                </a:solidFill>
              </a:rPr>
              <a:t>Logística</a:t>
            </a:r>
            <a:endParaRPr lang="pt-BR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Protocolo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Protocolos/cadernos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Atenção Básica do Ministério da Saúde Nº 36 (Estratégias para o cuidado da pessoa com doença crônica: diabetes mellitus, 2013) e Nº 37 (Estratégias para o cuidado da pessoa com doença crônica: hipertensão arterial sistêmica, 2013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Ficha-espelho disponibilizada pelo curso de especialização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Planilha coleta de dados.</a:t>
            </a: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188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 smtClean="0">
                <a:solidFill>
                  <a:srgbClr val="FF0000"/>
                </a:solidFill>
              </a:rPr>
              <a:t>OBJETIVOS ESPECÍFICOS/METAS</a:t>
            </a:r>
            <a:endParaRPr lang="pt-BR" sz="40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1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Ampliar a cobertura de hipertensos e diabéticos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1.1: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Cadastrar 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dos hipertensos da área de abrangência no Programa de Atenção à Hipertensão Arterial e à Diabetes Mellitus da unidade de saúde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1.2: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Cadastrar 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dos diabéticos da área de abrangência no Programa de Atenção à Hipertensão Arterial e à Diabetes Mellitus da unidade de saúde.</a:t>
            </a:r>
          </a:p>
        </p:txBody>
      </p:sp>
    </p:spTree>
    <p:extLst>
      <p:ext uri="{BB962C8B-B14F-4D97-AF65-F5344CB8AC3E}">
        <p14:creationId xmlns:p14="http://schemas.microsoft.com/office/powerpoint/2010/main" val="10922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u="sng" dirty="0"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= 426 ....</a:t>
            </a:r>
            <a:b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Cobertura do programa de atenção ao  hipertenso na unidade de saúde</a:t>
            </a: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3728" y="1588882"/>
            <a:ext cx="5585172" cy="3680236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259632" y="55892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Figura 1: Cobertura do programa de atenção ao hipertenso na unidade de saúde</a:t>
            </a:r>
          </a:p>
        </p:txBody>
      </p:sp>
      <p:sp>
        <p:nvSpPr>
          <p:cNvPr id="6" name="Retângulo 5"/>
          <p:cNvSpPr/>
          <p:nvPr/>
        </p:nvSpPr>
        <p:spPr>
          <a:xfrm>
            <a:off x="6588224" y="5866239"/>
            <a:ext cx="21034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/>
              <a:t>Meta: 100%</a:t>
            </a:r>
          </a:p>
        </p:txBody>
      </p:sp>
    </p:spTree>
    <p:extLst>
      <p:ext uri="{BB962C8B-B14F-4D97-AF65-F5344CB8AC3E}">
        <p14:creationId xmlns:p14="http://schemas.microsoft.com/office/powerpoint/2010/main" val="2226506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Resultado: </a:t>
            </a:r>
            <a:r>
              <a:rPr lang="pt-B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65 diabéticos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Cobertura do programa de atenção ao 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na unidade de saúde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7704" y="1668319"/>
            <a:ext cx="5688632" cy="3881834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547664" y="5805264"/>
            <a:ext cx="489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Figura 2: Cobertura do programa de atenção ao diabético na unidade de saúde</a:t>
            </a:r>
          </a:p>
        </p:txBody>
      </p:sp>
      <p:sp>
        <p:nvSpPr>
          <p:cNvPr id="6" name="Retângulo 5"/>
          <p:cNvSpPr/>
          <p:nvPr/>
        </p:nvSpPr>
        <p:spPr>
          <a:xfrm>
            <a:off x="6888450" y="5943763"/>
            <a:ext cx="1827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/>
              <a:t>Meta: 100%</a:t>
            </a:r>
          </a:p>
        </p:txBody>
      </p:sp>
    </p:spTree>
    <p:extLst>
      <p:ext uri="{BB962C8B-B14F-4D97-AF65-F5344CB8AC3E}">
        <p14:creationId xmlns:p14="http://schemas.microsoft.com/office/powerpoint/2010/main" val="597857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b="1" dirty="0">
                <a:solidFill>
                  <a:srgbClr val="4F271C">
                    <a:satMod val="130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340768"/>
            <a:ext cx="7890080" cy="5184576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60000"/>
              </a:lnSpc>
            </a:pPr>
            <a:endParaRPr lang="pt-BR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Nos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últimos anos, na presença de Diabetes Mellitus e Hipertensão Arterial é observada com frequência cada vez maior, sobretudo na sociedade moderna, onde o estilo de vida, caracterizado por uma dieta demasiado rica em gorduras e açucares e por um hábito generalizado de estilo sedentário, favorecendo estas doenças que, constituem fatores para a principal causa de morbimortalidade na população brasileira, representando dois dos principais fatores de risco das doenças coronárias, que podem levar a invalidez parcial ou total do indivíduo, com graves repercussões para o usuário e sua família. (BRASIL, 2013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lnSpc>
                <a:spcPct val="160000"/>
              </a:lnSpc>
            </a:pPr>
            <a:endParaRPr lang="pt-BR" sz="8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t-BR" sz="8000" dirty="0"/>
          </a:p>
        </p:txBody>
      </p:sp>
    </p:spTree>
    <p:extLst>
      <p:ext uri="{BB962C8B-B14F-4D97-AF65-F5344CB8AC3E}">
        <p14:creationId xmlns:p14="http://schemas.microsoft.com/office/powerpoint/2010/main" val="256440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7498080" cy="1354162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Objetivo 2: </a:t>
            </a:r>
            <a:r>
              <a:rPr lang="pt-BR" sz="2800" dirty="0"/>
              <a:t>Melhorar a qualidade da atenção a hipertensos e diabéticos.</a:t>
            </a:r>
            <a:br>
              <a:rPr lang="pt-BR" sz="2800" dirty="0"/>
            </a:br>
            <a:r>
              <a:rPr lang="pt-BR" sz="2800" dirty="0"/>
              <a:t> </a:t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2.1 Realizar exame clínico apropriado em 100% dos hipertensos e/ou diabéticos.</a:t>
            </a:r>
          </a:p>
          <a:p>
            <a:pPr marL="82296" indent="0" algn="just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2.2 Garantir a 100% dos hipertensos e/ou diabéticos a realização dos exames complementares em dia de acordo com protocolo. </a:t>
            </a:r>
          </a:p>
          <a:p>
            <a:pPr marL="82296" indent="0" algn="just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2.3 Priorizar  a prescrição de medicamentos da farmácia popular para 100% dos pacientes hipertensos e/ou diabéticos cadastrados na unidade de saúde.</a:t>
            </a:r>
          </a:p>
          <a:p>
            <a:pPr marL="82296" indent="0" algn="just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2.4  Avaliação das necessidades de atendimento odontológico em 100% dos pacientes hipertensos e/ou diabéticos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 algn="just">
              <a:buNone/>
            </a:pP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584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2.5. Priorizar a prescrição de medicamentos da farmácia popular para 100% dos hipertensos cadastrados na unidade de saúde.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2.6. Priorizar a prescrição de medicamentos da farmácia popular para 100% dos diabéticos cadastrados na unidade de saúde.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2.7. Realizar avaliação da necessidade de atendimento odontológico em 100% dos hipertensos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2.8. Realizar avaliação da necessidade de atendimento odontológico em 100% dos diabéticos.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3529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 smtClean="0">
                <a:effectLst/>
              </a:rPr>
              <a:t/>
            </a:r>
            <a:br>
              <a:rPr lang="pt-BR" sz="2400" dirty="0" smtClean="0">
                <a:effectLst/>
              </a:rPr>
            </a:br>
            <a:r>
              <a:rPr lang="pt-BR" sz="4000" u="sng" dirty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pt-BR" sz="4000" dirty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alcançada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proporção de diabéticos com exame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clínico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adequado de acordo com 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protocolo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diabéticos com exames complementares em dia de acordo com 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protocolo, e 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avaliação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necessidade de atendimento odontológico 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hipertensos e diabéticos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930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 Realizar exame clínico apropriado em 100% dos hipertensos e/ou diabéticos.</a:t>
            </a:r>
            <a:b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5736" y="1268760"/>
            <a:ext cx="5688632" cy="4143158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259632" y="5539898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Figura 3:Gráfico Proporção de hipertensos com o exame clínico em dia de acordo com o protocolo na ESF Mato Queimado/RS, 2015.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180551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2.3 Garantir ao 100% dos hipertensos realização de exames complementares de acordo com o protocolo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  <p:graphicFrame>
        <p:nvGraphicFramePr>
          <p:cNvPr id="4" name="Espaço Reservado para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802130"/>
              </p:ext>
            </p:extLst>
          </p:nvPr>
        </p:nvGraphicFramePr>
        <p:xfrm>
          <a:off x="1435100" y="1447800"/>
          <a:ext cx="6521276" cy="3421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435608" y="5301208"/>
            <a:ext cx="6952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Figura 5: Proporção de hipertensos com exames complementares em dia de acordo com o protocolo</a:t>
            </a:r>
            <a:r>
              <a:rPr lang="pt-BR" dirty="0">
                <a:latin typeface="Arabic Typesetting" pitchFamily="66" charset="-78"/>
                <a:cs typeface="Arabic Typesetting" pitchFamily="66" charset="-78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9508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2.5 Priorizar a prescrição de medicamentos da farmácia popular para 100% dos hipertensos cadastrados na unidade de saúde.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337553"/>
              </p:ext>
            </p:extLst>
          </p:nvPr>
        </p:nvGraphicFramePr>
        <p:xfrm>
          <a:off x="2051720" y="1628800"/>
          <a:ext cx="561662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458258" y="5669436"/>
            <a:ext cx="70021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Figura 7: Proporção de hipertensos com  prescrição de medicamentos da Farmácia Popular/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Hiperdia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priorizada na ESF Mato Queimado/RS,2015.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0837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2.6 Priorizar a prescrição de medicamentos da farmácia popular para 100% dos diabéticos cadastrados na unidade de saúde.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696" y="1774921"/>
            <a:ext cx="6120680" cy="3526287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769075" y="5517232"/>
            <a:ext cx="709683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Figura 8:Proporção de diabéticos com prescrição de medicamentos da Farmácia Popular/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Hiperdia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priorizada na ESF Mato Queimado/RS,2015.</a:t>
            </a:r>
          </a:p>
          <a:p>
            <a:r>
              <a:rPr lang="pt-BR" dirty="0"/>
              <a:t> 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4665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 3:</a:t>
            </a:r>
            <a:r>
              <a:rPr lang="pt-BR" sz="2800" dirty="0">
                <a:effectLst/>
              </a:rPr>
              <a:t> </a:t>
            </a:r>
            <a:r>
              <a:rPr lang="pt-BR" sz="28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Melhorar a adesão de hipertensos e/ou diabéticos ao programa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3.1 Buscar </a:t>
            </a:r>
            <a:r>
              <a:rPr lang="pt-B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dos hipertensos e/ou diabéticos faltosos às consultas na unidade de saúde conforme a periodicidade recomendada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Resultados: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de 100% alcançada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em todos os meses na proporção  dos hipertensos e/ou diabéticos faltosos às consultas com busca ativa na unidade de saúde.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0068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 4: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Melhorar o registro das informações </a:t>
            </a:r>
            <a:br>
              <a:rPr lang="pt-BR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Meta 4.1.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Manter ficha de acompanhamento de </a:t>
            </a: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dos hipertensos e/ou diabéticos cadastrados na unidade de saúde.</a:t>
            </a:r>
          </a:p>
          <a:p>
            <a:pPr marL="82296" indent="0" algn="just">
              <a:buNone/>
            </a:pP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endParaRPr lang="pt-B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Resultados:</a:t>
            </a:r>
            <a:endParaRPr lang="pt-B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de 100% alcançada 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em todos os meses na proporção dos hipertensos e/ou diabéticos com registro adequado na ficha de acompanhamento.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99712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5:</a:t>
            </a:r>
            <a:r>
              <a:rPr lang="pt-BR" sz="3100" dirty="0" smtClean="0"/>
              <a:t> </a:t>
            </a:r>
            <a:r>
              <a:rPr lang="pt-BR" sz="3100" dirty="0">
                <a:effectLst/>
              </a:rPr>
              <a:t>Mapear hipertensos e diabéticos de risco para doenças cardiovasculares</a:t>
            </a:r>
            <a:r>
              <a:rPr lang="pt-BR" sz="4400" dirty="0"/>
              <a:t>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just">
              <a:buNone/>
            </a:pPr>
            <a:r>
              <a:rPr lang="pt-BR" sz="2400" dirty="0" smtClean="0"/>
              <a:t> </a:t>
            </a:r>
            <a:endParaRPr lang="pt-BR" sz="2400" dirty="0"/>
          </a:p>
          <a:p>
            <a:pPr marL="82296" indent="0" algn="just">
              <a:buNone/>
            </a:pP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 algn="just">
              <a:buNone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 5.1 </a:t>
            </a:r>
            <a:r>
              <a:rPr lang="pt-BR" sz="2400" dirty="0"/>
              <a:t>Realizar a estratificação de risco cardiovascular em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100%</a:t>
            </a:r>
            <a:r>
              <a:rPr lang="pt-BR" sz="2400" dirty="0"/>
              <a:t> dos pacientes hipertensos e diabéticos cadastrados na unidade de saúde.</a:t>
            </a:r>
          </a:p>
          <a:p>
            <a:pPr marL="82296" indent="0">
              <a:buNone/>
            </a:pPr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928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b="1" dirty="0">
                <a:solidFill>
                  <a:srgbClr val="4F271C">
                    <a:satMod val="130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equipe da Unidade Básica de Saúde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Mato Queimado</a:t>
            </a:r>
            <a:r>
              <a:rPr lang="pt-BR" sz="2000" b="1" dirty="0" smtClean="0"/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escolheu esta ação programática como foco da intervenção, pois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apesar de haver uma cobertura com 96% para hipertensão e 48% para diabéticos, foi detectada a necessidade de melhoria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 indicadores de qualidade,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que devido falta de sistematização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adequada da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assistência, impactava na atenção prestada.</a:t>
            </a:r>
          </a:p>
          <a:p>
            <a:pPr>
              <a:lnSpc>
                <a:spcPct val="150000"/>
              </a:lnSpc>
            </a:pPr>
            <a:endParaRPr lang="pt-B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84110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/>
              </a:rPr>
              <a:t>Resultados: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912194"/>
              </p:ext>
            </p:extLst>
          </p:nvPr>
        </p:nvGraphicFramePr>
        <p:xfrm>
          <a:off x="2411760" y="1447800"/>
          <a:ext cx="5688632" cy="37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/>
          <p:cNvSpPr/>
          <p:nvPr/>
        </p:nvSpPr>
        <p:spPr>
          <a:xfrm>
            <a:off x="1619672" y="5445224"/>
            <a:ext cx="7314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Figura 11:Proporção de hipertensos com estratificação de risco cardiovascular por exame clínico em dia na ESF Mato Queimado/RS, 2015.</a:t>
            </a:r>
          </a:p>
        </p:txBody>
      </p:sp>
    </p:spTree>
    <p:extLst>
      <p:ext uri="{BB962C8B-B14F-4D97-AF65-F5344CB8AC3E}">
        <p14:creationId xmlns:p14="http://schemas.microsoft.com/office/powerpoint/2010/main" val="307324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Objetivo 6:</a:t>
            </a:r>
            <a:r>
              <a:rPr lang="pt-BR" sz="2800" dirty="0" smtClean="0"/>
              <a:t> </a:t>
            </a:r>
            <a:r>
              <a:rPr lang="pt-BR" sz="2800" dirty="0"/>
              <a:t>Promover a saúde de hipertensos e </a:t>
            </a:r>
            <a:r>
              <a:rPr lang="pt-BR" sz="2800" dirty="0" smtClean="0"/>
              <a:t>diabéticos.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6.1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nutricional sobre alimentação saudável a 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100%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dos hipertensos 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diabéticos.</a:t>
            </a:r>
          </a:p>
          <a:p>
            <a:pPr marL="82296" indent="0" algn="just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Meta 6.2: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em relação à prática regular de atividade física a 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dos pacientes hipertensos e diabéticos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 algn="just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Meta 6.3: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sobre os riscos do tabagismo a 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dos pacientes hipertensos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 algn="just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Meta 6.4.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Garantir orientação sobre higiene bucal a 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dos pacientes hipertensos e diabéticos.</a:t>
            </a:r>
          </a:p>
          <a:p>
            <a:pPr marL="82296" indent="0" algn="just">
              <a:buNone/>
            </a:pPr>
            <a:r>
              <a:rPr lang="pt-BR" sz="2400" dirty="0"/>
              <a:t> </a:t>
            </a:r>
          </a:p>
          <a:p>
            <a:pPr marL="82296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075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Resultados: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6.1. Garantir orientação nutricional sobre alimentação saudável a 100% dos hipertensos.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979396"/>
              </p:ext>
            </p:extLst>
          </p:nvPr>
        </p:nvGraphicFramePr>
        <p:xfrm>
          <a:off x="2267744" y="1447800"/>
          <a:ext cx="5976664" cy="3853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/>
          <p:cNvSpPr/>
          <p:nvPr/>
        </p:nvSpPr>
        <p:spPr>
          <a:xfrm>
            <a:off x="1469954" y="5445224"/>
            <a:ext cx="72785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/>
              <a:t>Figura 12:Proporção de hipertensos que receberam orientação nutricional sobre alimentação saudável na ESF Mato Queimado/RS, 2015.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57067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dirty="0" smtClean="0"/>
              <a:t>Resultados: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6.3. Garantir orientação em relação à prática regular de atividade física a 100% dos pacientes hipertensos.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3930513"/>
              </p:ext>
            </p:extLst>
          </p:nvPr>
        </p:nvGraphicFramePr>
        <p:xfrm>
          <a:off x="2339752" y="1447800"/>
          <a:ext cx="5760640" cy="4141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443180" y="5657671"/>
            <a:ext cx="7233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Figura 13.Proporção de diabéticos que receberam orientação sobre pratica de atividade física na ESF Mato Queimado/RS, 2015.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17219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Garantir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orientação sobre os riscos do tabagismo a 100% dos pacientes hipertensos.</a:t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455604"/>
              </p:ext>
            </p:extLst>
          </p:nvPr>
        </p:nvGraphicFramePr>
        <p:xfrm>
          <a:off x="2483768" y="1447800"/>
          <a:ext cx="5472608" cy="3853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435608" y="5517232"/>
            <a:ext cx="7024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Figura 14: Proporção de hipertensos que receberam orientação sabre riscos de tabagismo.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04965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Resultados: Meta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6.7. Garantir orientação sobre higiene bucal a 100% dos pacientes hipertensos.</a:t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782139"/>
              </p:ext>
            </p:extLst>
          </p:nvPr>
        </p:nvGraphicFramePr>
        <p:xfrm>
          <a:off x="2051720" y="1417638"/>
          <a:ext cx="5400600" cy="3853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435608" y="5589240"/>
            <a:ext cx="6880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Figura 15: Proporção de hipertensos que receberam orientações </a:t>
            </a:r>
            <a:r>
              <a:rPr lang="pt-BR" dirty="0" smtClean="0"/>
              <a:t>sobre </a:t>
            </a:r>
            <a:r>
              <a:rPr lang="pt-BR" dirty="0"/>
              <a:t>higiene bucal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43519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100% alcançada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em todos os meses na proporção de hipertensos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 diabéticos que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receberam orientação sobre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alimentação saudável, em relação à prática regular de atividade física, os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riscos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tabagismo e higiene bucal.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9046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>
                <a:solidFill>
                  <a:srgbClr val="FF0000"/>
                </a:solidFill>
              </a:rPr>
              <a:t>Discussão</a:t>
            </a:r>
            <a:endParaRPr lang="pt-BR" b="1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Importância </a:t>
            </a:r>
            <a:r>
              <a:rPr lang="pt-BR" dirty="0" smtClean="0"/>
              <a:t>da intervenção para </a:t>
            </a:r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EQUIPE</a:t>
            </a:r>
          </a:p>
          <a:p>
            <a:endParaRPr lang="pt-B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000" dirty="0" smtClean="0"/>
              <a:t>Capacitação da equipe;</a:t>
            </a:r>
          </a:p>
          <a:p>
            <a:endParaRPr lang="pt-BR" sz="2000" dirty="0" smtClean="0"/>
          </a:p>
          <a:p>
            <a:r>
              <a:rPr lang="pt-BR" sz="2000" dirty="0" smtClean="0"/>
              <a:t>Conhecimento </a:t>
            </a:r>
            <a:r>
              <a:rPr lang="pt-BR" sz="2000" dirty="0"/>
              <a:t>da população para o acompanhamento e atenção de qualidade</a:t>
            </a:r>
            <a:r>
              <a:rPr lang="pt-BR" sz="2000" dirty="0" smtClean="0"/>
              <a:t>;</a:t>
            </a:r>
          </a:p>
          <a:p>
            <a:endParaRPr lang="pt-BR" sz="2000" dirty="0"/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Desenvolvimento do trabalho em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equipe;</a:t>
            </a:r>
          </a:p>
          <a:p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Envolvimento da equipe no desenvolvimento das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atividades.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79680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</a:t>
            </a: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SERVIÇO</a:t>
            </a:r>
            <a:b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Revisão das atribuições dos profissionais</a:t>
            </a:r>
          </a:p>
          <a:p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Melhoria dos registros</a:t>
            </a:r>
          </a:p>
          <a:p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Otimização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da agenda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para atender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hipertensos 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diabéticos, na unidade e visitas domiciliares. </a:t>
            </a:r>
          </a:p>
          <a:p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Atualização dos prontuários dos usuários que são acompanhados na unidade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Registros de qualidade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40130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</a:t>
            </a: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COMUNIDADE</a:t>
            </a:r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Satisfação com a </a:t>
            </a:r>
            <a:r>
              <a:rPr lang="pt-BR" sz="2000" dirty="0"/>
              <a:t>prioridade </a:t>
            </a:r>
            <a:r>
              <a:rPr lang="pt-BR" sz="2000" dirty="0" smtClean="0"/>
              <a:t>nos atendimentos;</a:t>
            </a:r>
          </a:p>
          <a:p>
            <a:endParaRPr lang="pt-BR" sz="2000" dirty="0"/>
          </a:p>
          <a:p>
            <a:r>
              <a:rPr lang="pt-BR" sz="2000" dirty="0">
                <a:cs typeface="Arial" pitchFamily="34" charset="0"/>
              </a:rPr>
              <a:t>Possibilidade de relação mais estreita entre profissionais e a comunidade</a:t>
            </a:r>
            <a:r>
              <a:rPr lang="pt-BR" sz="2000" dirty="0" smtClean="0">
                <a:cs typeface="Arial" pitchFamily="34" charset="0"/>
              </a:rPr>
              <a:t>;</a:t>
            </a:r>
          </a:p>
          <a:p>
            <a:endParaRPr lang="pt-BR" sz="2000" dirty="0">
              <a:cs typeface="Arial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Melhoria da qualidade do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atendimento;</a:t>
            </a:r>
            <a:endParaRPr lang="pt-BR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Possibilidade de incorporação das ações na rotina da unidade.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1221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4F271C">
                    <a:satMod val="130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pt-BR" sz="2400" dirty="0" smtClean="0"/>
          </a:p>
          <a:p>
            <a:pPr algn="just"/>
            <a:r>
              <a:rPr lang="pt-BR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IMPORTÂNCIA DA AÇÃO </a:t>
            </a:r>
            <a:r>
              <a:rPr lang="pt-BR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PROGRAMÁTICA</a:t>
            </a:r>
            <a:r>
              <a:rPr lang="pt-BR" sz="2400" b="1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pt-BR" sz="2400" dirty="0"/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Reorganização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processo de trabalho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na UBS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Realização de atividade de prevenção e avaliação dos fatores de riscos para o desenvolvimento destas doenças crônicas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Melhoria do controle e qualidade na atenção aos hipertensos e diabéticos.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Adequação dos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registros para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 realização do acompanhamento.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Pesquisa de casos novos.</a:t>
            </a:r>
          </a:p>
          <a:p>
            <a:pPr marL="82296" indent="0" algn="just">
              <a:buNone/>
            </a:pPr>
            <a:endParaRPr lang="pt-BR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772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Reflexão crítica sobre aprendizagem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178376" y="1412776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Nova experiência no ensino à distância;</a:t>
            </a:r>
          </a:p>
          <a:p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Superarão das expectativas iniciais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Diagnóstico de saúde da população;</a:t>
            </a:r>
          </a:p>
          <a:p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Proximidade com os usuários alvo da intervenção;</a:t>
            </a:r>
          </a:p>
          <a:p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>
                <a:cs typeface="Arial" pitchFamily="34" charset="0"/>
              </a:rPr>
              <a:t>Estudo da área clínica, para </a:t>
            </a:r>
            <a:r>
              <a:rPr lang="pt-BR" sz="2000" dirty="0" smtClean="0">
                <a:cs typeface="Arial" pitchFamily="34" charset="0"/>
              </a:rPr>
              <a:t>aperfeiçoamento nos atendimentos;</a:t>
            </a:r>
          </a:p>
          <a:p>
            <a:endParaRPr lang="pt-BR" sz="2000" dirty="0" smtClean="0">
              <a:cs typeface="Arial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Organização, planejamento, execução das atividades do dia a dia.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Superação das dificuldades com 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língua portuguesa.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15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talita helena\Desktop\s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53" y="2996952"/>
            <a:ext cx="4814800" cy="3827125"/>
          </a:xfrm>
          <a:prstGeom prst="rect">
            <a:avLst/>
          </a:prstGeom>
          <a:noFill/>
        </p:spPr>
      </p:pic>
      <p:pic>
        <p:nvPicPr>
          <p:cNvPr id="5" name="Picture 4" descr="C:\Users\talita helena\Desktop\saude-da-famil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4048" y="3356992"/>
            <a:ext cx="4139952" cy="3455043"/>
          </a:xfrm>
          <a:prstGeom prst="rect">
            <a:avLst/>
          </a:prstGeom>
          <a:noFill/>
        </p:spPr>
      </p:pic>
      <p:pic>
        <p:nvPicPr>
          <p:cNvPr id="6" name="Picture 2" descr="C:\Users\talita helena\Desktop\Logo_UNA-SUS_Vertical_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995936" cy="2996952"/>
          </a:xfrm>
          <a:prstGeom prst="rect">
            <a:avLst/>
          </a:prstGeom>
          <a:noFill/>
        </p:spPr>
      </p:pic>
      <p:pic>
        <p:nvPicPr>
          <p:cNvPr id="7" name="Imagem 6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5580112" y="378336"/>
            <a:ext cx="2761084" cy="21865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72879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4F271C">
                    <a:satMod val="130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CARACTERIZAÇÃO DO MUNICÍPIO</a:t>
            </a:r>
            <a:r>
              <a:rPr lang="pt-BR" sz="2400" b="1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pt-BR" sz="2400" dirty="0" smtClean="0"/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Mato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Queimado é um município do interior do Estado do Rio Grande do Sul,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localiza-se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na Região Missioneira do Estado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Mato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Queimado se situa a 36 km ao Norte-Oeste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Santo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ngelo,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maior cidade nos arredores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Está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489 quilômetros 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capital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(Porto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Alegre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Possui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uma população de 1804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habitantes.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Economia basicamente rural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oriunda da agricultura e criação de gado, com clima subtropical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Etnia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predominante é alemã 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 uma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considerável parte da população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idosa.</a:t>
            </a:r>
          </a:p>
          <a:p>
            <a:pPr>
              <a:lnSpc>
                <a:spcPct val="150000"/>
              </a:lnSpc>
            </a:pPr>
            <a:endParaRPr lang="pt-BR" sz="2000" dirty="0"/>
          </a:p>
          <a:p>
            <a:pPr>
              <a:lnSpc>
                <a:spcPct val="150000"/>
              </a:lnSpc>
            </a:pPr>
            <a:endParaRPr lang="pt-BR" sz="20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127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b="1" dirty="0">
                <a:solidFill>
                  <a:srgbClr val="4F271C">
                    <a:satMod val="130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pt-B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UBS: Mato Queimado</a:t>
            </a:r>
          </a:p>
          <a:p>
            <a:pPr algn="just"/>
            <a:endParaRPr lang="pt-BR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Tradicional </a:t>
            </a:r>
          </a:p>
          <a:p>
            <a:pPr algn="just"/>
            <a:r>
              <a:rPr lang="pt-B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Equipe Saúde da família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atende 5 UBS, sendo que 3 destas estão situadas na área rural e 2 na área urbana do município</a:t>
            </a:r>
            <a:endParaRPr lang="pt-BR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opulação 1804 pessoas: Urbana/ rural.</a:t>
            </a: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Estimativa de 386 hipertensos e 55 diabéticos cadastrados.</a:t>
            </a: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Estrutura física adequada.</a:t>
            </a: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Acessibilidade para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os portadores de necessidades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especiais.</a:t>
            </a: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01 NASF.</a:t>
            </a: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01 CRAS.</a:t>
            </a:r>
          </a:p>
          <a:p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68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b="1" dirty="0">
                <a:solidFill>
                  <a:srgbClr val="4F271C">
                    <a:satMod val="130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01sala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vacina,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01consultório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odontologia,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02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consultórios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médicos,</a:t>
            </a: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01 sala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acolhimento,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01sala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esterilização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01sala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curativos,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01sala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observação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01farmácia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01sala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administração,</a:t>
            </a: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01almoxarifado.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63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r>
              <a:rPr lang="pt-BR" sz="3600" b="1" u="sng" dirty="0" smtClean="0">
                <a:solidFill>
                  <a:srgbClr val="FF0000"/>
                </a:solidFill>
              </a:rPr>
              <a:t>Objetivo geral</a:t>
            </a:r>
            <a:endParaRPr lang="pt-BR" sz="3600" b="1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328592"/>
          </a:xfrm>
        </p:spPr>
        <p:txBody>
          <a:bodyPr>
            <a:normAutofit fontScale="25000" lnSpcReduction="20000"/>
          </a:bodyPr>
          <a:lstStyle/>
          <a:p>
            <a:endParaRPr lang="pt-BR" dirty="0" smtClean="0"/>
          </a:p>
          <a:p>
            <a:pPr algn="just">
              <a:buNone/>
            </a:pP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</a:t>
            </a:r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da Atenção à Saúde das pessoas com Hipertensão e/ou Diabetes na Unidade Básica de Saúde </a:t>
            </a: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Mato Queimado, Mato Queimado/RS.</a:t>
            </a:r>
          </a:p>
          <a:p>
            <a:pPr algn="just">
              <a:buNone/>
            </a:pPr>
            <a:endParaRPr lang="pt-BR" sz="1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pt-BR" sz="8000" b="1" dirty="0">
                <a:latin typeface="Arial" panose="020B0604020202020204" pitchFamily="34" charset="0"/>
                <a:cs typeface="Arial" panose="020B0604020202020204" pitchFamily="34" charset="0"/>
              </a:rPr>
              <a:t>Objetivos específicos </a:t>
            </a:r>
          </a:p>
          <a:p>
            <a:pPr algn="just"/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Ampliar a cobertura dos Hipertensos e Diabéticos na Unidade básica de saúde</a:t>
            </a:r>
          </a:p>
          <a:p>
            <a:pPr algn="just"/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 Melhorar a qualidade da atenção a hipertensos e diabéticos</a:t>
            </a:r>
          </a:p>
          <a:p>
            <a:pPr algn="just"/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Melhorar a adesão do atendimento aos Hipertensos e Diabéticos na Unidade Básica de Saúde. </a:t>
            </a:r>
          </a:p>
          <a:p>
            <a:pPr algn="just"/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Melhorar o registro das informações direcionado dos Hipertensos e Diabéticos na Unidade Básica de saúde.</a:t>
            </a:r>
          </a:p>
          <a:p>
            <a:pPr algn="just"/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Mapear os Hipertensos e Diabéticos de risco para doença cardiovascular na Unidade Básica de Saúde.</a:t>
            </a:r>
          </a:p>
          <a:p>
            <a:pPr algn="just"/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Realizar ações de promoção da saúde voltada aos Hipertensos e Diabéticos na Unidade Básica de saúde</a:t>
            </a:r>
          </a:p>
          <a:p>
            <a:pPr algn="ctr"/>
            <a:endParaRPr lang="pt-BR" b="1" dirty="0">
              <a:latin typeface="Arial"/>
              <a:ea typeface="Calibri"/>
              <a:cs typeface="Times New Roman"/>
            </a:endParaRPr>
          </a:p>
          <a:p>
            <a:endParaRPr lang="pt-BR" dirty="0"/>
          </a:p>
          <a:p>
            <a:pPr marL="82296" indent="0"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495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t-BR" dirty="0" smtClean="0"/>
          </a:p>
          <a:p>
            <a:pPr marL="82296" indent="0"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ações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foram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desenvolvidas nos seguintes eixos: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onitoramento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avaliação.</a:t>
            </a:r>
          </a:p>
          <a:p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rganização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 gestão do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serviço.</a:t>
            </a:r>
          </a:p>
          <a:p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ngajamento público. </a:t>
            </a:r>
          </a:p>
          <a:p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ualificação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da prática clínica. </a:t>
            </a:r>
          </a:p>
        </p:txBody>
      </p:sp>
    </p:spTree>
    <p:extLst>
      <p:ext uri="{BB962C8B-B14F-4D97-AF65-F5344CB8AC3E}">
        <p14:creationId xmlns:p14="http://schemas.microsoft.com/office/powerpoint/2010/main" val="324519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139</TotalTime>
  <Words>1932</Words>
  <Application>Microsoft Office PowerPoint</Application>
  <PresentationFormat>Apresentação na tela (4:3)</PresentationFormat>
  <Paragraphs>299</Paragraphs>
  <Slides>41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50" baseType="lpstr">
      <vt:lpstr>Arabic Typesetting</vt:lpstr>
      <vt:lpstr>Arial</vt:lpstr>
      <vt:lpstr>Calibri</vt:lpstr>
      <vt:lpstr>Gill Sans MT</vt:lpstr>
      <vt:lpstr>Times New Roman</vt:lpstr>
      <vt:lpstr>Verdana</vt:lpstr>
      <vt:lpstr>Wingdings</vt:lpstr>
      <vt:lpstr>Wingdings 2</vt:lpstr>
      <vt:lpstr>Solstício</vt:lpstr>
      <vt:lpstr>UNIVERSIDADE ABERTA DO SUS UNIVERSIDADE FEDERAL DE PELOTAS Especialização em Saúde da Família Modalidade a Distância Turma 8 </vt:lpstr>
      <vt:lpstr>INTRODUÇÃO</vt:lpstr>
      <vt:lpstr>INTRODUÇÃO</vt:lpstr>
      <vt:lpstr>INTRODUÇÃO</vt:lpstr>
      <vt:lpstr>INTRODUÇÃO</vt:lpstr>
      <vt:lpstr>INTRODUÇÃO</vt:lpstr>
      <vt:lpstr>INTRODUÇÃO</vt:lpstr>
      <vt:lpstr>Objetivo geral</vt:lpstr>
      <vt:lpstr>Metodologia</vt:lpstr>
      <vt:lpstr>Metodologia/Ações</vt:lpstr>
      <vt:lpstr>Metodologia/Ações</vt:lpstr>
      <vt:lpstr>Apresentação do PowerPoint</vt:lpstr>
      <vt:lpstr>Metodologia/Ações </vt:lpstr>
      <vt:lpstr>Apresentação do PowerPoint</vt:lpstr>
      <vt:lpstr>Metodologia/Ações </vt:lpstr>
      <vt:lpstr>Logística</vt:lpstr>
      <vt:lpstr>OBJETIVOS ESPECÍFICOS/METAS</vt:lpstr>
      <vt:lpstr>Resultado: 100% = 426 .... Cobertura do programa de atenção ao  hipertenso na unidade de saúde </vt:lpstr>
      <vt:lpstr>Resultado: 100% = 65 diabéticos Cobertura do programa de atenção ao  diabético na unidade de saúde</vt:lpstr>
      <vt:lpstr>Objetivo 2: Melhorar a qualidade da atenção a hipertensos e diabéticos.   </vt:lpstr>
      <vt:lpstr>Apresentação do PowerPoint</vt:lpstr>
      <vt:lpstr> Resultado:</vt:lpstr>
      <vt:lpstr>2.1 Realizar exame clínico apropriado em 100% dos hipertensos e/ou diabéticos. </vt:lpstr>
      <vt:lpstr>Meta 2.3 Garantir ao 100% dos hipertensos realização de exames complementares de acordo com o protocolo. </vt:lpstr>
      <vt:lpstr>Meta 2.5 Priorizar a prescrição de medicamentos da farmácia popular para 100% dos hipertensos cadastrados na unidade de saúde.</vt:lpstr>
      <vt:lpstr>Meta 2.6 Priorizar a prescrição de medicamentos da farmácia popular para 100% dos diabéticos cadastrados na unidade de saúde.</vt:lpstr>
      <vt:lpstr>Objetivo 3: Melhorar a adesão de hipertensos e/ou diabéticos ao programa</vt:lpstr>
      <vt:lpstr>Objetivo 4: Melhorar o registro das informações  </vt:lpstr>
      <vt:lpstr> Objetivo 5: Mapear hipertensos e diabéticos de risco para doenças cardiovasculares.</vt:lpstr>
      <vt:lpstr>Resultados:</vt:lpstr>
      <vt:lpstr>Objetivo 6: Promover a saúde de hipertensos e diabéticos.</vt:lpstr>
      <vt:lpstr>Resultados: Meta 6.1. Garantir orientação nutricional sobre alimentação saudável a 100% dos hipertensos. </vt:lpstr>
      <vt:lpstr>Resultados: Meta 6.3. Garantir orientação em relação à prática regular de atividade física a 100% dos pacientes hipertensos.</vt:lpstr>
      <vt:lpstr>Resultados: Garantir orientação sobre os riscos do tabagismo a 100% dos pacientes hipertensos.  </vt:lpstr>
      <vt:lpstr>Resultados: Meta 6.7. Garantir orientação sobre higiene bucal a 100% dos pacientes hipertensos. </vt:lpstr>
      <vt:lpstr>Resultados:</vt:lpstr>
      <vt:lpstr>Discussão</vt:lpstr>
      <vt:lpstr>Importância da intervenção para SERVIÇO </vt:lpstr>
      <vt:lpstr>Importância da intervenção para COMUNIDADE </vt:lpstr>
      <vt:lpstr>Reflexão crítica sobre aprendizagem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 8</dc:title>
  <dc:creator>Talita Helena</dc:creator>
  <cp:lastModifiedBy>Eliane Carloni da Silva Gomes</cp:lastModifiedBy>
  <cp:revision>17</cp:revision>
  <dcterms:created xsi:type="dcterms:W3CDTF">2015-08-05T17:36:44Z</dcterms:created>
  <dcterms:modified xsi:type="dcterms:W3CDTF">2015-09-18T19:49:09Z</dcterms:modified>
</cp:coreProperties>
</file>