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5" r:id="rId5"/>
    <p:sldId id="262" r:id="rId6"/>
    <p:sldId id="264" r:id="rId7"/>
    <p:sldId id="266" r:id="rId8"/>
    <p:sldId id="268" r:id="rId9"/>
    <p:sldId id="270" r:id="rId10"/>
    <p:sldId id="271" r:id="rId11"/>
    <p:sldId id="273" r:id="rId12"/>
    <p:sldId id="275" r:id="rId13"/>
    <p:sldId id="277" r:id="rId14"/>
    <p:sldId id="278" r:id="rId15"/>
    <p:sldId id="279" r:id="rId16"/>
    <p:sldId id="281" r:id="rId17"/>
    <p:sldId id="28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fas\Unidade%205\PCD%20final_revis&#227;o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arefas\Unidade%205\PCD%20final_revis&#227;o%20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506072874494"/>
          <c:y val="0.333334566371354"/>
          <c:w val="0.831983805668017"/>
          <c:h val="0.556820241552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0.361256544502618</c:v>
                </c:pt>
                <c:pt idx="1">
                  <c:v>0.581151832460734</c:v>
                </c:pt>
                <c:pt idx="2">
                  <c:v>0.675392670157068</c:v>
                </c:pt>
                <c:pt idx="3">
                  <c:v>0.895287958115184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5038504"/>
        <c:axId val="-2104986616"/>
      </c:barChart>
      <c:catAx>
        <c:axId val="-21050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04986616"/>
        <c:crosses val="autoZero"/>
        <c:auto val="1"/>
        <c:lblAlgn val="ctr"/>
        <c:lblOffset val="100"/>
        <c:noMultiLvlLbl val="0"/>
      </c:catAx>
      <c:valAx>
        <c:axId val="-210498661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050385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0">
            <a:defRPr lang="en-US"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000123054872"/>
          <c:y val="0.441606626380422"/>
          <c:w val="0.832662110026806"/>
          <c:h val="0.44890590946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0.219712525667351</c:v>
                </c:pt>
                <c:pt idx="1">
                  <c:v>0.435318275154004</c:v>
                </c:pt>
                <c:pt idx="2">
                  <c:v>0.548254620123203</c:v>
                </c:pt>
                <c:pt idx="3">
                  <c:v>0.718685831622178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5007880"/>
        <c:axId val="-2126247464"/>
      </c:barChart>
      <c:catAx>
        <c:axId val="-210500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26247464"/>
        <c:crosses val="autoZero"/>
        <c:auto val="1"/>
        <c:lblAlgn val="ctr"/>
        <c:lblOffset val="100"/>
        <c:noMultiLvlLbl val="0"/>
      </c:catAx>
      <c:valAx>
        <c:axId val="-2126247464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050078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52C07-4F5C-4D77-95CD-5C805859F8F3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45EA-151F-43A1-B431-40B98FC8A0CA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2653443" y="642918"/>
            <a:ext cx="40085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UNIVERSIDADE ABERTA DO SUS – UNASUS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MODALIDADE À DISTÂNCIA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400" dirty="0" smtClean="0">
                <a:latin typeface="Arial" pitchFamily="34" charset="0"/>
                <a:cs typeface="Arial" pitchFamily="34" charset="0"/>
              </a:rPr>
            </a:b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TURMA 8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2267744" y="2636912"/>
            <a:ext cx="5929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MELHORIA DA ATENÇÃO À SAUDE DA MULHER NA PREVENÇÃO E DETECÇÃO DOS CÂNCERES DO COLO DO ÚTERO E DE MAMA NA ESF ESPERANÇA I, BATALHA/PI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275856" y="4437112"/>
            <a:ext cx="4049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YARENNIS RODRÍGUEZ MONTERO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699792" y="602128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PELOTAS/RS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200" dirty="0" smtClean="0"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 2015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14480" y="571480"/>
            <a:ext cx="6425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OBJETIVOS,METAS E RESULTADOS</a:t>
            </a:r>
            <a:endParaRPr lang="pt-BR" sz="28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979712" y="1956334"/>
            <a:ext cx="6235626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4. Manter o registro das informações. 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4.1. Manter registro da coleta de exame </a:t>
            </a:r>
            <a:r>
              <a:rPr kumimoji="0" lang="pt-BR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cito-patológico</a:t>
            </a: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colo do útero em registros adequados em 100% das mulheres cadastradas de 25 a 64 anos.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4.2. Manter registro da realização da mamografia em registros específicos em 100% das mulheres cadastradas de 50 a 69 anos.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100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% ficaram com os registros adequados do exame cito-patológico do colo do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útero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exame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mamografia 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43042" y="500042"/>
            <a:ext cx="6425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OBJETIVOS,METAS E RESULTADOS</a:t>
            </a:r>
            <a:endParaRPr lang="pt-BR" sz="28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63688" y="1485940"/>
            <a:ext cx="65230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5. Mapear as mulheres de risco para câncer de colo do útero e de mama.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5.1. Pesquisar sinais de alerta para câncer do colo do útero em 100% das mulheres entre 25 e 64 anos de idade (Dor e sangramento após relação sexual e/ou corrimento vaginal excessivo).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5.2. Realizar avaliação de risco para câncer de mama em 100% das mulheres de 50 a 69 anos de idade.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350 mulheres entre 25 e 64 anos cadastradas ao final da intervenção, 100% tiveram pesquisa de sinais de alerta para câncer de colo do útero.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171 mulheres entre 50 e 69 anos cadastradas, 100% foram avaliadas quanto ao risco para câncer de mama.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71604" y="500042"/>
            <a:ext cx="6425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OBJETIVOS,METAS E RESULTADOS</a:t>
            </a:r>
            <a:endParaRPr lang="pt-BR" sz="2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35696" y="1352921"/>
            <a:ext cx="673683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6. Promover a saúde das mulheres que realizam detecção precoce para câncer do colo do útero e câncer de mama na unidade de saúde.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6.1. Orientar 100% das mulheres cadastradas sobre doenças sexualmente transmissíveis (DST) e fatores de risco para câncer de colo do útero.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 6.2. Orientar 100% das mulheres cadastradas sobre doenças sexualmente transmissíveis (DST) e fatores de risco para câncer de mama.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Total 350 mulheres cadastradas entre 25 e 64 anos de idade, todas receberam orientação sobre DST e fatores de risco para câncer de colo do útero(100%).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171 mulheres cadastradas entre 50 a 69 anos de idade, todas receberam orientação sobre DST e fatores de risco para câncer de mama. </a:t>
            </a: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2976" y="571480"/>
            <a:ext cx="6072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1979712" y="1571612"/>
            <a:ext cx="6521378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para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equipe</a:t>
            </a:r>
          </a:p>
          <a:p>
            <a:pPr algn="just">
              <a:lnSpc>
                <a:spcPct val="110000"/>
              </a:lnSpc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Promoveu uma integração da toda a equipe. A equipe ficou mais unida e fortalecida.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Aumentou os conhecimentos sobre a prevenção destas doenças.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Aumentou o nível de responsabilidade de cada integrante da equipe para com as usuárias das faixas etárias entre 25 e 64 anos de idade para prevenção de câncer do colo do útero e as usuárias entre 50 e 69 anos para a prevenção do câncer de mama.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728" y="500042"/>
            <a:ext cx="628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IMPORTANCIA PARA O SERVIÇO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2123728" y="1700808"/>
            <a:ext cx="65202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Importância para o serviço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Se conseguiu organizar melhor nosso trabalho.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Atualização constante dos registros. 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Melhoras no acolhimento das usuárias alvo da intervenção.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Apoiou a priorização dos atendimentos segundo a classificação do risco.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Facilitou-se a otimização dos atendimentos prestados a estas usuárias.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As ações ficaram na rotina de trabalho em nossos serviços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642918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DISCUSSÃO E IMPORTANCIA PARA A COMUNIDADE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1907704" y="1700808"/>
            <a:ext cx="6807700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Import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â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ncia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para a comunidade.</a:t>
            </a:r>
          </a:p>
          <a:p>
            <a:pPr algn="just">
              <a:lnSpc>
                <a:spcPct val="130000"/>
              </a:lnSpc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Houve a melhoria do acolhimento e acompanhamento das mulheres.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Facilitou-se a realização de atividades em grupos, como as palestras educativas, atividades de promoção e prevenção em saúde.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Melhoras no atendimentos às usuárias, tivemos um maior contato com as pacientes.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Aumentamos a cobertura do programa.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 comunidade recebeu informações essenciais para promoção em saúde em geral.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1538" y="214290"/>
            <a:ext cx="6831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REFLEXÃO CRITICA SOBRE O CURSO</a:t>
            </a:r>
            <a:endParaRPr lang="pt-BR" sz="28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691680" y="991354"/>
            <a:ext cx="7238038" cy="53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No </a:t>
            </a: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inicio fiquei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decepcionada com o curso e sem vontade de continuar o mesmo,</a:t>
            </a:r>
            <a:r>
              <a:rPr kumimoji="0" lang="pt-B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com o apoio da orientadora e o coordenador pedagógico consegui ir em frente. 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formato do curso esteve muito claro e com todas as orientações necessárias para seu bom desenvolvimento.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Os fóruns de clínica e de saúde coletiva foram de grande importância.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a orientadora é uma peça chave neste processo de aprendizagem.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curso foi muito importante para meu desenvolvimento tanto pessoal como profissional.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Permitiu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melhoraria dos indicadores de saúde, elevar a promoção e prevenção da saúde com atividades que ficaram como rotina no trabalho do serviço.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Aumentou se a organização e a qualidade dos serviços e se elevou o nível de conhecimento da população sobre seus direitos e deveres com a saúde.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curso superou todas as minhas expectativas aumentando meu nível de conhecimento e facilitando meu trabalho com a comunidade.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71604" y="2071678"/>
            <a:ext cx="60722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>
                <a:solidFill>
                  <a:srgbClr val="660033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OBRIGADA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620688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1979712" y="1412776"/>
            <a:ext cx="6572296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Município de Batalha 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microrregião litoral Piauiense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143 km de Teresina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xtensão territorial: 1.588.905 km2 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opulação total ~25.786 pessoas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Densidade demográfica = 17,3 habitantes/km2, acima da média do Estado do Piauí que é 12 habitantes/km2. </a:t>
            </a:r>
          </a:p>
          <a:p>
            <a:pPr marL="285750" indent="-285750" algn="just">
              <a:buFont typeface="Arial"/>
              <a:buChar char="•"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pt-BR" dirty="0">
                <a:latin typeface="Arial" pitchFamily="34" charset="0"/>
                <a:cs typeface="Arial" pitchFamily="34" charset="0"/>
              </a:rPr>
              <a:t>Centros de Saúde/Unidade Básica de Saúde (UBS), cada uma delas com as equipes Estratégia de Saúde da Família (ESF).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pt-BR" dirty="0">
                <a:latin typeface="Arial" pitchFamily="34" charset="0"/>
                <a:cs typeface="Arial" pitchFamily="34" charset="0"/>
              </a:rPr>
              <a:t>estão localizados na zona rural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 na </a:t>
            </a:r>
            <a:r>
              <a:rPr lang="pt-BR" dirty="0">
                <a:latin typeface="Arial" pitchFamily="34" charset="0"/>
                <a:cs typeface="Arial" pitchFamily="34" charset="0"/>
              </a:rPr>
              <a:t>zona urbana.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01 NASF, </a:t>
            </a:r>
            <a:r>
              <a:rPr lang="pt-BR" dirty="0">
                <a:latin typeface="Arial" pitchFamily="34" charset="0"/>
                <a:cs typeface="Arial" pitchFamily="34" charset="0"/>
              </a:rPr>
              <a:t>01 ortopedista, 13 clínicos gerais, 01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CAPS, </a:t>
            </a:r>
            <a:r>
              <a:rPr lang="pt-BR" dirty="0">
                <a:latin typeface="Arial" pitchFamily="34" charset="0"/>
                <a:cs typeface="Arial" pitchFamily="34" charset="0"/>
              </a:rPr>
              <a:t>02 psicólogos, 01 fonoaudióloga, 02 fisioterapeutas, 04 a equipe de Saúde Bucal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79520" y="404664"/>
            <a:ext cx="3423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ESF ESPERANÇA </a:t>
            </a:r>
            <a:r>
              <a:rPr lang="pt-BR" sz="2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2267744" y="1340768"/>
            <a:ext cx="6500858" cy="5170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Localizada no centro da cidade de Batalha, atende aproximadamente 2.240 pessoas cadastradas (509 famílias) </a:t>
            </a:r>
          </a:p>
          <a:p>
            <a:pPr marL="285750" indent="-285750" algn="just">
              <a:buFont typeface="Arial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 equipe de saúde familiar tradicional, composta por um médico da família, uma enfermeira, uma técnica em farmácia, cinco ACS, uma dentista, uma técnica de saúde bucal e uma auxiliar de serviço geral</a:t>
            </a: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Câncer do colo de útero e de mama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mais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frequentes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nas mulheres 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 forma de diminuir a incidência = prevenção primária é a oferta de rastreamento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 487 mulheres entre 25-64 anos, 74% tinham exame cito-patológico em dia.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191 mulheres entre 50 e 69 anos, apenas 62% tinham mamografia em dia.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Melhorar a atenção à saúde da mulher na detecção dos cânceres do colo do Útero e de Mama na UBS Esperança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I</a:t>
            </a:r>
            <a:r>
              <a:rPr lang="pt-BR" dirty="0">
                <a:latin typeface="Arial" pitchFamily="34" charset="0"/>
                <a:cs typeface="Arial" pitchFamily="34" charset="0"/>
              </a:rPr>
              <a:t>, Batalha/PI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82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28728" y="785794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METODOLOGIA - AÇÕES</a:t>
            </a:r>
            <a:endParaRPr lang="pt-BR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628800"/>
            <a:ext cx="6707088" cy="44973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t-BR" dirty="0">
                <a:latin typeface="Arial" pitchFamily="34" charset="0"/>
                <a:ea typeface="Times New Roman" pitchFamily="18" charset="0"/>
                <a:cs typeface="Arial" pitchFamily="34" charset="0"/>
              </a:rPr>
              <a:t>Para realizar a intervenção no programa de prevenção do câncer de colo de útero e controle do câncer de mama se adotou o Caderno de Atenção Primaria # 13 do Ministério da 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Saúde de </a:t>
            </a:r>
            <a:r>
              <a:rPr lang="pt-BR" dirty="0">
                <a:latin typeface="Arial" pitchFamily="34" charset="0"/>
                <a:ea typeface="Times New Roman" pitchFamily="18" charset="0"/>
                <a:cs typeface="Arial" pitchFamily="34" charset="0"/>
              </a:rPr>
              <a:t>2013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/>
            <a:endParaRPr lang="pt-B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Registros: fichas </a:t>
            </a:r>
            <a:r>
              <a:rPr lang="pt-BR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espelho 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 município + ficha complementar e planilha de coleta de dados</a:t>
            </a:r>
          </a:p>
          <a:p>
            <a:pPr lvl="0"/>
            <a:endParaRPr lang="pt-BR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16 semanas</a:t>
            </a: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Ações nos eixos:</a:t>
            </a:r>
            <a:endParaRPr lang="pt-BR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400050" lvl="1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Monitoramento e avaliação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400050" lvl="1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Organização e gestão do serviço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400050" lvl="1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Engajamento público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400050" lvl="1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Qualificação da prática clínica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/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5538" y="428604"/>
            <a:ext cx="8221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91680" y="1007150"/>
            <a:ext cx="688084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1: Manter a cobertura de detecção precoce do câncer do    colo do útero e ampliar a cobertura do câncer de mama.</a:t>
            </a:r>
            <a:endParaRPr kumimoji="0" lang="pt-B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1.1 </a:t>
            </a: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Manter a cobertura </a:t>
            </a: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detecção precoce do câncer do colo do útero das mulheres na faixa etária entre 25 e 64 anos de idade em 100%.</a:t>
            </a:r>
            <a:endParaRPr kumimoji="0" lang="pt-BR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Meta 1.2 Ampliar a cobertura de detecção precoce do câncer de mama das mulheres na faixa etária entre 50 e 69 anos de idade para 90%.</a:t>
            </a:r>
            <a:endParaRPr kumimoji="0" lang="pt-BR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19411"/>
              </p:ext>
            </p:extLst>
          </p:nvPr>
        </p:nvGraphicFramePr>
        <p:xfrm>
          <a:off x="4427984" y="3861048"/>
          <a:ext cx="4433048" cy="2713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389343"/>
              </p:ext>
            </p:extLst>
          </p:nvPr>
        </p:nvGraphicFramePr>
        <p:xfrm>
          <a:off x="323528" y="3861048"/>
          <a:ext cx="3881058" cy="2750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26933" y="500042"/>
            <a:ext cx="6429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07704" y="1484784"/>
            <a:ext cx="616586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b="1" dirty="0">
                <a:latin typeface="Arial" pitchFamily="34" charset="0"/>
                <a:ea typeface="Calibri" pitchFamily="34" charset="0"/>
                <a:cs typeface="Arial" pitchFamily="34" charset="0"/>
              </a:rPr>
              <a:t>Objetivo 2. Melhorar a qualidade do atendimento das mulheres que realizam detecção precoce de câncer de colo do útero e câncer de mama na unidade básica de saúde.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Meta 2.1. Obter 100% de coleta de amostras satisfatórias do exame cito-patológico do colo do útero</a:t>
            </a:r>
            <a:r>
              <a:rPr lang="pt-B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Mulheres acompanhadas na UBS da faixa etária de 25 a 64 anos de idade foi 350, 100% das mostras coletadas para exame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cito-patológico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ficaram com satisfatórias.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1 - 100% (107 mulheres).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2 - 100% (212 mulheres).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3 – 100% (267 mulheres).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Mês 4 – 100% (350 mulheres).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7356" y="428604"/>
            <a:ext cx="6425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939624" y="869231"/>
            <a:ext cx="67368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pt-BR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Objetivo 3. Melhorar a adesão das mulheres a realização de exame </a:t>
            </a:r>
            <a:r>
              <a:rPr lang="pt-BR" sz="20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cito-patológico</a:t>
            </a:r>
            <a:r>
              <a:rPr lang="pt-BR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 de colo do útero e mamografias.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 3.1. Identificar o 100% das mulheres com exame cito-patológico de colo do útero alterado sem acompanhamento pela unidade básica de saúde</a:t>
            </a:r>
            <a:r>
              <a:rPr kumimoji="0" lang="pt-B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indent="5397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3.2. Identificar o 100% das mulheres com mamografias alteradas sem acompanhamento pela unidade de saúde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000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195736" y="4077072"/>
            <a:ext cx="65722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mulheres com exames cito-patológico alterados</a:t>
            </a:r>
            <a:endParaRPr lang="pt-BR" sz="2400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mulher com mamografia alterada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Todas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retornaram à UBS para buscar os exames e estão com seguimento adequado pela equipe da UBS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3108" y="642918"/>
            <a:ext cx="6425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1835696" y="1628800"/>
            <a:ext cx="64294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3.3 Realizar busca ativa em 100% das mulheres com exame cito-patológico alterado sem acompanhamento pela unidade básica de saúde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Meta 3.4. Realizar busca ativa em 100% de mulheres com mamografia alterada sem acompanhamento pela unidade de saúde.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indent="539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9792" y="4293096"/>
            <a:ext cx="4824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Não houve mulheres sem acompanhamento nos </a:t>
            </a: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 meses de intervenção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1558</Words>
  <Application>Microsoft Macintosh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Tema do Office</vt:lpstr>
      <vt:lpstr>PowerPoint Presentation</vt:lpstr>
      <vt:lpstr>PowerPoint Presentation</vt:lpstr>
      <vt:lpstr>PowerPoint Presentation</vt:lpstr>
      <vt:lpstr>Objetivo geral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Yarennis</dc:creator>
  <cp:lastModifiedBy>Nailê Damé-Teixeira</cp:lastModifiedBy>
  <cp:revision>80</cp:revision>
  <dcterms:created xsi:type="dcterms:W3CDTF">2015-09-13T13:38:05Z</dcterms:created>
  <dcterms:modified xsi:type="dcterms:W3CDTF">2015-09-17T21:02:46Z</dcterms:modified>
</cp:coreProperties>
</file>