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7"/>
  </p:notesMasterIdLst>
  <p:sldIdLst>
    <p:sldId id="256" r:id="rId2"/>
    <p:sldId id="298" r:id="rId3"/>
    <p:sldId id="300" r:id="rId4"/>
    <p:sldId id="257" r:id="rId5"/>
    <p:sldId id="268" r:id="rId6"/>
    <p:sldId id="301" r:id="rId7"/>
    <p:sldId id="274" r:id="rId8"/>
    <p:sldId id="276" r:id="rId9"/>
    <p:sldId id="303" r:id="rId10"/>
    <p:sldId id="304" r:id="rId11"/>
    <p:sldId id="277" r:id="rId12"/>
    <p:sldId id="279" r:id="rId13"/>
    <p:sldId id="305" r:id="rId14"/>
    <p:sldId id="307" r:id="rId15"/>
    <p:sldId id="308" r:id="rId16"/>
    <p:sldId id="310" r:id="rId17"/>
    <p:sldId id="309" r:id="rId18"/>
    <p:sldId id="311" r:id="rId19"/>
    <p:sldId id="313" r:id="rId20"/>
    <p:sldId id="314" r:id="rId21"/>
    <p:sldId id="316" r:id="rId22"/>
    <p:sldId id="291" r:id="rId23"/>
    <p:sldId id="315" r:id="rId24"/>
    <p:sldId id="295" r:id="rId25"/>
    <p:sldId id="265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D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9" autoAdjust="0"/>
    <p:restoredTop sz="94615" autoAdjust="0"/>
  </p:normalViewPr>
  <p:slideViewPr>
    <p:cSldViewPr>
      <p:cViewPr>
        <p:scale>
          <a:sx n="60" d="100"/>
          <a:sy n="60" d="100"/>
        </p:scale>
        <p:origin x="-1584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214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CFD1B-18A4-4F03-9D57-15F255D6C0BD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9C8B7-80DC-417D-BAFF-EE32D24707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0591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9C8B7-80DC-417D-BAFF-EE32D247077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3104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9C8B7-80DC-417D-BAFF-EE32D2470779}" type="slidenum">
              <a:rPr lang="pt-BR" smtClean="0"/>
              <a:pPr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1408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95197C7-11FE-4B3E-9255-39B9F866C4E8}" type="datetimeFigureOut">
              <a:rPr lang="pt-BR" smtClean="0"/>
              <a:pPr/>
              <a:t>15/09/2015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4714884"/>
            <a:ext cx="7848872" cy="1594436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142976" y="285731"/>
            <a:ext cx="6243654" cy="17145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UNIVERSIDADE FEDERAL DE PELOTAS - 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Universidade Aberta do SUS - UNASUS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Especialização em Saúde da Família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Modalidade a Distância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Turma 8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m 23" descr="logo_saudeFamil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33410" y="433609"/>
            <a:ext cx="1415124" cy="11429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C:\Users\talita helena\Desktop\Logo_UNA-SUS_Vertical_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084" y="514738"/>
            <a:ext cx="1391784" cy="9807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447084" y="2074460"/>
            <a:ext cx="8358213" cy="24156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</a:pPr>
            <a:endParaRPr lang="pt-BR" sz="3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MELHORIA DA ATENÇÃO À SAÚDE DA CRIANÇA DE ZERO A SETENTA E DOIS MESES NA UBS JOÃO TADEU SOUZA, MINAS DO LEÃO/RS.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600" b="1" i="0" u="none" strike="noStrike" kern="1200" cap="all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5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CaixaDeTexto 1"/>
          <p:cNvSpPr txBox="1">
            <a:spLocks noChangeArrowheads="1"/>
          </p:cNvSpPr>
          <p:nvPr/>
        </p:nvSpPr>
        <p:spPr bwMode="auto">
          <a:xfrm>
            <a:off x="754697" y="4064176"/>
            <a:ext cx="742212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Yariannys Perera Contreras</a:t>
            </a:r>
          </a:p>
          <a:p>
            <a:pPr algn="ctr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Orientadora: Fernanda dos Reis Sousa</a:t>
            </a:r>
          </a:p>
        </p:txBody>
      </p:sp>
      <p:sp>
        <p:nvSpPr>
          <p:cNvPr id="11" name="CaixaDeTexto 1"/>
          <p:cNvSpPr txBox="1">
            <a:spLocks noChangeArrowheads="1"/>
          </p:cNvSpPr>
          <p:nvPr/>
        </p:nvSpPr>
        <p:spPr bwMode="auto">
          <a:xfrm>
            <a:off x="785787" y="5677331"/>
            <a:ext cx="74221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P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elotas, 2015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864096"/>
          </a:xfrm>
        </p:spPr>
        <p:txBody>
          <a:bodyPr/>
          <a:lstStyle/>
          <a:p>
            <a:r>
              <a:rPr lang="pt-BR" b="1" dirty="0" smtClean="0">
                <a:cs typeface="Arial" pitchFamily="34" charset="0"/>
              </a:rPr>
              <a:t>Logística</a:t>
            </a:r>
            <a:endParaRPr lang="pt-BR" b="1" dirty="0"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7776864" cy="4536504"/>
          </a:xfrm>
        </p:spPr>
        <p:txBody>
          <a:bodyPr>
            <a:noAutofit/>
          </a:bodyPr>
          <a:lstStyle/>
          <a:p>
            <a:pPr marL="342900" indent="-34290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Busca ativa (semanal).</a:t>
            </a:r>
          </a:p>
          <a:p>
            <a:pPr marL="342900" indent="-34290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marL="342900" indent="-34290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Disponibilização do material necessário (fita métrica, balança, antropômetro, vacinas e suplementos).</a:t>
            </a:r>
          </a:p>
          <a:p>
            <a:pPr marL="342900" indent="-34290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marL="342900" indent="-34290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Informações gerais a comunidade antes do atendimento mediante atividades de educação em saúde.</a:t>
            </a: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92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73889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85786" y="1142984"/>
            <a:ext cx="7848872" cy="5214974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OBJETIVO 1 </a:t>
            </a:r>
            <a:r>
              <a:rPr lang="pt-BR" sz="2400" dirty="0">
                <a:solidFill>
                  <a:schemeClr val="bg1"/>
                </a:solidFill>
                <a:latin typeface="+mj-lt"/>
                <a:cs typeface="Arial" pitchFamily="34" charset="0"/>
              </a:rPr>
              <a:t>- </a:t>
            </a: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Ampliar </a:t>
            </a:r>
            <a:r>
              <a:rPr lang="pt-BR" sz="2400" dirty="0" smtClean="0">
                <a:solidFill>
                  <a:schemeClr val="bg1"/>
                </a:solidFill>
              </a:rPr>
              <a:t>a cobertura do Programa de Saúde da Criança na UBS João Tadeu Souza. </a:t>
            </a:r>
            <a:endParaRPr lang="pt-B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1800" dirty="0" smtClean="0">
              <a:solidFill>
                <a:schemeClr val="tx1"/>
              </a:solidFill>
            </a:endParaRPr>
          </a:p>
          <a:p>
            <a:pPr algn="just"/>
            <a:endParaRPr lang="pt-BR" sz="1800" dirty="0" smtClean="0">
              <a:solidFill>
                <a:schemeClr val="tx1"/>
              </a:solidFill>
            </a:endParaRPr>
          </a:p>
          <a:p>
            <a:endParaRPr lang="pt-BR" sz="1800" dirty="0" smtClean="0">
              <a:solidFill>
                <a:srgbClr val="FF0000"/>
              </a:solidFill>
            </a:endParaRPr>
          </a:p>
          <a:p>
            <a:pPr algn="just"/>
            <a:endParaRPr lang="pt-BR" sz="1800" dirty="0" smtClean="0">
              <a:solidFill>
                <a:schemeClr val="tx1"/>
              </a:solidFill>
            </a:endParaRPr>
          </a:p>
          <a:p>
            <a:pPr algn="just"/>
            <a:endParaRPr lang="pt-BR" sz="1800" dirty="0" smtClean="0">
              <a:solidFill>
                <a:schemeClr val="tx1"/>
              </a:solidFill>
            </a:endParaRPr>
          </a:p>
          <a:p>
            <a:pPr algn="just"/>
            <a:endParaRPr lang="pt-BR" sz="1800" dirty="0" smtClean="0">
              <a:solidFill>
                <a:schemeClr val="tx1"/>
              </a:solidFill>
            </a:endParaRPr>
          </a:p>
          <a:p>
            <a:pPr algn="just"/>
            <a:endParaRPr lang="pt-BR" sz="1800" dirty="0" smtClean="0">
              <a:solidFill>
                <a:schemeClr val="tx1"/>
              </a:solidFill>
            </a:endParaRPr>
          </a:p>
          <a:p>
            <a:pPr algn="just"/>
            <a:endParaRPr lang="pt-BR" sz="1800" dirty="0" smtClean="0">
              <a:solidFill>
                <a:schemeClr val="tx1"/>
              </a:solidFill>
            </a:endParaRPr>
          </a:p>
          <a:p>
            <a:pPr algn="just"/>
            <a:endParaRPr lang="pt-BR" sz="1800" dirty="0" smtClean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Proporção </a:t>
            </a:r>
            <a:r>
              <a:rPr lang="pt-BR" dirty="0" smtClean="0">
                <a:solidFill>
                  <a:schemeClr val="tx1"/>
                </a:solidFill>
              </a:rPr>
              <a:t>de crianças entre zero e 72 meses inscritas no programa da unidade de saúde. Minas do Leão/RS, 2015. </a:t>
            </a: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164288" y="2348880"/>
            <a:ext cx="116249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 smtClean="0"/>
              <a:t>Meta: </a:t>
            </a:r>
            <a:r>
              <a:rPr lang="pt-BR" dirty="0" smtClean="0"/>
              <a:t>95%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838" y="2038156"/>
            <a:ext cx="4820323" cy="278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12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000108"/>
            <a:ext cx="8136904" cy="5429288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>
                <a:solidFill>
                  <a:schemeClr val="bg1"/>
                </a:solidFill>
                <a:cs typeface="Arial" pitchFamily="34" charset="0"/>
              </a:rPr>
              <a:t>OBJETIVO 2 </a:t>
            </a:r>
            <a:r>
              <a:rPr lang="pt-BR" sz="2400" dirty="0">
                <a:solidFill>
                  <a:schemeClr val="bg1"/>
                </a:solidFill>
                <a:cs typeface="Arial" pitchFamily="34" charset="0"/>
              </a:rPr>
              <a:t>– </a:t>
            </a:r>
            <a:r>
              <a:rPr lang="pt-BR" sz="2400" dirty="0" smtClean="0">
                <a:solidFill>
                  <a:schemeClr val="bg1"/>
                </a:solidFill>
              </a:rPr>
              <a:t>Melhorar a qualidade do atendimento à criança </a:t>
            </a:r>
            <a:endParaRPr lang="pt-BR" sz="2400" dirty="0" smtClean="0">
              <a:solidFill>
                <a:schemeClr val="bg1"/>
              </a:solidFill>
              <a:cs typeface="Arial" pitchFamily="34" charset="0"/>
            </a:endParaRPr>
          </a:p>
          <a:p>
            <a:pPr lvl="0" algn="just">
              <a:defRPr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2.1. P</a:t>
            </a:r>
            <a:r>
              <a:rPr lang="pt-BR" sz="2400" dirty="0" smtClean="0">
                <a:solidFill>
                  <a:schemeClr val="tx1"/>
                </a:solidFill>
              </a:rPr>
              <a:t>rimeira consulta na primeira semana de vida</a:t>
            </a:r>
          </a:p>
          <a:p>
            <a:pPr lvl="0" algn="just">
              <a:defRPr/>
            </a:pPr>
            <a:endParaRPr lang="pt-BR" sz="2800" dirty="0" smtClean="0">
              <a:solidFill>
                <a:schemeClr val="tx1"/>
              </a:solidFill>
            </a:endParaRPr>
          </a:p>
          <a:p>
            <a:pPr lvl="0" algn="just">
              <a:defRPr/>
            </a:pPr>
            <a:endParaRPr lang="pt-BR" sz="2800" dirty="0" smtClean="0">
              <a:solidFill>
                <a:schemeClr val="tx1"/>
              </a:solidFill>
            </a:endParaRPr>
          </a:p>
          <a:p>
            <a:pPr lvl="0">
              <a:defRPr/>
            </a:pPr>
            <a:endParaRPr lang="pt-BR" sz="2800" dirty="0" smtClean="0">
              <a:solidFill>
                <a:srgbClr val="FF0000"/>
              </a:solidFill>
            </a:endParaRPr>
          </a:p>
          <a:p>
            <a:pPr lvl="0">
              <a:defRPr/>
            </a:pPr>
            <a:endParaRPr lang="pt-BR" sz="2800" dirty="0" smtClean="0">
              <a:solidFill>
                <a:srgbClr val="FF0000"/>
              </a:solidFill>
            </a:endParaRPr>
          </a:p>
          <a:p>
            <a:pPr lvl="0">
              <a:defRPr/>
            </a:pPr>
            <a:endParaRPr lang="pt-BR" sz="2800" dirty="0" smtClean="0">
              <a:solidFill>
                <a:srgbClr val="FF0000"/>
              </a:solidFill>
            </a:endParaRPr>
          </a:p>
          <a:p>
            <a:pPr lvl="0">
              <a:defRPr/>
            </a:pPr>
            <a:endParaRPr lang="pt-BR" dirty="0" smtClean="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pt-BR" dirty="0" smtClean="0">
                <a:solidFill>
                  <a:schemeClr val="tx1"/>
                </a:solidFill>
              </a:rPr>
              <a:t>Proporção </a:t>
            </a:r>
            <a:r>
              <a:rPr lang="pt-BR" dirty="0" smtClean="0">
                <a:solidFill>
                  <a:schemeClr val="tx1"/>
                </a:solidFill>
              </a:rPr>
              <a:t>de crianças com primeira consulta na primeira semana de vida. Minas do Leão/RS, 2015</a:t>
            </a:r>
            <a:r>
              <a:rPr lang="pt-BR" sz="2400" dirty="0" smtClean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236296" y="2458018"/>
            <a:ext cx="125547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 smtClean="0"/>
              <a:t>Meta: </a:t>
            </a:r>
            <a:r>
              <a:rPr lang="pt-BR" dirty="0" smtClean="0"/>
              <a:t>100%</a:t>
            </a:r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549" y="2071498"/>
            <a:ext cx="4848902" cy="271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67482" y="1268759"/>
            <a:ext cx="8180982" cy="5579743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2.2. Monitorar o crescimento das crianças (100%)</a:t>
            </a: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Proporção </a:t>
            </a:r>
            <a:r>
              <a:rPr lang="pt-BR" dirty="0">
                <a:solidFill>
                  <a:schemeClr val="tx1"/>
                </a:solidFill>
                <a:cs typeface="Arial" pitchFamily="34" charset="0"/>
              </a:rPr>
              <a:t>de crianças com monitoramento de crescimento. UBS João Tadeu Souza, 2015.</a:t>
            </a: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2.3. Monitorar as crianças com Déficit de peso (100%)</a:t>
            </a:r>
          </a:p>
          <a:p>
            <a:pPr algn="just"/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2.4. Monitorar as crianças com excesso de peso (100%)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Resultados</a:t>
            </a:r>
            <a:endParaRPr lang="pt-BR" sz="4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164288" y="783676"/>
            <a:ext cx="144015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Metas: 100%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607" y="1772816"/>
            <a:ext cx="5380001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916" y="983731"/>
            <a:ext cx="8333556" cy="5429288"/>
          </a:xfrm>
        </p:spPr>
        <p:txBody>
          <a:bodyPr>
            <a:noAutofit/>
          </a:bodyPr>
          <a:lstStyle/>
          <a:p>
            <a:pPr algn="just"/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2.5. Monitorar o desenvolvimento das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crianças</a:t>
            </a:r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pt-BR" sz="1600" i="1" dirty="0" smtClean="0">
                <a:solidFill>
                  <a:schemeClr val="tx1"/>
                </a:solidFill>
                <a:cs typeface="Arial" pitchFamily="34" charset="0"/>
              </a:rPr>
              <a:t>Atendimento </a:t>
            </a:r>
            <a:r>
              <a:rPr lang="pt-BR" sz="1600" i="1" dirty="0">
                <a:solidFill>
                  <a:schemeClr val="tx1"/>
                </a:solidFill>
                <a:cs typeface="Arial" pitchFamily="34" charset="0"/>
              </a:rPr>
              <a:t>clínico</a:t>
            </a:r>
          </a:p>
          <a:p>
            <a:endParaRPr lang="pt-BR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255668" y="1124744"/>
            <a:ext cx="136815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Meta: 100%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7354177" y="4343756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662" y="1678742"/>
            <a:ext cx="5382905" cy="2665014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964" y="2420888"/>
            <a:ext cx="2882426" cy="1511105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467543" y="4547851"/>
            <a:ext cx="53829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Proporção de crianças com monitoramento de desenvolvimento. UBS João Tadeu Souza, 2015.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000108"/>
            <a:ext cx="8136904" cy="5429288"/>
          </a:xfrm>
        </p:spPr>
        <p:txBody>
          <a:bodyPr>
            <a:noAutofit/>
          </a:bodyPr>
          <a:lstStyle/>
          <a:p>
            <a:pPr algn="just"/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Meta 2.6: Vacinar 100% das crianças de acordo com a idade.</a:t>
            </a:r>
          </a:p>
          <a:p>
            <a:pPr algn="just"/>
            <a:endParaRPr lang="pt-BR" sz="28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</a:p>
          <a:p>
            <a:pPr algn="just"/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Proporção </a:t>
            </a:r>
            <a:r>
              <a:rPr lang="pt-BR" dirty="0">
                <a:solidFill>
                  <a:schemeClr val="tx1"/>
                </a:solidFill>
                <a:cs typeface="Arial" pitchFamily="34" charset="0"/>
              </a:rPr>
              <a:t>de crianças com vacinação em dia de acordo com a idade.     UBS João Tadeu Souza, 2015</a:t>
            </a:r>
            <a:r>
              <a:rPr lang="pt-BR" dirty="0" smtClean="0">
                <a:solidFill>
                  <a:schemeClr val="tx1"/>
                </a:solidFill>
                <a:cs typeface="Arial" pitchFamily="34" charset="0"/>
              </a:rPr>
              <a:t>.</a:t>
            </a:r>
          </a:p>
          <a:p>
            <a:pPr algn="just"/>
            <a:endParaRPr lang="pt-BR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Meta 2.7: Suplementação </a:t>
            </a: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de ferro em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crianças </a:t>
            </a: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de 6 a 24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meses (100%)</a:t>
            </a:r>
          </a:p>
          <a:p>
            <a:pPr algn="just"/>
            <a:endParaRPr lang="pt-BR" sz="2400" dirty="0" smtClean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Resultados</a:t>
            </a:r>
            <a:endParaRPr lang="pt-BR" sz="4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789521" y="2420888"/>
            <a:ext cx="140134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 smtClean="0"/>
              <a:t>Metas: </a:t>
            </a:r>
            <a:r>
              <a:rPr lang="pt-BR" dirty="0"/>
              <a:t> </a:t>
            </a:r>
            <a:r>
              <a:rPr lang="pt-BR" dirty="0" smtClean="0"/>
              <a:t>100%</a:t>
            </a:r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673348"/>
            <a:ext cx="5832648" cy="273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000108"/>
            <a:ext cx="8136904" cy="5429288"/>
          </a:xfrm>
        </p:spPr>
        <p:txBody>
          <a:bodyPr>
            <a:noAutofit/>
          </a:bodyPr>
          <a:lstStyle/>
          <a:p>
            <a:pPr algn="just"/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Meta 2.8: T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riagem auditiva.</a:t>
            </a:r>
          </a:p>
          <a:p>
            <a:pPr algn="just"/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Proporção </a:t>
            </a: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de crianças com triagem auditiva. UBS João Tadeu Souza, 2015. </a:t>
            </a:r>
            <a:endParaRPr lang="pt-BR" dirty="0" smtClean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  <a:p>
            <a:pPr algn="just"/>
            <a:endParaRPr lang="pt-BR" dirty="0" smtClean="0">
              <a:solidFill>
                <a:schemeClr val="tx1">
                  <a:lumMod val="95000"/>
                  <a:lumOff val="5000"/>
                </a:schemeClr>
              </a:solidFill>
              <a:cs typeface="Arial" pitchFamily="34" charset="0"/>
            </a:endParaRPr>
          </a:p>
          <a:p>
            <a:pPr algn="just"/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Meta </a:t>
            </a: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2.9: T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este </a:t>
            </a: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do pezinho 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em crianças </a:t>
            </a: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até 7 dias de 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vida (100%).</a:t>
            </a:r>
          </a:p>
          <a:p>
            <a:pPr algn="just"/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Meta 2.10: Avaliação </a:t>
            </a: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da necessidade de atendimento 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odontológico (100%).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Resultados</a:t>
            </a:r>
            <a:endParaRPr lang="pt-BR" sz="4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372200" y="2382355"/>
            <a:ext cx="1471496" cy="36933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Meta: 100%</a:t>
            </a:r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648275"/>
            <a:ext cx="5112567" cy="2648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000108"/>
            <a:ext cx="8136904" cy="5429288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2.11. Primeira consulta odontológica realizada </a:t>
            </a:r>
          </a:p>
          <a:p>
            <a:pPr algn="just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200" dirty="0" smtClean="0">
              <a:solidFill>
                <a:schemeClr val="tx1"/>
              </a:solidFill>
            </a:endParaRPr>
          </a:p>
          <a:p>
            <a:pPr algn="just"/>
            <a:endParaRPr lang="pt-BR" sz="2200" dirty="0" smtClean="0">
              <a:solidFill>
                <a:schemeClr val="tx1"/>
              </a:solidFill>
            </a:endParaRPr>
          </a:p>
          <a:p>
            <a:pPr algn="just"/>
            <a:endParaRPr lang="pt-BR" sz="2200" dirty="0">
              <a:solidFill>
                <a:schemeClr val="tx1"/>
              </a:solidFill>
            </a:endParaRPr>
          </a:p>
          <a:p>
            <a:pPr algn="just"/>
            <a:endParaRPr lang="pt-BR" sz="2200" dirty="0" smtClean="0">
              <a:solidFill>
                <a:schemeClr val="tx1"/>
              </a:solidFill>
            </a:endParaRPr>
          </a:p>
          <a:p>
            <a:pPr algn="just"/>
            <a:endParaRPr lang="pt-BR" sz="2200" dirty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Proporção </a:t>
            </a:r>
            <a:r>
              <a:rPr lang="pt-BR" dirty="0" smtClean="0">
                <a:solidFill>
                  <a:schemeClr val="tx1"/>
                </a:solidFill>
              </a:rPr>
              <a:t>de crianças com primeira consulta odontológica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>
                <a:solidFill>
                  <a:schemeClr val="tx1"/>
                </a:solidFill>
              </a:rPr>
              <a:t>UBS João Tadeu Souza, 2015. </a:t>
            </a:r>
          </a:p>
          <a:p>
            <a:pPr algn="just"/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Resultados</a:t>
            </a:r>
            <a:endParaRPr lang="pt-BR" sz="4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092280" y="2961605"/>
            <a:ext cx="144016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Meta: </a:t>
            </a:r>
            <a:r>
              <a:rPr lang="pt-BR" dirty="0" smtClean="0"/>
              <a:t>100</a:t>
            </a:r>
            <a:r>
              <a:rPr lang="pt-BR" dirty="0" smtClean="0"/>
              <a:t> </a:t>
            </a:r>
            <a:r>
              <a:rPr lang="pt-BR" dirty="0" smtClean="0"/>
              <a:t>%</a:t>
            </a:r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3" y="1567398"/>
            <a:ext cx="5618610" cy="3157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000108"/>
            <a:ext cx="8320438" cy="5429288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 smtClean="0">
                <a:solidFill>
                  <a:schemeClr val="bg1"/>
                </a:solidFill>
                <a:cs typeface="Arial" pitchFamily="34" charset="0"/>
              </a:rPr>
              <a:t>OBJETIVO 3 – Adesão ao programa</a:t>
            </a:r>
            <a:r>
              <a:rPr lang="pt-BR" sz="24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(100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%)</a:t>
            </a:r>
          </a:p>
          <a:p>
            <a:pPr algn="just"/>
            <a:r>
              <a:rPr lang="pt-BR" sz="2400" dirty="0">
                <a:solidFill>
                  <a:schemeClr val="tx1"/>
                </a:solidFill>
              </a:rPr>
              <a:t>Fazer busca ativa de 100% das crianças faltosas às </a:t>
            </a:r>
            <a:r>
              <a:rPr lang="pt-BR" sz="2400" dirty="0" smtClean="0">
                <a:solidFill>
                  <a:schemeClr val="tx1"/>
                </a:solidFill>
              </a:rPr>
              <a:t>consultas (100%)</a:t>
            </a:r>
            <a:endParaRPr lang="pt-BR" sz="2400" dirty="0">
              <a:solidFill>
                <a:schemeClr val="tx1"/>
              </a:solidFill>
            </a:endParaRPr>
          </a:p>
          <a:p>
            <a:pPr algn="just"/>
            <a:r>
              <a:rPr lang="pt-BR" sz="2400" b="1" dirty="0" smtClean="0">
                <a:solidFill>
                  <a:schemeClr val="bg1"/>
                </a:solidFill>
                <a:cs typeface="Arial" pitchFamily="34" charset="0"/>
              </a:rPr>
              <a:t>OBJETIVO </a:t>
            </a:r>
            <a:r>
              <a:rPr lang="pt-BR" sz="2400" b="1" dirty="0">
                <a:solidFill>
                  <a:schemeClr val="bg1"/>
                </a:solidFill>
                <a:cs typeface="Arial" pitchFamily="34" charset="0"/>
              </a:rPr>
              <a:t>4 </a:t>
            </a:r>
            <a:r>
              <a:rPr lang="pt-BR" sz="2400" b="1" dirty="0" smtClean="0">
                <a:solidFill>
                  <a:schemeClr val="bg1"/>
                </a:solidFill>
                <a:cs typeface="Arial" pitchFamily="34" charset="0"/>
              </a:rPr>
              <a:t>– Registro das informações</a:t>
            </a:r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(100%)</a:t>
            </a:r>
          </a:p>
          <a:p>
            <a:pPr algn="just"/>
            <a:r>
              <a:rPr lang="pt-BR" sz="2400" dirty="0">
                <a:solidFill>
                  <a:schemeClr val="tx1"/>
                </a:solidFill>
              </a:rPr>
              <a:t>Manter registro na ficha de acompanhamento/espelho da saúde da criança de 100% das crianças que consultam no serviço.</a:t>
            </a: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bg1"/>
              </a:solidFill>
              <a:cs typeface="Arial" pitchFamily="34" charset="0"/>
            </a:endParaRPr>
          </a:p>
          <a:p>
            <a:pPr algn="just"/>
            <a:endParaRPr lang="pt-BR" sz="2400" dirty="0">
              <a:solidFill>
                <a:schemeClr val="bg1"/>
              </a:solidFill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bg1"/>
              </a:solidFill>
              <a:cs typeface="Arial" pitchFamily="34" charset="0"/>
            </a:endParaRPr>
          </a:p>
          <a:p>
            <a:pPr algn="just"/>
            <a:endParaRPr lang="pt-BR" sz="2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t-BR" b="1" dirty="0" smtClean="0">
                <a:solidFill>
                  <a:schemeClr val="tx1"/>
                </a:solidFill>
                <a:cs typeface="Arial" pitchFamily="34" charset="0"/>
              </a:rPr>
              <a:t>Proporção </a:t>
            </a:r>
            <a:r>
              <a:rPr lang="pt-BR" b="1" dirty="0">
                <a:solidFill>
                  <a:schemeClr val="tx1"/>
                </a:solidFill>
                <a:cs typeface="Arial" pitchFamily="34" charset="0"/>
              </a:rPr>
              <a:t>de crianças com registro atualizado. UBS João Tadeu Souza, 2015. </a:t>
            </a: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Resultados</a:t>
            </a:r>
            <a:endParaRPr lang="pt-BR" sz="4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444208" y="4365104"/>
            <a:ext cx="135165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 smtClean="0"/>
              <a:t>Metas: 100%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587148"/>
            <a:ext cx="4320480" cy="2501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000108"/>
            <a:ext cx="8136904" cy="5429288"/>
          </a:xfrm>
        </p:spPr>
        <p:txBody>
          <a:bodyPr>
            <a:noAutofit/>
          </a:bodyPr>
          <a:lstStyle/>
          <a:p>
            <a:pPr algn="just"/>
            <a:r>
              <a:rPr lang="pt-BR" sz="2400" dirty="0">
                <a:solidFill>
                  <a:schemeClr val="bg1"/>
                </a:solidFill>
                <a:cs typeface="Arial" pitchFamily="34" charset="0"/>
              </a:rPr>
              <a:t>OBJETIVO 5 – Mapear as crianças de risco </a:t>
            </a: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(100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%)</a:t>
            </a:r>
          </a:p>
          <a:p>
            <a:pPr algn="just"/>
            <a:r>
              <a:rPr lang="pt-BR" sz="2400" dirty="0">
                <a:solidFill>
                  <a:schemeClr val="tx1"/>
                </a:solidFill>
              </a:rPr>
              <a:t>Realizar avaliação de risco em 100% das crianças cadastradas no programa.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  <a:cs typeface="Arial" pitchFamily="34" charset="0"/>
              </a:rPr>
              <a:t>OBJETIVO </a:t>
            </a:r>
            <a:r>
              <a:rPr lang="pt-BR" sz="2400" dirty="0" smtClean="0">
                <a:solidFill>
                  <a:schemeClr val="bg1"/>
                </a:solidFill>
                <a:cs typeface="Arial" pitchFamily="34" charset="0"/>
              </a:rPr>
              <a:t>6 </a:t>
            </a:r>
            <a:r>
              <a:rPr lang="pt-BR" sz="2400" dirty="0">
                <a:solidFill>
                  <a:schemeClr val="bg1"/>
                </a:solidFill>
                <a:cs typeface="Arial" pitchFamily="34" charset="0"/>
              </a:rPr>
              <a:t>– Promover a saúde das crianças</a:t>
            </a:r>
          </a:p>
          <a:p>
            <a:pPr algn="just"/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6.1</a:t>
            </a: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. Orientações para prevenir acidentes na infância (100%)  </a:t>
            </a:r>
          </a:p>
          <a:p>
            <a:pPr algn="just"/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6.2. Colocar a criança a mamar na primeira consulta </a:t>
            </a: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   </a:t>
            </a: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Número </a:t>
            </a:r>
            <a:r>
              <a:rPr lang="pt-BR" dirty="0" smtClean="0">
                <a:solidFill>
                  <a:schemeClr val="tx1"/>
                </a:solidFill>
              </a:rPr>
              <a:t>de crianças colocadas para mamar durante a primeira consulta. </a:t>
            </a:r>
            <a:r>
              <a:rPr lang="pt-BR" dirty="0">
                <a:solidFill>
                  <a:schemeClr val="tx1"/>
                </a:solidFill>
              </a:rPr>
              <a:t>UBS João Tadeu Souza, 2015. </a:t>
            </a:r>
          </a:p>
          <a:p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323213" y="4258481"/>
            <a:ext cx="130516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 smtClean="0"/>
              <a:t>Meta: </a:t>
            </a:r>
            <a:r>
              <a:rPr lang="pt-BR" dirty="0" smtClean="0"/>
              <a:t>100 </a:t>
            </a:r>
            <a:r>
              <a:rPr lang="pt-BR" dirty="0" smtClean="0"/>
              <a:t>%</a:t>
            </a:r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547693"/>
            <a:ext cx="4464496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87425"/>
            <a:ext cx="7772400" cy="792089"/>
          </a:xfrm>
        </p:spPr>
        <p:txBody>
          <a:bodyPr>
            <a:norm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Análise situacional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1340768"/>
            <a:ext cx="5572164" cy="73376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pt-BR" sz="2600" b="1" dirty="0">
                <a:solidFill>
                  <a:schemeClr val="bg1"/>
                </a:solidFill>
                <a:cs typeface="Arial" pitchFamily="34" charset="0"/>
              </a:rPr>
              <a:t>Bairro o</a:t>
            </a:r>
            <a:r>
              <a:rPr lang="pt-BR" sz="2600" b="1" dirty="0" smtClean="0">
                <a:solidFill>
                  <a:schemeClr val="bg1"/>
                </a:solidFill>
                <a:cs typeface="Arial" pitchFamily="34" charset="0"/>
              </a:rPr>
              <a:t> Recreio, </a:t>
            </a:r>
            <a:r>
              <a:rPr lang="pt-BR" sz="28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UBS João Tadeu Souza, Minas do Leão/RS.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95536" y="2348880"/>
            <a:ext cx="840288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400" dirty="0" smtClean="0"/>
              <a:t>O </a:t>
            </a:r>
            <a:r>
              <a:rPr lang="pt-BR" sz="2400" dirty="0"/>
              <a:t>município tem </a:t>
            </a:r>
            <a:r>
              <a:rPr lang="pt-BR" sz="2400" dirty="0" smtClean="0"/>
              <a:t>aproximadamente 7.855 habitantes.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pt-BR" sz="2400" dirty="0" smtClean="0"/>
              <a:t>Os serviços </a:t>
            </a:r>
            <a:r>
              <a:rPr lang="pt-BR" sz="2400" dirty="0"/>
              <a:t>públicos </a:t>
            </a:r>
            <a:r>
              <a:rPr lang="pt-BR" sz="2400" dirty="0" smtClean="0"/>
              <a:t>de </a:t>
            </a:r>
            <a:r>
              <a:rPr lang="pt-BR" sz="2400" dirty="0"/>
              <a:t>saúde </a:t>
            </a:r>
            <a:r>
              <a:rPr lang="pt-BR" sz="2400" dirty="0" smtClean="0"/>
              <a:t>distribuídos: uma Unidade de</a:t>
            </a:r>
          </a:p>
          <a:p>
            <a:pPr algn="just"/>
            <a:r>
              <a:rPr lang="pt-BR" sz="2400" dirty="0" smtClean="0"/>
              <a:t>pronto atendimento e uma UBS com Estratégia de Saúde</a:t>
            </a:r>
          </a:p>
          <a:p>
            <a:pPr algn="just"/>
            <a:r>
              <a:rPr lang="pt-BR" sz="2400" dirty="0" smtClean="0"/>
              <a:t>Familiar.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400" dirty="0" smtClean="0"/>
              <a:t>Tem </a:t>
            </a:r>
            <a:r>
              <a:rPr lang="pt-BR" sz="2400" dirty="0" smtClean="0"/>
              <a:t>Hospital </a:t>
            </a:r>
            <a:r>
              <a:rPr lang="pt-BR" sz="2400" dirty="0"/>
              <a:t>de </a:t>
            </a:r>
            <a:r>
              <a:rPr lang="pt-BR" sz="2400" dirty="0" smtClean="0"/>
              <a:t>referência: o </a:t>
            </a:r>
            <a:r>
              <a:rPr lang="pt-BR" sz="2400" dirty="0"/>
              <a:t>hospital de São </a:t>
            </a:r>
            <a:r>
              <a:rPr lang="pt-BR" sz="2400" dirty="0" smtClean="0"/>
              <a:t>Gerônimo.</a:t>
            </a:r>
            <a:endParaRPr lang="pt-BR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400" dirty="0" smtClean="0"/>
              <a:t>UBS adaptada e pequena, com enfermeira, técnico de enfermagem, agentes comunitários e médica do Programa </a:t>
            </a:r>
            <a:r>
              <a:rPr lang="pt-BR" sz="2400" dirty="0"/>
              <a:t>M</a:t>
            </a:r>
            <a:r>
              <a:rPr lang="pt-BR" sz="2400" dirty="0" smtClean="0"/>
              <a:t>ais </a:t>
            </a:r>
            <a:r>
              <a:rPr lang="pt-BR" sz="2400" dirty="0" smtClean="0"/>
              <a:t>Médicos.</a:t>
            </a:r>
            <a:endParaRPr lang="pt-BR" sz="24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400" dirty="0" smtClean="0"/>
              <a:t>População assistida: </a:t>
            </a:r>
            <a:r>
              <a:rPr lang="pt-BR" sz="2400" dirty="0"/>
              <a:t>aproximadamente 3</a:t>
            </a:r>
            <a:r>
              <a:rPr lang="pt-BR" sz="2400" dirty="0" smtClean="0"/>
              <a:t> </a:t>
            </a:r>
            <a:r>
              <a:rPr lang="pt-BR" sz="2400" dirty="0"/>
              <a:t>mil </a:t>
            </a:r>
            <a:r>
              <a:rPr lang="pt-BR" sz="2400" dirty="0" smtClean="0"/>
              <a:t>pessoas.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9294" y="2311354"/>
            <a:ext cx="4976802" cy="3493910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6.3.- Orientações nutricionais (100%)</a:t>
            </a: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6.4. Orientações sobre higiene bucal, etiologia e prevenção da carie (100%)</a:t>
            </a:r>
          </a:p>
          <a:p>
            <a:pPr algn="just"/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4400" dirty="0">
              <a:solidFill>
                <a:schemeClr val="bg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403648" y="1453426"/>
            <a:ext cx="135165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 smtClean="0"/>
              <a:t>Metas: 100%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5620841" y="2311354"/>
            <a:ext cx="2736304" cy="1324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imagem</a:t>
            </a:r>
            <a:endParaRPr lang="pt-BR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841" y="1954550"/>
            <a:ext cx="3134419" cy="2413790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6228184" y="4509120"/>
            <a:ext cx="25270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atendimento clínico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881766"/>
          </a:xfrm>
        </p:spPr>
        <p:txBody>
          <a:bodyPr/>
          <a:lstStyle/>
          <a:p>
            <a:r>
              <a:rPr lang="pt-BR" b="1" dirty="0" smtClean="0">
                <a:cs typeface="Arial" pitchFamily="34" charset="0"/>
              </a:rPr>
              <a:t>Discussão</a:t>
            </a:r>
            <a:endParaRPr lang="pt-BR" b="1" dirty="0"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1484784"/>
            <a:ext cx="4968552" cy="4752528"/>
          </a:xfrm>
        </p:spPr>
        <p:txBody>
          <a:bodyPr>
            <a:normAutofit fontScale="92500"/>
          </a:bodyPr>
          <a:lstStyle/>
          <a:p>
            <a:pPr algn="just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 intervenção proporcionou: </a:t>
            </a:r>
          </a:p>
          <a:p>
            <a:pPr marL="342900" indent="-34290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Ampliação da cobertura da atenção as crianças de 0 a 72 meses;</a:t>
            </a:r>
          </a:p>
          <a:p>
            <a:pPr marL="342900" indent="-34290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Cadastramento das crianças; </a:t>
            </a:r>
          </a:p>
          <a:p>
            <a:pPr marL="342900" indent="-34290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Melhoria dos registros;</a:t>
            </a:r>
          </a:p>
          <a:p>
            <a:pPr marL="342900" indent="-34290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Qualidade da atenção com ênfases no atendimento odontológico;</a:t>
            </a:r>
          </a:p>
          <a:p>
            <a:pPr marL="342900" indent="-34290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Classificação de risco;</a:t>
            </a:r>
          </a:p>
          <a:p>
            <a:pPr marL="342900" indent="-34290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Melhoria na adesão por meio da busca ativa;</a:t>
            </a:r>
          </a:p>
          <a:p>
            <a:pPr marL="342900" indent="-34290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Capacitação dos profissionais da equipe.</a:t>
            </a:r>
          </a:p>
        </p:txBody>
      </p:sp>
      <p:sp>
        <p:nvSpPr>
          <p:cNvPr id="5" name="Retângulo 4"/>
          <p:cNvSpPr/>
          <p:nvPr/>
        </p:nvSpPr>
        <p:spPr>
          <a:xfrm>
            <a:off x="5724128" y="5157192"/>
            <a:ext cx="30673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A sala de espera da UBS João Tadeu Souza.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5724128" y="1168397"/>
            <a:ext cx="2736304" cy="3863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imagem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168397"/>
            <a:ext cx="2736304" cy="3863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37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881766"/>
          </a:xfrm>
        </p:spPr>
        <p:txBody>
          <a:bodyPr/>
          <a:lstStyle/>
          <a:p>
            <a:r>
              <a:rPr lang="pt-BR" b="1" dirty="0" smtClean="0">
                <a:cs typeface="Arial" pitchFamily="34" charset="0"/>
              </a:rPr>
              <a:t>Discussão</a:t>
            </a:r>
            <a:endParaRPr lang="pt-BR" b="1" dirty="0"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4752528" cy="4752528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 intervenção proporcionou: </a:t>
            </a:r>
          </a:p>
          <a:p>
            <a:pPr marL="342900" indent="-34290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Ações de promoção e prevenção da saúde;</a:t>
            </a:r>
          </a:p>
          <a:p>
            <a:pPr marL="342900" indent="-34290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Interação com a comunidade;</a:t>
            </a:r>
          </a:p>
          <a:p>
            <a:pPr marL="342900" indent="-34290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Atenção interdisciplinar e integração da equipe;</a:t>
            </a:r>
          </a:p>
          <a:p>
            <a:pPr marL="342900" indent="-34290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Aumento </a:t>
            </a: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da quantidade de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atendimento clínico diário;</a:t>
            </a:r>
          </a:p>
          <a:p>
            <a:pPr marL="342900" indent="-34290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acolhimento </a:t>
            </a: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e demanda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espontânea.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695020" y="6165304"/>
            <a:ext cx="2477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dirty="0" smtClean="0"/>
              <a:t>Atividades de escovação e aplicação de flúor</a:t>
            </a:r>
            <a:endParaRPr lang="pt-BR" sz="1400" dirty="0"/>
          </a:p>
        </p:txBody>
      </p:sp>
      <p:sp>
        <p:nvSpPr>
          <p:cNvPr id="8" name="Retângulo 7"/>
          <p:cNvSpPr/>
          <p:nvPr/>
        </p:nvSpPr>
        <p:spPr>
          <a:xfrm>
            <a:off x="6012160" y="4221089"/>
            <a:ext cx="259228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imagem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2672" y="1196752"/>
            <a:ext cx="2658652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tângulo 5"/>
          <p:cNvSpPr/>
          <p:nvPr/>
        </p:nvSpPr>
        <p:spPr>
          <a:xfrm>
            <a:off x="5695020" y="3429000"/>
            <a:ext cx="27363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 smtClean="0"/>
              <a:t>Atividade de Saúde  Bucal na Escola </a:t>
            </a:r>
            <a:r>
              <a:rPr lang="pt-BR" sz="1600" dirty="0"/>
              <a:t>Getúlio Vargas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672" y="1052736"/>
            <a:ext cx="2658652" cy="2376264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020" y="4009662"/>
            <a:ext cx="2909428" cy="2155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31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881766"/>
          </a:xfrm>
        </p:spPr>
        <p:txBody>
          <a:bodyPr/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Discussão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8064896" cy="518457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Dificuldades:</a:t>
            </a:r>
          </a:p>
          <a:p>
            <a:pPr marL="342900" indent="-34290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A </a:t>
            </a: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intervenção poderia ter sido facilitada se desde a análise situacional eu tivesse discutido as atividades que vinha desenvolvendo com a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equipe;</a:t>
            </a:r>
          </a:p>
          <a:p>
            <a:pPr marL="342900" indent="-34290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Reclamação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de mães/ e responsáveis pelo aumento na demora nas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consultas;</a:t>
            </a: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342900" indent="-34290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Faltou </a:t>
            </a: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uma articulação com a comunidade para explicitar os critérios para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priorização </a:t>
            </a: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da atenção às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crianças;</a:t>
            </a:r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342900" indent="-34290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F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alta </a:t>
            </a: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de algumas crianças não terem o cartão SUS nos prontuários e cadernetas, dificultaram a qualidade na coleta dos registros das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informações. </a:t>
            </a:r>
          </a:p>
        </p:txBody>
      </p:sp>
    </p:spTree>
    <p:extLst>
      <p:ext uri="{BB962C8B-B14F-4D97-AF65-F5344CB8AC3E}">
        <p14:creationId xmlns:p14="http://schemas.microsoft.com/office/powerpoint/2010/main" val="389431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960398" cy="738890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Reflexão Crítica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1472" y="1571612"/>
            <a:ext cx="7992888" cy="4392488"/>
          </a:xfrm>
        </p:spPr>
        <p:txBody>
          <a:bodyPr/>
          <a:lstStyle/>
          <a:p>
            <a:pPr marL="571500" indent="-57150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Expectativas</a:t>
            </a:r>
            <a:endParaRPr lang="pt-BR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71500" indent="-57150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71500" indent="-57150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Significado</a:t>
            </a:r>
            <a:endParaRPr lang="pt-BR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71500" indent="-57150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71500" indent="-57150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Aprendizados mais relevantes</a:t>
            </a:r>
          </a:p>
          <a:p>
            <a:pPr algn="just"/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40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85786" y="1643050"/>
            <a:ext cx="7772400" cy="1470025"/>
          </a:xfrm>
        </p:spPr>
        <p:txBody>
          <a:bodyPr/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OBRIGADA!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talita helena\Desktop\s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643314"/>
            <a:ext cx="2857519" cy="2143140"/>
          </a:xfrm>
          <a:prstGeom prst="rect">
            <a:avLst/>
          </a:prstGeom>
          <a:noFill/>
        </p:spPr>
      </p:pic>
      <p:pic>
        <p:nvPicPr>
          <p:cNvPr id="5" name="Picture 4" descr="C:\Users\talita helena\Desktop\saude-da-famil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3643314"/>
            <a:ext cx="3343312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2293" y="298697"/>
            <a:ext cx="7772400" cy="792089"/>
          </a:xfrm>
        </p:spPr>
        <p:txBody>
          <a:bodyPr>
            <a:normAutofit/>
          </a:bodyPr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Análise situacional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539552" y="1556792"/>
            <a:ext cx="8390736" cy="2363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pt-BR" sz="2400" noProof="0" dirty="0" smtClean="0">
                <a:cs typeface="Arial" pitchFamily="34" charset="0"/>
              </a:rPr>
              <a:t>Antes da intervenção a UBS tinha </a:t>
            </a:r>
            <a:r>
              <a:rPr lang="pt-BR" sz="2400" dirty="0" smtClean="0">
                <a:cs typeface="Arial" pitchFamily="34" charset="0"/>
              </a:rPr>
              <a:t>89% </a:t>
            </a:r>
            <a:r>
              <a:rPr lang="pt-BR" sz="2400" dirty="0" smtClean="0">
                <a:cs typeface="Arial" pitchFamily="34" charset="0"/>
              </a:rPr>
              <a:t>de </a:t>
            </a:r>
            <a:r>
              <a:rPr lang="pt-BR" sz="2400" dirty="0">
                <a:cs typeface="Arial" pitchFamily="34" charset="0"/>
              </a:rPr>
              <a:t>cobertura </a:t>
            </a:r>
            <a:r>
              <a:rPr lang="pt-BR" sz="2400" dirty="0" smtClean="0">
                <a:cs typeface="Arial" pitchFamily="34" charset="0"/>
              </a:rPr>
              <a:t>da atenção </a:t>
            </a:r>
            <a:r>
              <a:rPr lang="pt-BR" sz="2400" dirty="0">
                <a:cs typeface="Arial" pitchFamily="34" charset="0"/>
              </a:rPr>
              <a:t>a saúde das crianças de zero a 72 meses </a:t>
            </a:r>
            <a:r>
              <a:rPr lang="pt-BR" sz="2400" dirty="0" smtClean="0">
                <a:cs typeface="Arial" pitchFamily="34" charset="0"/>
              </a:rPr>
              <a:t>.</a:t>
            </a:r>
            <a:endParaRPr lang="pt-BR" sz="2400" noProof="0" dirty="0" smtClean="0"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Arial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itchFamily="34" charset="0"/>
              </a:rPr>
              <a:t>A Importância</a:t>
            </a:r>
            <a:r>
              <a:rPr kumimoji="0" lang="pt-B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itchFamily="34" charset="0"/>
              </a:rPr>
              <a:t> é </a:t>
            </a: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itchFamily="34" charset="0"/>
              </a:rPr>
              <a:t>melhorar a saúde </a:t>
            </a:r>
            <a:r>
              <a:rPr lang="pt-BR" sz="2400" noProof="0" dirty="0" smtClean="0">
                <a:cs typeface="Arial" pitchFamily="34" charset="0"/>
              </a:rPr>
              <a:t>das crianças de zero a 72 meses da área de abrangência.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sz="2400" dirty="0" smtClean="0"/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pt-BR" sz="2400" dirty="0" smtClean="0"/>
              <a:t>Quantidade de crianças </a:t>
            </a:r>
            <a:r>
              <a:rPr lang="pt-BR" sz="2400" dirty="0"/>
              <a:t>que residiam na área de abrangência da </a:t>
            </a:r>
            <a:r>
              <a:rPr lang="pt-BR" sz="2400" dirty="0" smtClean="0"/>
              <a:t>UBS e participaram da intervenção</a:t>
            </a:r>
            <a:r>
              <a:rPr lang="pt-BR" sz="2400" b="1" dirty="0" smtClean="0"/>
              <a:t>: 155  </a:t>
            </a:r>
            <a:r>
              <a:rPr lang="pt-BR" sz="2400" dirty="0" smtClean="0"/>
              <a:t>(segundo dados da planilha de coleta de dados).</a:t>
            </a: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33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pt-BR" b="1" dirty="0" smtClean="0">
                <a:cs typeface="Arial" pitchFamily="34" charset="0"/>
              </a:rPr>
              <a:t>Objetivo Geral</a:t>
            </a:r>
            <a:endParaRPr lang="pt-BR" b="1" dirty="0"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2500306"/>
            <a:ext cx="7632848" cy="2304256"/>
          </a:xfrm>
        </p:spPr>
        <p:txBody>
          <a:bodyPr>
            <a:normAutofit fontScale="92500" lnSpcReduction="20000"/>
          </a:bodyPr>
          <a:lstStyle/>
          <a:p>
            <a:r>
              <a:rPr lang="pt-BR" sz="4400" dirty="0" smtClean="0">
                <a:solidFill>
                  <a:schemeClr val="tx1"/>
                </a:solidFill>
                <a:cs typeface="Arial" pitchFamily="34" charset="0"/>
              </a:rPr>
              <a:t>Melhorar a atenção à saúde da criança de 0 a 72 meses na UBS João Tadeu Souza, Minas do Leão/RS</a:t>
            </a:r>
            <a:r>
              <a:rPr lang="pt-BR" sz="4000" dirty="0" smtClean="0">
                <a:solidFill>
                  <a:schemeClr val="tx1"/>
                </a:solidFill>
                <a:cs typeface="Arial" pitchFamily="34" charset="0"/>
              </a:rPr>
              <a:t>.</a:t>
            </a:r>
            <a:endParaRPr lang="pt-BR" sz="4000" dirty="0">
              <a:solidFill>
                <a:schemeClr val="tx1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73889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07504" y="1268760"/>
            <a:ext cx="4536504" cy="53285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Arial" pitchFamily="34" charset="0"/>
              </a:rPr>
              <a:t>Monitoramento e</a:t>
            </a:r>
            <a:r>
              <a:rPr kumimoji="0" lang="pt-BR" sz="2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cs typeface="Arial" pitchFamily="34" charset="0"/>
              </a:rPr>
              <a:t> avaliação: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pt-BR" sz="2600" dirty="0" smtClean="0">
                <a:cs typeface="Arial" pitchFamily="34" charset="0"/>
              </a:rPr>
              <a:t>Realização de Testes;                                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pt-BR" sz="2600" dirty="0" smtClean="0">
                <a:cs typeface="Arial" pitchFamily="34" charset="0"/>
              </a:rPr>
              <a:t>Avaliação de ações  desenvolvidas;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pt-BR" sz="2600" dirty="0" smtClean="0">
                <a:cs typeface="Arial" pitchFamily="34" charset="0"/>
              </a:rPr>
              <a:t>Preenchimento da caderneta da criança (Vacinas);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pt-BR" sz="2600" dirty="0" smtClean="0">
                <a:cs typeface="Arial" pitchFamily="34" charset="0"/>
              </a:rPr>
              <a:t>Preenchimento da ficha espelho;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pt-BR" sz="2600" dirty="0" smtClean="0">
                <a:cs typeface="Arial" pitchFamily="34" charset="0"/>
              </a:rPr>
              <a:t>Avaliação da saúde bucal e orientações de  higiene, cárie;</a:t>
            </a:r>
          </a:p>
          <a:p>
            <a:pPr marL="914400" lvl="1" indent="-457200" algn="just">
              <a:buFont typeface="Wingdings" panose="05000000000000000000" pitchFamily="2" charset="2"/>
              <a:buChar char="v"/>
            </a:pPr>
            <a:r>
              <a:rPr lang="pt-BR" sz="2600" dirty="0" smtClean="0">
                <a:cs typeface="Arial" pitchFamily="34" charset="0"/>
              </a:rPr>
              <a:t>Monitoramento de crianças em situação de risco;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644008" y="1484784"/>
            <a:ext cx="421256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>
              <a:buFont typeface="Wingdings" panose="05000000000000000000" pitchFamily="2" charset="2"/>
              <a:buChar char="v"/>
            </a:pPr>
            <a:r>
              <a:rPr lang="pt-BR" sz="2400" dirty="0" smtClean="0">
                <a:cs typeface="Arial" pitchFamily="34" charset="0"/>
              </a:rPr>
              <a:t>Monitoramento de  crianças colocadas para amamentar na 1ra consulta;   </a:t>
            </a: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r>
              <a:rPr lang="pt-BR" sz="2400" dirty="0">
                <a:cs typeface="Arial" pitchFamily="34" charset="0"/>
              </a:rPr>
              <a:t> Crianças com primeira consulta</a:t>
            </a:r>
            <a:r>
              <a:rPr lang="pt-BR" sz="2400" dirty="0" smtClean="0">
                <a:cs typeface="Arial" pitchFamily="34" charset="0"/>
              </a:rPr>
              <a:t>;                          </a:t>
            </a: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r>
              <a:rPr lang="pt-BR" sz="2400" dirty="0" smtClean="0">
                <a:cs typeface="Arial" pitchFamily="34" charset="0"/>
              </a:rPr>
              <a:t>Orientações sobre aleitamento materno, nutrição e prevenção de acidentes na infância;</a:t>
            </a: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r>
              <a:rPr lang="pt-BR" sz="2400" dirty="0" smtClean="0">
                <a:cs typeface="Arial" pitchFamily="34" charset="0"/>
              </a:rPr>
              <a:t> Revisão dos prontuários</a:t>
            </a:r>
            <a:endParaRPr lang="pt-BR" sz="2400" dirty="0">
              <a:cs typeface="Arial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r>
              <a:rPr lang="pt-BR" sz="2400" dirty="0" smtClean="0">
                <a:cs typeface="Arial" pitchFamily="34" charset="0"/>
              </a:rPr>
              <a:t> </a:t>
            </a:r>
            <a:r>
              <a:rPr lang="pt-BR" sz="2400" dirty="0">
                <a:cs typeface="Arial" pitchFamily="34" charset="0"/>
              </a:rPr>
              <a:t>Registros </a:t>
            </a:r>
            <a:r>
              <a:rPr lang="pt-BR" sz="2400" dirty="0" smtClean="0">
                <a:cs typeface="Arial" pitchFamily="34" charset="0"/>
              </a:rPr>
              <a:t>atualizados;</a:t>
            </a: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r>
              <a:rPr lang="pt-BR" sz="2400" dirty="0" smtClean="0">
                <a:cs typeface="Arial" pitchFamily="34" charset="0"/>
              </a:rPr>
              <a:t>Atividades de educação em saúde.</a:t>
            </a:r>
          </a:p>
          <a:p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62386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73889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cs typeface="Arial" pitchFamily="34" charset="0"/>
              </a:rPr>
              <a:t>Metodologia</a:t>
            </a:r>
            <a:endParaRPr lang="pt-BR" b="1" dirty="0">
              <a:cs typeface="Arial" pitchFamily="34" charset="0"/>
            </a:endParaRPr>
          </a:p>
        </p:txBody>
      </p:sp>
      <p:sp>
        <p:nvSpPr>
          <p:cNvPr id="6" name="Subtítulo 2"/>
          <p:cNvSpPr>
            <a:spLocks noGrp="1"/>
          </p:cNvSpPr>
          <p:nvPr>
            <p:ph type="subTitle" idx="1"/>
          </p:nvPr>
        </p:nvSpPr>
        <p:spPr>
          <a:xfrm>
            <a:off x="323528" y="1052736"/>
            <a:ext cx="8640960" cy="5233784"/>
          </a:xfrm>
        </p:spPr>
        <p:txBody>
          <a:bodyPr>
            <a:noAutofit/>
          </a:bodyPr>
          <a:lstStyle/>
          <a:p>
            <a:r>
              <a:rPr lang="pt-BR" sz="2600" b="1" dirty="0" smtClean="0">
                <a:solidFill>
                  <a:schemeClr val="tx1"/>
                </a:solidFill>
                <a:cs typeface="Arial" pitchFamily="34" charset="0"/>
              </a:rPr>
              <a:t>Organização </a:t>
            </a:r>
            <a:r>
              <a:rPr lang="pt-BR" sz="2600" b="1" dirty="0">
                <a:solidFill>
                  <a:schemeClr val="tx1"/>
                </a:solidFill>
                <a:cs typeface="Arial" pitchFamily="34" charset="0"/>
              </a:rPr>
              <a:t>e gestão do </a:t>
            </a:r>
            <a:r>
              <a:rPr lang="pt-BR" sz="2600" b="1" dirty="0" smtClean="0">
                <a:solidFill>
                  <a:schemeClr val="tx1"/>
                </a:solidFill>
                <a:cs typeface="Arial" pitchFamily="34" charset="0"/>
              </a:rPr>
              <a:t>serviço:</a:t>
            </a:r>
          </a:p>
          <a:p>
            <a:pPr marL="342900" indent="-34290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Cadastramento das crianças levando a conta as prioridades;</a:t>
            </a:r>
          </a:p>
          <a:p>
            <a:pPr marL="342900" indent="-34290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Organização </a:t>
            </a: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da busca ativa (crianças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faltosas a consulta);</a:t>
            </a: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marL="342900" indent="-34290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5 vagas disponíveis para situações de demanda espontânea e de crianças provenientes da busca ativa;</a:t>
            </a:r>
          </a:p>
          <a:p>
            <a:pPr marL="342900" indent="-34290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Contato com escolas;</a:t>
            </a: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marL="342900" indent="-34290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Planejamento </a:t>
            </a: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dos materiais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necessários;</a:t>
            </a: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marL="342900" indent="-34290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Capacitação dos profissionais;</a:t>
            </a:r>
          </a:p>
          <a:p>
            <a:pPr marL="342900" indent="-34290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Determinar a função de cada profissional na intervenção.</a:t>
            </a:r>
          </a:p>
          <a:p>
            <a:pPr lvl="1" algn="just">
              <a:buFont typeface="Arial" pitchFamily="34" charset="0"/>
              <a:buChar char="•"/>
            </a:pPr>
            <a:endParaRPr lang="pt-BR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8572528" y="1857340"/>
            <a:ext cx="4494204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86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73889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cs typeface="Arial" pitchFamily="34" charset="0"/>
              </a:rPr>
              <a:t>Metodologia</a:t>
            </a:r>
            <a:endParaRPr lang="pt-BR" b="1" dirty="0"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692" y="1412776"/>
            <a:ext cx="4576464" cy="3600400"/>
          </a:xfrm>
        </p:spPr>
        <p:txBody>
          <a:bodyPr>
            <a:normAutofit lnSpcReduction="10000"/>
          </a:bodyPr>
          <a:lstStyle/>
          <a:p>
            <a:pPr algn="l"/>
            <a:r>
              <a:rPr lang="pt-BR" sz="2400" b="1" dirty="0" smtClean="0">
                <a:solidFill>
                  <a:schemeClr val="tx1"/>
                </a:solidFill>
                <a:cs typeface="Arial" pitchFamily="34" charset="0"/>
              </a:rPr>
              <a:t>Engajamento público</a:t>
            </a:r>
          </a:p>
          <a:p>
            <a:pPr marL="342900" lvl="1" indent="-342900" algn="l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Orientação aos pais;</a:t>
            </a:r>
          </a:p>
          <a:p>
            <a:pPr marL="342900" lvl="1" indent="-342900" algn="l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Manutenção dos registros;</a:t>
            </a:r>
            <a:endParaRPr lang="pt-BR" sz="2400" dirty="0">
              <a:solidFill>
                <a:schemeClr val="tx1"/>
              </a:solidFill>
              <a:cs typeface="Arial" pitchFamily="34" charset="0"/>
            </a:endParaRPr>
          </a:p>
          <a:p>
            <a:pPr marL="342900" lvl="1" indent="-342900" algn="l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Orientação e participação da comunidade;</a:t>
            </a:r>
          </a:p>
          <a:p>
            <a:pPr marL="342900" lvl="1" indent="-342900" algn="l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 Atividades de educação em saúde no local do grupo Cuidando com Carinho e na sala de espera da unidade.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4972156" y="1285860"/>
            <a:ext cx="3886124" cy="4879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629218" y="1412776"/>
            <a:ext cx="422906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cs typeface="Arial" pitchFamily="34" charset="0"/>
              </a:rPr>
              <a:t>Qualificação da prática clínica</a:t>
            </a: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r>
              <a:rPr lang="pt-BR" sz="2400" dirty="0">
                <a:cs typeface="Arial" pitchFamily="34" charset="0"/>
              </a:rPr>
              <a:t>Qualificação  e treinamento da </a:t>
            </a:r>
            <a:r>
              <a:rPr lang="pt-BR" sz="2400" dirty="0" smtClean="0">
                <a:cs typeface="Arial" pitchFamily="34" charset="0"/>
              </a:rPr>
              <a:t>equipe;</a:t>
            </a: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r>
              <a:rPr lang="pt-BR" sz="2400" dirty="0" smtClean="0">
                <a:cs typeface="Arial" pitchFamily="34" charset="0"/>
              </a:rPr>
              <a:t>Reuniões mensais </a:t>
            </a:r>
            <a:r>
              <a:rPr lang="pt-BR" sz="2400" dirty="0">
                <a:cs typeface="Arial" pitchFamily="34" charset="0"/>
              </a:rPr>
              <a:t>da </a:t>
            </a:r>
            <a:r>
              <a:rPr lang="pt-BR" sz="2400" dirty="0" smtClean="0">
                <a:cs typeface="Arial" pitchFamily="34" charset="0"/>
              </a:rPr>
              <a:t>equipe;</a:t>
            </a: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r>
              <a:rPr lang="pt-BR" sz="2400" dirty="0" smtClean="0">
                <a:cs typeface="Arial" pitchFamily="34" charset="0"/>
              </a:rPr>
              <a:t> </a:t>
            </a:r>
            <a:r>
              <a:rPr lang="pt-BR" sz="2400" dirty="0">
                <a:cs typeface="Arial" pitchFamily="34" charset="0"/>
              </a:rPr>
              <a:t>Registros </a:t>
            </a:r>
            <a:r>
              <a:rPr lang="pt-BR" sz="2400" dirty="0" smtClean="0">
                <a:cs typeface="Arial" pitchFamily="34" charset="0"/>
              </a:rPr>
              <a:t>adequados;</a:t>
            </a:r>
          </a:p>
          <a:p>
            <a:pPr marL="800100" lvl="1" indent="-342900" algn="just">
              <a:buFont typeface="Wingdings" panose="05000000000000000000" pitchFamily="2" charset="2"/>
              <a:buChar char="v"/>
            </a:pPr>
            <a:r>
              <a:rPr lang="pt-BR" sz="2400" dirty="0" smtClean="0">
                <a:cs typeface="Arial" pitchFamily="34" charset="0"/>
              </a:rPr>
              <a:t>Determinar </a:t>
            </a:r>
            <a:r>
              <a:rPr lang="pt-BR" sz="2400" dirty="0">
                <a:cs typeface="Arial" pitchFamily="34" charset="0"/>
              </a:rPr>
              <a:t>o papel de cada integrante da equipe na </a:t>
            </a:r>
            <a:r>
              <a:rPr lang="pt-BR" sz="2400" dirty="0" smtClean="0">
                <a:cs typeface="Arial" pitchFamily="34" charset="0"/>
              </a:rPr>
              <a:t>intervenção.</a:t>
            </a:r>
            <a:endParaRPr lang="pt-BR" sz="2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95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72400" cy="1080120"/>
          </a:xfrm>
        </p:spPr>
        <p:txBody>
          <a:bodyPr/>
          <a:lstStyle/>
          <a:p>
            <a:r>
              <a:rPr lang="pt-BR" b="1" dirty="0" smtClean="0">
                <a:cs typeface="Arial" pitchFamily="34" charset="0"/>
              </a:rPr>
              <a:t>Logística</a:t>
            </a:r>
            <a:endParaRPr lang="pt-BR" b="1" dirty="0"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776864" cy="3312368"/>
          </a:xfrm>
        </p:spPr>
        <p:txBody>
          <a:bodyPr>
            <a:noAutofit/>
          </a:bodyPr>
          <a:lstStyle/>
          <a:p>
            <a:pPr marL="342900" lvl="0" indent="-342900" algn="just"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Protocolo de saúde da criança Ministério de Saúde (Brasil, 2012) e </a:t>
            </a: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Caderno de Atenção Básica, Saúde da Criança: Crescimento e Desenvolvimento, Ministério Da Saúde, Brasília (2013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)  </a:t>
            </a:r>
          </a:p>
          <a:p>
            <a:pPr marL="342900" lvl="0" indent="-342900" algn="just"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Registros </a:t>
            </a: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nos prontuários,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caderneta de vacinas das crianças, fichas </a:t>
            </a:r>
            <a:r>
              <a:rPr lang="pt-BR" sz="2400" dirty="0">
                <a:solidFill>
                  <a:schemeClr val="tx1"/>
                </a:solidFill>
                <a:cs typeface="Arial" pitchFamily="34" charset="0"/>
              </a:rPr>
              <a:t>espelhos e planilha de coleta de </a:t>
            </a: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dados.</a:t>
            </a:r>
          </a:p>
          <a:p>
            <a:pPr marL="342900" lvl="0" indent="-342900" algn="just"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Reprodução da ficha espelho </a:t>
            </a:r>
          </a:p>
          <a:p>
            <a:pPr marL="342900" lvl="0" indent="-342900" algn="just"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Reunião com equipe de saúde (mensal)</a:t>
            </a:r>
          </a:p>
          <a:p>
            <a:pPr marL="342900" lvl="0" indent="-342900" algn="just">
              <a:buClr>
                <a:schemeClr val="tx1"/>
              </a:buClr>
              <a:buFont typeface="Wingdings" panose="05000000000000000000" pitchFamily="2" charset="2"/>
              <a:buChar char="v"/>
              <a:defRPr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Reunião com a comunidade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92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1080120"/>
          </a:xfrm>
        </p:spPr>
        <p:txBody>
          <a:bodyPr/>
          <a:lstStyle/>
          <a:p>
            <a:r>
              <a:rPr lang="pt-BR" b="1" dirty="0" smtClean="0">
                <a:cs typeface="Arial" pitchFamily="34" charset="0"/>
              </a:rPr>
              <a:t>Logística</a:t>
            </a:r>
            <a:endParaRPr lang="pt-BR" b="1" dirty="0"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7776864" cy="4536504"/>
          </a:xfrm>
        </p:spPr>
        <p:txBody>
          <a:bodyPr>
            <a:noAutofit/>
          </a:bodyPr>
          <a:lstStyle/>
          <a:p>
            <a:pPr marL="342900" indent="-34290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Classificação de risco.</a:t>
            </a:r>
          </a:p>
          <a:p>
            <a:pPr marL="342900" indent="-34290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Atendimentos clínicos (20 fichas diárias).</a:t>
            </a:r>
          </a:p>
          <a:p>
            <a:pPr marL="342900" indent="-34290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Atividades educativas e preventivas.</a:t>
            </a:r>
          </a:p>
          <a:p>
            <a:pPr marL="342900" indent="-34290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Registro das informações</a:t>
            </a:r>
          </a:p>
          <a:p>
            <a:pPr marL="342900" indent="-34290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solidFill>
                  <a:schemeClr val="tx1"/>
                </a:solidFill>
                <a:cs typeface="Arial" pitchFamily="34" charset="0"/>
              </a:rPr>
              <a:t>Solicitar aos pais e responsáveis pelas crianças levar a caderneta da crianças as consultas. </a:t>
            </a:r>
          </a:p>
          <a:p>
            <a:pPr algn="just"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92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1691</TotalTime>
  <Words>1273</Words>
  <Application>Microsoft Office PowerPoint</Application>
  <PresentationFormat>Apresentação na tela (4:3)</PresentationFormat>
  <Paragraphs>242</Paragraphs>
  <Slides>25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Forma de Onda</vt:lpstr>
      <vt:lpstr>Apresentação do PowerPoint</vt:lpstr>
      <vt:lpstr>Análise situacional</vt:lpstr>
      <vt:lpstr>Análise situacional</vt:lpstr>
      <vt:lpstr>Objetivo Geral</vt:lpstr>
      <vt:lpstr>Metodologia</vt:lpstr>
      <vt:lpstr>Metodologia</vt:lpstr>
      <vt:lpstr>Metodologia</vt:lpstr>
      <vt:lpstr>Logística</vt:lpstr>
      <vt:lpstr>Logística</vt:lpstr>
      <vt:lpstr>Logística</vt:lpstr>
      <vt:lpstr>Resultados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Discussão</vt:lpstr>
      <vt:lpstr>Discussão</vt:lpstr>
      <vt:lpstr>Discussão</vt:lpstr>
      <vt:lpstr>Reflexão Crítica</vt:lpstr>
      <vt:lpstr>OBRIGADA!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Fernanda Reis</cp:lastModifiedBy>
  <cp:revision>189</cp:revision>
  <dcterms:created xsi:type="dcterms:W3CDTF">2014-04-14T13:00:38Z</dcterms:created>
  <dcterms:modified xsi:type="dcterms:W3CDTF">2015-09-16T00:01:52Z</dcterms:modified>
</cp:coreProperties>
</file>