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4" r:id="rId9"/>
    <p:sldId id="325" r:id="rId10"/>
    <p:sldId id="326" r:id="rId11"/>
    <p:sldId id="327" r:id="rId12"/>
    <p:sldId id="328" r:id="rId13"/>
    <p:sldId id="329" r:id="rId14"/>
    <p:sldId id="337" r:id="rId15"/>
    <p:sldId id="338" r:id="rId16"/>
    <p:sldId id="334" r:id="rId17"/>
    <p:sldId id="339" r:id="rId18"/>
    <p:sldId id="336" r:id="rId19"/>
    <p:sldId id="341" r:id="rId20"/>
    <p:sldId id="352" r:id="rId21"/>
    <p:sldId id="353" r:id="rId22"/>
    <p:sldId id="345" r:id="rId23"/>
    <p:sldId id="346" r:id="rId24"/>
    <p:sldId id="347" r:id="rId25"/>
    <p:sldId id="348" r:id="rId26"/>
    <p:sldId id="350" r:id="rId27"/>
    <p:sldId id="351" r:id="rId28"/>
    <p:sldId id="26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9288" autoAdjust="0"/>
  </p:normalViewPr>
  <p:slideViewPr>
    <p:cSldViewPr>
      <p:cViewPr>
        <p:scale>
          <a:sx n="70" d="100"/>
          <a:sy n="70" d="100"/>
        </p:scale>
        <p:origin x="-139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B74E9-D304-48AF-AA20-7124EADA44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7B0858A-DDC5-4EA3-BF9A-CA17A321AF71}">
      <dgm:prSet phldrT="[Texto]"/>
      <dgm:spPr/>
      <dgm:t>
        <a:bodyPr/>
        <a:lstStyle/>
        <a:p>
          <a:r>
            <a:rPr lang="pt-BR" dirty="0" smtClean="0"/>
            <a:t>Expectativas</a:t>
          </a:r>
          <a:endParaRPr lang="pt-BR" dirty="0"/>
        </a:p>
      </dgm:t>
    </dgm:pt>
    <dgm:pt modelId="{8E2A5444-766C-4D02-944B-5F7B0DF65381}" type="parTrans" cxnId="{6E25CA98-15A1-4D33-B4ED-43F63B5771DB}">
      <dgm:prSet/>
      <dgm:spPr/>
      <dgm:t>
        <a:bodyPr/>
        <a:lstStyle/>
        <a:p>
          <a:endParaRPr lang="pt-BR"/>
        </a:p>
      </dgm:t>
    </dgm:pt>
    <dgm:pt modelId="{12533B18-C687-4A95-9791-968C097BC346}" type="sibTrans" cxnId="{6E25CA98-15A1-4D33-B4ED-43F63B5771DB}">
      <dgm:prSet/>
      <dgm:spPr/>
      <dgm:t>
        <a:bodyPr/>
        <a:lstStyle/>
        <a:p>
          <a:endParaRPr lang="pt-BR"/>
        </a:p>
      </dgm:t>
    </dgm:pt>
    <dgm:pt modelId="{76DD0C97-82EF-4ADE-BBD5-3649204F3276}">
      <dgm:prSet phldrT="[Texto]"/>
      <dgm:spPr/>
      <dgm:t>
        <a:bodyPr/>
        <a:lstStyle/>
        <a:p>
          <a:r>
            <a:rPr lang="pt-BR" dirty="0" smtClean="0"/>
            <a:t>Aprendizados</a:t>
          </a:r>
          <a:endParaRPr lang="pt-BR" dirty="0"/>
        </a:p>
      </dgm:t>
    </dgm:pt>
    <dgm:pt modelId="{77C17FC8-855E-49C9-8DB0-2F4AFA39F8BB}" type="parTrans" cxnId="{02F938AE-DEBC-4A5B-8E69-9175A9A98941}">
      <dgm:prSet/>
      <dgm:spPr/>
      <dgm:t>
        <a:bodyPr/>
        <a:lstStyle/>
        <a:p>
          <a:endParaRPr lang="pt-BR"/>
        </a:p>
      </dgm:t>
    </dgm:pt>
    <dgm:pt modelId="{A61D6662-4F1E-4819-AE43-E42EAAE6576A}" type="sibTrans" cxnId="{02F938AE-DEBC-4A5B-8E69-9175A9A98941}">
      <dgm:prSet/>
      <dgm:spPr/>
      <dgm:t>
        <a:bodyPr/>
        <a:lstStyle/>
        <a:p>
          <a:endParaRPr lang="pt-BR"/>
        </a:p>
      </dgm:t>
    </dgm:pt>
    <dgm:pt modelId="{5D8A23E5-BDE3-4219-8D92-F32DEFA79444}">
      <dgm:prSet phldrT="[Texto]"/>
      <dgm:spPr/>
      <dgm:t>
        <a:bodyPr/>
        <a:lstStyle/>
        <a:p>
          <a:r>
            <a:rPr lang="pt-BR" dirty="0" smtClean="0"/>
            <a:t>Significado</a:t>
          </a:r>
          <a:endParaRPr lang="pt-BR" dirty="0"/>
        </a:p>
      </dgm:t>
    </dgm:pt>
    <dgm:pt modelId="{43F0D1A7-F72A-4427-A58A-D27D101676A3}" type="parTrans" cxnId="{C4994106-DF07-44FE-A61F-EF90A2D5FF70}">
      <dgm:prSet/>
      <dgm:spPr/>
      <dgm:t>
        <a:bodyPr/>
        <a:lstStyle/>
        <a:p>
          <a:endParaRPr lang="pt-BR"/>
        </a:p>
      </dgm:t>
    </dgm:pt>
    <dgm:pt modelId="{EC1D6DF2-E14C-4C72-AA02-991DB9B31049}" type="sibTrans" cxnId="{C4994106-DF07-44FE-A61F-EF90A2D5FF70}">
      <dgm:prSet/>
      <dgm:spPr/>
      <dgm:t>
        <a:bodyPr/>
        <a:lstStyle/>
        <a:p>
          <a:endParaRPr lang="pt-BR"/>
        </a:p>
      </dgm:t>
    </dgm:pt>
    <dgm:pt modelId="{706824CB-DFA9-4836-89E8-315485E5FCC6}" type="pres">
      <dgm:prSet presAssocID="{C83B74E9-D304-48AF-AA20-7124EADA4448}" presName="compositeShape" presStyleCnt="0">
        <dgm:presLayoutVars>
          <dgm:chMax val="7"/>
          <dgm:dir/>
          <dgm:resizeHandles val="exact"/>
        </dgm:presLayoutVars>
      </dgm:prSet>
      <dgm:spPr/>
    </dgm:pt>
    <dgm:pt modelId="{E2B97DB4-F187-410D-BFFE-A294D857849A}" type="pres">
      <dgm:prSet presAssocID="{C7B0858A-DDC5-4EA3-BF9A-CA17A321AF71}" presName="circ1" presStyleLbl="vennNode1" presStyleIdx="0" presStyleCnt="3"/>
      <dgm:spPr/>
      <dgm:t>
        <a:bodyPr/>
        <a:lstStyle/>
        <a:p>
          <a:endParaRPr lang="pt-BR"/>
        </a:p>
      </dgm:t>
    </dgm:pt>
    <dgm:pt modelId="{1DCCF699-96BC-4FB3-8426-6217EEA7E55E}" type="pres">
      <dgm:prSet presAssocID="{C7B0858A-DDC5-4EA3-BF9A-CA17A321AF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59670D-FDC5-492B-863F-537ED4181ED7}" type="pres">
      <dgm:prSet presAssocID="{76DD0C97-82EF-4ADE-BBD5-3649204F3276}" presName="circ2" presStyleLbl="vennNode1" presStyleIdx="1" presStyleCnt="3"/>
      <dgm:spPr/>
      <dgm:t>
        <a:bodyPr/>
        <a:lstStyle/>
        <a:p>
          <a:endParaRPr lang="pt-BR"/>
        </a:p>
      </dgm:t>
    </dgm:pt>
    <dgm:pt modelId="{C7EECEFA-12A9-4576-9FDB-34F14BAD0828}" type="pres">
      <dgm:prSet presAssocID="{76DD0C97-82EF-4ADE-BBD5-3649204F32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6016A2-AA67-4DF0-8539-7C0F22BB209D}" type="pres">
      <dgm:prSet presAssocID="{5D8A23E5-BDE3-4219-8D92-F32DEFA79444}" presName="circ3" presStyleLbl="vennNode1" presStyleIdx="2" presStyleCnt="3"/>
      <dgm:spPr/>
      <dgm:t>
        <a:bodyPr/>
        <a:lstStyle/>
        <a:p>
          <a:endParaRPr lang="pt-BR"/>
        </a:p>
      </dgm:t>
    </dgm:pt>
    <dgm:pt modelId="{70451728-48F4-4A10-9873-BC50D5C1F483}" type="pres">
      <dgm:prSet presAssocID="{5D8A23E5-BDE3-4219-8D92-F32DEFA7944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E25CA98-15A1-4D33-B4ED-43F63B5771DB}" srcId="{C83B74E9-D304-48AF-AA20-7124EADA4448}" destId="{C7B0858A-DDC5-4EA3-BF9A-CA17A321AF71}" srcOrd="0" destOrd="0" parTransId="{8E2A5444-766C-4D02-944B-5F7B0DF65381}" sibTransId="{12533B18-C687-4A95-9791-968C097BC346}"/>
    <dgm:cxn modelId="{DE4BB57D-F094-4293-8110-8F12A0AE555A}" type="presOf" srcId="{76DD0C97-82EF-4ADE-BBD5-3649204F3276}" destId="{C7EECEFA-12A9-4576-9FDB-34F14BAD0828}" srcOrd="1" destOrd="0" presId="urn:microsoft.com/office/officeart/2005/8/layout/venn1"/>
    <dgm:cxn modelId="{2356FA3B-9725-4C0D-8C5F-28B5861EA2AD}" type="presOf" srcId="{76DD0C97-82EF-4ADE-BBD5-3649204F3276}" destId="{D359670D-FDC5-492B-863F-537ED4181ED7}" srcOrd="0" destOrd="0" presId="urn:microsoft.com/office/officeart/2005/8/layout/venn1"/>
    <dgm:cxn modelId="{02F938AE-DEBC-4A5B-8E69-9175A9A98941}" srcId="{C83B74E9-D304-48AF-AA20-7124EADA4448}" destId="{76DD0C97-82EF-4ADE-BBD5-3649204F3276}" srcOrd="1" destOrd="0" parTransId="{77C17FC8-855E-49C9-8DB0-2F4AFA39F8BB}" sibTransId="{A61D6662-4F1E-4819-AE43-E42EAAE6576A}"/>
    <dgm:cxn modelId="{9B9D7987-66F7-48AC-8162-877697E677CF}" type="presOf" srcId="{5D8A23E5-BDE3-4219-8D92-F32DEFA79444}" destId="{766016A2-AA67-4DF0-8539-7C0F22BB209D}" srcOrd="0" destOrd="0" presId="urn:microsoft.com/office/officeart/2005/8/layout/venn1"/>
    <dgm:cxn modelId="{E05DFD08-6D03-4766-97D1-0055D5EB9984}" type="presOf" srcId="{C7B0858A-DDC5-4EA3-BF9A-CA17A321AF71}" destId="{E2B97DB4-F187-410D-BFFE-A294D857849A}" srcOrd="0" destOrd="0" presId="urn:microsoft.com/office/officeart/2005/8/layout/venn1"/>
    <dgm:cxn modelId="{2064D75A-01F2-4A94-84A1-470A294AF624}" type="presOf" srcId="{C83B74E9-D304-48AF-AA20-7124EADA4448}" destId="{706824CB-DFA9-4836-89E8-315485E5FCC6}" srcOrd="0" destOrd="0" presId="urn:microsoft.com/office/officeart/2005/8/layout/venn1"/>
    <dgm:cxn modelId="{5494367B-9272-458B-96E3-A0F1619C4B40}" type="presOf" srcId="{5D8A23E5-BDE3-4219-8D92-F32DEFA79444}" destId="{70451728-48F4-4A10-9873-BC50D5C1F483}" srcOrd="1" destOrd="0" presId="urn:microsoft.com/office/officeart/2005/8/layout/venn1"/>
    <dgm:cxn modelId="{EC99E3FC-8BA0-4917-A147-32861664D8C3}" type="presOf" srcId="{C7B0858A-DDC5-4EA3-BF9A-CA17A321AF71}" destId="{1DCCF699-96BC-4FB3-8426-6217EEA7E55E}" srcOrd="1" destOrd="0" presId="urn:microsoft.com/office/officeart/2005/8/layout/venn1"/>
    <dgm:cxn modelId="{C4994106-DF07-44FE-A61F-EF90A2D5FF70}" srcId="{C83B74E9-D304-48AF-AA20-7124EADA4448}" destId="{5D8A23E5-BDE3-4219-8D92-F32DEFA79444}" srcOrd="2" destOrd="0" parTransId="{43F0D1A7-F72A-4427-A58A-D27D101676A3}" sibTransId="{EC1D6DF2-E14C-4C72-AA02-991DB9B31049}"/>
    <dgm:cxn modelId="{F15DAAEF-098E-48D7-B2C0-06DD226F8B08}" type="presParOf" srcId="{706824CB-DFA9-4836-89E8-315485E5FCC6}" destId="{E2B97DB4-F187-410D-BFFE-A294D857849A}" srcOrd="0" destOrd="0" presId="urn:microsoft.com/office/officeart/2005/8/layout/venn1"/>
    <dgm:cxn modelId="{A8283455-5956-4B55-9FD4-CE21730C837B}" type="presParOf" srcId="{706824CB-DFA9-4836-89E8-315485E5FCC6}" destId="{1DCCF699-96BC-4FB3-8426-6217EEA7E55E}" srcOrd="1" destOrd="0" presId="urn:microsoft.com/office/officeart/2005/8/layout/venn1"/>
    <dgm:cxn modelId="{C1927456-56A3-433C-800E-84B56BEBEE0C}" type="presParOf" srcId="{706824CB-DFA9-4836-89E8-315485E5FCC6}" destId="{D359670D-FDC5-492B-863F-537ED4181ED7}" srcOrd="2" destOrd="0" presId="urn:microsoft.com/office/officeart/2005/8/layout/venn1"/>
    <dgm:cxn modelId="{F00E62C9-65B2-4697-A5CA-D90ADFCCCA5C}" type="presParOf" srcId="{706824CB-DFA9-4836-89E8-315485E5FCC6}" destId="{C7EECEFA-12A9-4576-9FDB-34F14BAD0828}" srcOrd="3" destOrd="0" presId="urn:microsoft.com/office/officeart/2005/8/layout/venn1"/>
    <dgm:cxn modelId="{DCE70817-2E87-4B17-A668-10AF6665F9E3}" type="presParOf" srcId="{706824CB-DFA9-4836-89E8-315485E5FCC6}" destId="{766016A2-AA67-4DF0-8539-7C0F22BB209D}" srcOrd="4" destOrd="0" presId="urn:microsoft.com/office/officeart/2005/8/layout/venn1"/>
    <dgm:cxn modelId="{B8871FB5-257E-4831-9116-B699381F5901}" type="presParOf" srcId="{706824CB-DFA9-4836-89E8-315485E5FCC6}" destId="{70451728-48F4-4A10-9873-BC50D5C1F4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97DB4-F187-410D-BFFE-A294D857849A}">
      <dsp:nvSpPr>
        <dsp:cNvPr id="0" name=""/>
        <dsp:cNvSpPr/>
      </dsp:nvSpPr>
      <dsp:spPr>
        <a:xfrm>
          <a:off x="2429624" y="53105"/>
          <a:ext cx="2549083" cy="2549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Expectativas</a:t>
          </a:r>
          <a:endParaRPr lang="pt-BR" sz="2000" kern="1200" dirty="0"/>
        </a:p>
      </dsp:txBody>
      <dsp:txXfrm>
        <a:off x="2769502" y="499195"/>
        <a:ext cx="1869327" cy="1147087"/>
      </dsp:txXfrm>
    </dsp:sp>
    <dsp:sp modelId="{D359670D-FDC5-492B-863F-537ED4181ED7}">
      <dsp:nvSpPr>
        <dsp:cNvPr id="0" name=""/>
        <dsp:cNvSpPr/>
      </dsp:nvSpPr>
      <dsp:spPr>
        <a:xfrm>
          <a:off x="3349419" y="1646282"/>
          <a:ext cx="2549083" cy="2549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Aprendizados</a:t>
          </a:r>
          <a:endParaRPr lang="pt-BR" sz="2000" kern="1200" dirty="0"/>
        </a:p>
      </dsp:txBody>
      <dsp:txXfrm>
        <a:off x="4129013" y="2304796"/>
        <a:ext cx="1529449" cy="1401995"/>
      </dsp:txXfrm>
    </dsp:sp>
    <dsp:sp modelId="{766016A2-AA67-4DF0-8539-7C0F22BB209D}">
      <dsp:nvSpPr>
        <dsp:cNvPr id="0" name=""/>
        <dsp:cNvSpPr/>
      </dsp:nvSpPr>
      <dsp:spPr>
        <a:xfrm>
          <a:off x="1509830" y="1646282"/>
          <a:ext cx="2549083" cy="2549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Significado</a:t>
          </a:r>
          <a:endParaRPr lang="pt-BR" sz="2000" kern="1200" dirty="0"/>
        </a:p>
      </dsp:txBody>
      <dsp:txXfrm>
        <a:off x="1749869" y="2304796"/>
        <a:ext cx="1529449" cy="1401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</a:t>
            </a:r>
            <a:r>
              <a:rPr lang="pt-BR" sz="2000" b="1" noProof="0" dirty="0" smtClean="0">
                <a:latin typeface="Arial" pitchFamily="34" charset="0"/>
                <a:ea typeface="+mj-ea"/>
                <a:cs typeface="Arial" pitchFamily="34" charset="0"/>
              </a:rPr>
              <a:t>ABERTA DO SUS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pt-BR" sz="2000" b="1" dirty="0" smtClean="0">
                <a:latin typeface="Arial" pitchFamily="34" charset="0"/>
                <a:ea typeface="+mj-ea"/>
                <a:cs typeface="Arial" pitchFamily="34" charset="0"/>
              </a:rPr>
              <a:t>UNIVERSIDADE FEDERAL DE PELOTAS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514738"/>
            <a:ext cx="1391784" cy="980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DA ATENÇÃO À SAÚDE DA PESSOA COM HIPERTENSAÕ ARTERIAL E/OU DIABETES MELLITUS NA UBS FORTALEZA DOS VALOS, FORTALEZA DOS VALOS-RS.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Yaritza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Hernandez Almaguer</a:t>
            </a: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Fernanda dos Reis Souza</a:t>
            </a: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Qualificação da pratica clínica.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Capacitações para a equipe de saúde;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Registros adequados;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Determinar o papel de cada integrante da equipe para a intervenção;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0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Protocolo de Atenção Básica sobre Hipertensão Arterial Sistêmica e Diabetes Mellitus (Brasil, 2013a ; Brasil,2013b).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Registro nos prontuários, fichas espelhos e planilhas de coleta de dados.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Registro das informações.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Monitoramento dos registros semanalmente.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Logística.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2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Busca ativa dos usuários faltosos às consultas pelos ACS semanal.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Reunião de equipe semanal para monitoramento da intervenção.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Apresentação do projeto para a comunidade nas diferentes micro áreas.</a:t>
            </a: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48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F6FC6"/>
              </a:buClr>
            </a:pPr>
            <a:r>
              <a:rPr lang="pt-BR" sz="2800" dirty="0">
                <a:solidFill>
                  <a:prstClr val="black"/>
                </a:solidFill>
              </a:rPr>
              <a:t>Atividades de educação em saúde (promoção e prevenção).</a:t>
            </a:r>
          </a:p>
          <a:p>
            <a:pPr lvl="0">
              <a:buClr>
                <a:srgbClr val="0F6FC6"/>
              </a:buClr>
            </a:pPr>
            <a:r>
              <a:rPr lang="pt-BR" sz="2800" dirty="0">
                <a:solidFill>
                  <a:prstClr val="black"/>
                </a:solidFill>
              </a:rPr>
              <a:t>Disponibilidade </a:t>
            </a:r>
            <a:r>
              <a:rPr lang="pt-BR" sz="2800" dirty="0" smtClean="0">
                <a:solidFill>
                  <a:prstClr val="black"/>
                </a:solidFill>
              </a:rPr>
              <a:t>de um </a:t>
            </a:r>
            <a:r>
              <a:rPr lang="pt-BR" sz="2800" dirty="0">
                <a:solidFill>
                  <a:prstClr val="black"/>
                </a:solidFill>
              </a:rPr>
              <a:t>arquivo para controle do estoque dos medicamentos.</a:t>
            </a:r>
          </a:p>
          <a:p>
            <a:pPr lvl="0">
              <a:buClr>
                <a:srgbClr val="0F6FC6"/>
              </a:buClr>
            </a:pPr>
            <a:r>
              <a:rPr lang="pt-BR" sz="2800" dirty="0">
                <a:solidFill>
                  <a:prstClr val="black"/>
                </a:solidFill>
              </a:rPr>
              <a:t>Disponibilização dos materiais necessários.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8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sz="half" idx="2"/>
          </p:nvPr>
        </p:nvSpPr>
        <p:spPr>
          <a:xfrm>
            <a:off x="899592" y="6129238"/>
            <a:ext cx="7474024" cy="720080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Cobertura </a:t>
            </a:r>
            <a:r>
              <a:rPr lang="pt-BR" sz="2400" dirty="0">
                <a:solidFill>
                  <a:schemeClr val="tx1"/>
                </a:solidFill>
              </a:rPr>
              <a:t>do programa de atenção ao hipertenso na unidade de saúde.</a:t>
            </a:r>
          </a:p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23528" y="793296"/>
            <a:ext cx="8640960" cy="1843616"/>
          </a:xfrm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Objetivo 1. Ampliar a cobertura dos hipertensos e/ou diabéticos </a:t>
            </a:r>
            <a:r>
              <a:rPr lang="pt-BR" sz="2800" dirty="0" smtClean="0">
                <a:solidFill>
                  <a:schemeClr val="tx1"/>
                </a:solidFill>
              </a:rPr>
              <a:t>da </a:t>
            </a:r>
            <a:r>
              <a:rPr lang="pt-BR" sz="2800" dirty="0">
                <a:solidFill>
                  <a:schemeClr val="tx1"/>
                </a:solidFill>
              </a:rPr>
              <a:t>área de abrangência.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 smtClean="0"/>
              <a:t>Meta 1.1. Cadastrar 70% dos hipertensos da área de abrangência.</a:t>
            </a:r>
            <a:endParaRPr lang="pt-BR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8017073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2"/>
          <p:cNvSpPr txBox="1">
            <a:spLocks/>
          </p:cNvSpPr>
          <p:nvPr/>
        </p:nvSpPr>
        <p:spPr>
          <a:xfrm>
            <a:off x="491319" y="-459432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>
                <a:solidFill>
                  <a:schemeClr val="bg1"/>
                </a:solidFill>
              </a:rPr>
              <a:t>Objetivos, metas e resultados.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half" idx="2"/>
          </p:nvPr>
        </p:nvSpPr>
        <p:spPr>
          <a:xfrm>
            <a:off x="914400" y="5877272"/>
            <a:ext cx="6969968" cy="720080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Cobertura </a:t>
            </a:r>
            <a:r>
              <a:rPr lang="pt-BR" sz="2400" dirty="0">
                <a:solidFill>
                  <a:schemeClr val="tx1"/>
                </a:solidFill>
              </a:rPr>
              <a:t>do programa de atenção ao diabético na unidade de saúde.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548680"/>
            <a:ext cx="7474024" cy="1152128"/>
          </a:xfrm>
        </p:spPr>
        <p:txBody>
          <a:bodyPr/>
          <a:lstStyle/>
          <a:p>
            <a:r>
              <a:rPr lang="pt-BR" sz="2400" dirty="0" smtClean="0"/>
              <a:t>Meta1.2. Cadastrar 70% dos diabéticos da área de abrangência.</a:t>
            </a:r>
            <a:endParaRPr lang="pt-BR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08908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6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395537" y="338667"/>
            <a:ext cx="8291264" cy="1074109"/>
          </a:xfrm>
        </p:spPr>
        <p:txBody>
          <a:bodyPr>
            <a:normAutofit/>
          </a:bodyPr>
          <a:lstStyle/>
          <a:p>
            <a:r>
              <a:rPr lang="pt-BR" dirty="0" smtClean="0"/>
              <a:t>Objetivo 2. Melhorar a qualidade de atenção a hipertensos e/ou diabéticos.</a:t>
            </a:r>
            <a:endParaRPr lang="pt-BR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8424936" cy="2421467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Meta2.1. Realizar exame clínico apropriado em 100% dos  hipertensos (alcançada em 100%).</a:t>
            </a:r>
          </a:p>
          <a:p>
            <a:endParaRPr lang="pt-BR" sz="2400" dirty="0" smtClean="0"/>
          </a:p>
          <a:p>
            <a:r>
              <a:rPr lang="pt-BR" sz="2400" dirty="0" smtClean="0"/>
              <a:t>Meta 2.2. Realizar exame clínico apropriado em 100% dos </a:t>
            </a:r>
            <a:r>
              <a:rPr lang="pt-BR" sz="2400" dirty="0"/>
              <a:t>diabéticos (alcançada em 100%).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604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914400" y="5805264"/>
            <a:ext cx="7762056" cy="720080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>
                <a:solidFill>
                  <a:schemeClr val="tx1"/>
                </a:solidFill>
              </a:rPr>
              <a:t>de hipertensos com os exames complementares em dia de acordo com o protocolo.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14400" y="548680"/>
            <a:ext cx="7330008" cy="1080120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Meta 2.3. Garantir a 100% dos hipertensos a realização dos exames complementares em dia.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63284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1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half" idx="2"/>
          </p:nvPr>
        </p:nvSpPr>
        <p:spPr>
          <a:xfrm>
            <a:off x="914400" y="6021288"/>
            <a:ext cx="7185992" cy="576064"/>
          </a:xfrm>
        </p:spPr>
        <p:txBody>
          <a:bodyPr>
            <a:normAutofit fontScale="25000" lnSpcReduction="20000"/>
          </a:bodyPr>
          <a:lstStyle/>
          <a:p>
            <a:r>
              <a:rPr lang="pt-BR" sz="7400" dirty="0" smtClean="0">
                <a:solidFill>
                  <a:schemeClr val="tx1"/>
                </a:solidFill>
              </a:rPr>
              <a:t>Proporção </a:t>
            </a:r>
            <a:r>
              <a:rPr lang="pt-BR" sz="7400" dirty="0">
                <a:solidFill>
                  <a:schemeClr val="tx1"/>
                </a:solidFill>
              </a:rPr>
              <a:t>de diabéticos com os exames complementares em dia de acordo com o protocolo.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620688"/>
            <a:ext cx="7402016" cy="1080120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Meta 2.4. Garantir a 100% dos diabéticos a realização dos exames complementares em dia.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7492"/>
            <a:ext cx="8064896" cy="459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8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323528" y="2132856"/>
            <a:ext cx="8568952" cy="3446463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Meta 2.5. Priorizar a prescrição de medicamentos da farmácia popular para 100% dos hipertensos cadastrados (100%)</a:t>
            </a:r>
            <a:br>
              <a:rPr lang="pt-BR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Meta 2.6. Priorizar a prescrição de medicamentos da farmácia popular para 100% dos diabéticos cadastrados(100%) 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Meta 2.7. Realizar avaliação da necessidade de atendimento odontológico em 100% dos hipertensos (100%). 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Meta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2.8. Realizar avaliação da necessidade de atendimento odontológico em 100% dos diabéticos (100%).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3528" y="1602378"/>
            <a:ext cx="7269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chemeClr val="bg2">
                    <a:lumMod val="25000"/>
                  </a:schemeClr>
                </a:solidFill>
              </a:rPr>
              <a:t>Metas alcançadas em 100% em todos os meses:</a:t>
            </a:r>
            <a:endParaRPr lang="pt-BR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Município eminentemente agricultor.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População adstrita de 4575 habitantes.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UBS- ESF com duas equipes de saúde (rural e urbana)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 Boa estrutura.</a:t>
            </a: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bg1"/>
                </a:solidFill>
              </a:rPr>
              <a:t>Introdução.</a:t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467544" y="1797081"/>
            <a:ext cx="8568952" cy="2207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Metas alcançadas em 100% nos três meses: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Meta </a:t>
            </a:r>
            <a:r>
              <a:rPr lang="pt-BR" dirty="0">
                <a:solidFill>
                  <a:schemeClr val="tx1"/>
                </a:solidFill>
              </a:rPr>
              <a:t>3.1. Buscar 100% dos hipertensos faltosos às consultas na UBS conforme periodicidade recomendada.</a:t>
            </a:r>
          </a:p>
          <a:p>
            <a:r>
              <a:rPr lang="pt-BR" dirty="0">
                <a:solidFill>
                  <a:schemeClr val="tx1"/>
                </a:solidFill>
              </a:rPr>
              <a:t>Meta 3.2. Buscar 100% dos diabéticos faltosos às consultas na UBS conforme periodicidade recomendada.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03040" y="105273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Objetivo 3. Melhorar a adesão de hipertensos e diabéticos ao programa.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393305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Objetivo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4.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Melhorar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o registro das informações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Espaço Reservado para Conteúdo 7"/>
          <p:cNvSpPr txBox="1">
            <a:spLocks/>
          </p:cNvSpPr>
          <p:nvPr/>
        </p:nvSpPr>
        <p:spPr>
          <a:xfrm>
            <a:off x="323528" y="4437112"/>
            <a:ext cx="8568952" cy="2207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pt-BR" dirty="0" smtClean="0">
                <a:solidFill>
                  <a:schemeClr val="tx1"/>
                </a:solidFill>
              </a:rPr>
              <a:t>Metas alcançadas em 100% nos três meses:</a:t>
            </a:r>
          </a:p>
          <a:p>
            <a:r>
              <a:rPr lang="pt-BR" dirty="0">
                <a:solidFill>
                  <a:schemeClr val="tx1"/>
                </a:solidFill>
              </a:rPr>
              <a:t>Meta 4.1: Manter ficha de acompanhamento de 100% dos hipertensos cadastrados na unidade  de saúde.</a:t>
            </a:r>
          </a:p>
          <a:p>
            <a:r>
              <a:rPr lang="pt-BR" dirty="0">
                <a:solidFill>
                  <a:schemeClr val="tx1"/>
                </a:solidFill>
              </a:rPr>
              <a:t>Meta 4.2: Manter ficha de acompanhamento de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14023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395536" y="2564904"/>
            <a:ext cx="8568952" cy="2207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Metas alcançadas em 100% nos três meses:</a:t>
            </a:r>
          </a:p>
          <a:p>
            <a:r>
              <a:rPr lang="pt-BR" dirty="0">
                <a:solidFill>
                  <a:schemeClr val="tx1"/>
                </a:solidFill>
              </a:rPr>
              <a:t>Meta 5.1: Realizar estratificação do risco cardiovascular em 100% dos hipertensos cadastrados na unidade de saúde.</a:t>
            </a:r>
          </a:p>
          <a:p>
            <a:r>
              <a:rPr lang="pt-BR" dirty="0">
                <a:solidFill>
                  <a:schemeClr val="tx1"/>
                </a:solidFill>
              </a:rPr>
              <a:t>Meta 5.2. Realizar estratificação do risco cardiovascular em 100% dos diabéticos cadastrados na unidade de saúde.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03040" y="165290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Objetivo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5.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Mapear hipertensos e diabéticos de riscos para doença cardiovascular.</a:t>
            </a: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Objetivos, metas e resultados.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711768" cy="648072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6. Promover a saúde de hipertensos e diabéticos.</a:t>
            </a:r>
            <a:endPara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1520" y="2276872"/>
            <a:ext cx="4245867" cy="4392488"/>
          </a:xfrm>
        </p:spPr>
        <p:txBody>
          <a:bodyPr>
            <a:normAutofit fontScale="85000" lnSpcReduction="10000"/>
          </a:bodyPr>
          <a:lstStyle/>
          <a:p>
            <a:r>
              <a:rPr lang="pt-BR" sz="2600" dirty="0" smtClean="0">
                <a:solidFill>
                  <a:schemeClr val="tx1"/>
                </a:solidFill>
              </a:rPr>
              <a:t>Meta 6.1. Garantir orientação nutricional sobre alimentação saudável a 100% dos hipertensos.</a:t>
            </a:r>
          </a:p>
          <a:p>
            <a:r>
              <a:rPr lang="pt-BR" sz="2600" dirty="0" smtClean="0">
                <a:solidFill>
                  <a:schemeClr val="tx1"/>
                </a:solidFill>
              </a:rPr>
              <a:t>Meta 6.3. Garantir orientação sobre pratica de atividade física a 100% dos hipertensos. (100%)</a:t>
            </a:r>
          </a:p>
          <a:p>
            <a:r>
              <a:rPr lang="pt-BR" sz="2600" dirty="0" smtClean="0">
                <a:solidFill>
                  <a:schemeClr val="tx1"/>
                </a:solidFill>
              </a:rPr>
              <a:t>Meta 6.5. Garantir orientação sobre riscos de tabagismo a 100% dos hipertensos (100%)</a:t>
            </a:r>
          </a:p>
          <a:p>
            <a:r>
              <a:rPr lang="pt-BR" sz="2600" dirty="0">
                <a:solidFill>
                  <a:schemeClr val="tx1"/>
                </a:solidFill>
              </a:rPr>
              <a:t>Meta </a:t>
            </a:r>
            <a:r>
              <a:rPr lang="pt-BR" sz="2600" dirty="0" smtClean="0">
                <a:solidFill>
                  <a:schemeClr val="tx1"/>
                </a:solidFill>
              </a:rPr>
              <a:t>6.7. </a:t>
            </a:r>
            <a:r>
              <a:rPr lang="pt-BR" sz="2600" dirty="0">
                <a:solidFill>
                  <a:schemeClr val="tx1"/>
                </a:solidFill>
              </a:rPr>
              <a:t>Garantir orientação sobre </a:t>
            </a:r>
            <a:r>
              <a:rPr lang="pt-BR" sz="2600" dirty="0" smtClean="0">
                <a:solidFill>
                  <a:schemeClr val="tx1"/>
                </a:solidFill>
              </a:rPr>
              <a:t>higiene bucal a 100% dos hipertensos (100%)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540552" y="3212976"/>
            <a:ext cx="1080120" cy="207714"/>
          </a:xfrm>
        </p:spPr>
        <p:txBody>
          <a:bodyPr>
            <a:normAutofit fontScale="3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247456" cy="4320480"/>
          </a:xfrm>
        </p:spPr>
        <p:txBody>
          <a:bodyPr>
            <a:normAutofit fontScale="85000" lnSpcReduction="10000"/>
          </a:bodyPr>
          <a:lstStyle/>
          <a:p>
            <a:r>
              <a:rPr lang="pt-BR" sz="2600" dirty="0">
                <a:solidFill>
                  <a:schemeClr val="tx1"/>
                </a:solidFill>
              </a:rPr>
              <a:t>Meta </a:t>
            </a:r>
            <a:r>
              <a:rPr lang="pt-BR" sz="2600" dirty="0" smtClean="0">
                <a:solidFill>
                  <a:schemeClr val="tx1"/>
                </a:solidFill>
              </a:rPr>
              <a:t>6.2. </a:t>
            </a:r>
            <a:r>
              <a:rPr lang="pt-BR" sz="2600" dirty="0">
                <a:solidFill>
                  <a:schemeClr val="tx1"/>
                </a:solidFill>
              </a:rPr>
              <a:t>Garantir orientação nutricional sobre alimentação saudável a 100% dos  </a:t>
            </a:r>
            <a:r>
              <a:rPr lang="pt-BR" sz="2600" dirty="0" smtClean="0">
                <a:solidFill>
                  <a:schemeClr val="tx1"/>
                </a:solidFill>
              </a:rPr>
              <a:t>diabéticos.</a:t>
            </a:r>
            <a:endParaRPr lang="pt-BR" sz="2600" dirty="0">
              <a:solidFill>
                <a:schemeClr val="tx1"/>
              </a:solidFill>
            </a:endParaRPr>
          </a:p>
          <a:p>
            <a:r>
              <a:rPr lang="pt-BR" sz="2600" dirty="0">
                <a:solidFill>
                  <a:schemeClr val="tx1"/>
                </a:solidFill>
              </a:rPr>
              <a:t>Meta </a:t>
            </a:r>
            <a:r>
              <a:rPr lang="pt-BR" sz="2600" dirty="0" smtClean="0">
                <a:solidFill>
                  <a:schemeClr val="tx1"/>
                </a:solidFill>
              </a:rPr>
              <a:t>6.4. </a:t>
            </a:r>
            <a:r>
              <a:rPr lang="pt-BR" sz="2600" dirty="0">
                <a:solidFill>
                  <a:schemeClr val="tx1"/>
                </a:solidFill>
              </a:rPr>
              <a:t>Garantir orientação sobre pratica de atividade </a:t>
            </a:r>
            <a:r>
              <a:rPr lang="pt-BR" sz="2600" dirty="0" smtClean="0">
                <a:solidFill>
                  <a:schemeClr val="tx1"/>
                </a:solidFill>
              </a:rPr>
              <a:t>física a </a:t>
            </a:r>
            <a:r>
              <a:rPr lang="pt-BR" sz="2600" dirty="0">
                <a:solidFill>
                  <a:schemeClr val="tx1"/>
                </a:solidFill>
              </a:rPr>
              <a:t>100% dos  </a:t>
            </a:r>
            <a:r>
              <a:rPr lang="pt-BR" sz="2600" dirty="0" smtClean="0">
                <a:solidFill>
                  <a:schemeClr val="tx1"/>
                </a:solidFill>
              </a:rPr>
              <a:t>diabéticos</a:t>
            </a:r>
            <a:r>
              <a:rPr lang="pt-BR" sz="2600" dirty="0">
                <a:solidFill>
                  <a:schemeClr val="tx1"/>
                </a:solidFill>
              </a:rPr>
              <a:t> </a:t>
            </a:r>
            <a:r>
              <a:rPr lang="pt-BR" sz="2600" dirty="0" smtClean="0">
                <a:solidFill>
                  <a:schemeClr val="tx1"/>
                </a:solidFill>
              </a:rPr>
              <a:t>(100</a:t>
            </a:r>
            <a:r>
              <a:rPr lang="pt-BR" sz="2600" dirty="0">
                <a:solidFill>
                  <a:schemeClr val="tx1"/>
                </a:solidFill>
              </a:rPr>
              <a:t>%)</a:t>
            </a:r>
          </a:p>
          <a:p>
            <a:r>
              <a:rPr lang="pt-BR" sz="2600" dirty="0">
                <a:solidFill>
                  <a:schemeClr val="tx1"/>
                </a:solidFill>
              </a:rPr>
              <a:t>Meta </a:t>
            </a:r>
            <a:r>
              <a:rPr lang="pt-BR" sz="2600" dirty="0" smtClean="0">
                <a:solidFill>
                  <a:schemeClr val="tx1"/>
                </a:solidFill>
              </a:rPr>
              <a:t>6.6 </a:t>
            </a:r>
            <a:r>
              <a:rPr lang="pt-BR" sz="2600" dirty="0">
                <a:solidFill>
                  <a:schemeClr val="tx1"/>
                </a:solidFill>
              </a:rPr>
              <a:t>Garantir orientação sobre riscos de </a:t>
            </a:r>
            <a:r>
              <a:rPr lang="pt-BR" sz="2600" dirty="0" smtClean="0">
                <a:solidFill>
                  <a:schemeClr val="tx1"/>
                </a:solidFill>
              </a:rPr>
              <a:t>tabagismo e higiene </a:t>
            </a:r>
            <a:r>
              <a:rPr lang="pt-BR" sz="2600" dirty="0">
                <a:solidFill>
                  <a:schemeClr val="tx1"/>
                </a:solidFill>
              </a:rPr>
              <a:t>bucal a 100% dos  </a:t>
            </a:r>
            <a:r>
              <a:rPr lang="pt-BR" sz="2600" dirty="0" smtClean="0">
                <a:solidFill>
                  <a:schemeClr val="tx1"/>
                </a:solidFill>
              </a:rPr>
              <a:t>diabéticos (100%)</a:t>
            </a:r>
          </a:p>
          <a:p>
            <a:r>
              <a:rPr lang="pt-BR" sz="2600" dirty="0">
                <a:solidFill>
                  <a:schemeClr val="tx1"/>
                </a:solidFill>
              </a:rPr>
              <a:t>Meta </a:t>
            </a:r>
            <a:r>
              <a:rPr lang="pt-BR" sz="2600" dirty="0" smtClean="0">
                <a:solidFill>
                  <a:schemeClr val="tx1"/>
                </a:solidFill>
              </a:rPr>
              <a:t>6.8. </a:t>
            </a:r>
            <a:r>
              <a:rPr lang="pt-BR" sz="2600" dirty="0">
                <a:solidFill>
                  <a:schemeClr val="tx1"/>
                </a:solidFill>
              </a:rPr>
              <a:t>Garantir orientação sobre higiene bucal a 100% dos  </a:t>
            </a:r>
            <a:r>
              <a:rPr lang="pt-BR" sz="2600" dirty="0" smtClean="0">
                <a:solidFill>
                  <a:schemeClr val="tx1"/>
                </a:solidFill>
              </a:rPr>
              <a:t>diabéticos (</a:t>
            </a:r>
            <a:r>
              <a:rPr lang="pt-BR" sz="2600" dirty="0">
                <a:solidFill>
                  <a:schemeClr val="tx1"/>
                </a:solidFill>
              </a:rPr>
              <a:t>100%)</a:t>
            </a:r>
          </a:p>
          <a:p>
            <a:endParaRPr lang="pt-BR" sz="26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1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 intervenção propiciou: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Melhoria da atenção aos hipertensos e diabéticos;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Melhoria dos registros;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Qualificação e priorização dos atendimentos;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Integração da equipe, organização do trabalho;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Aprofundamento teórico dos profissionais por meio das capacitações.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15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 intervenção propiciou:</a:t>
            </a:r>
          </a:p>
          <a:p>
            <a:r>
              <a:rPr lang="pt-BR" dirty="0">
                <a:solidFill>
                  <a:schemeClr val="tx1"/>
                </a:solidFill>
              </a:rPr>
              <a:t>Esclarecimento das atribuições dos </a:t>
            </a:r>
            <a:r>
              <a:rPr lang="pt-BR" dirty="0" smtClean="0">
                <a:solidFill>
                  <a:schemeClr val="tx1"/>
                </a:solidFill>
              </a:rPr>
              <a:t>profissionais;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Melhoria da adesão por meio da busca ativa;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Monitoramento e controle do estoque dos medicamentos;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Maior engajamento público; interação com a comunidade;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Atividades de educação em saúde (promoção e prevenção).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7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Dificuldades encontradas: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Falta de um arquivo específico para os registros dos hipertensos e diabéticos ante da intervenção;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Insatisfação da população pela priorização dos atendimentos.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20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Passos a seguir: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Incorporar à rotina do serviço;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Continuar trabalhando em equipe para cadastrar todos os hipertensos e diabéticos de nossa área de abrangência</a:t>
            </a:r>
            <a:r>
              <a:rPr lang="pt-BR" dirty="0">
                <a:solidFill>
                  <a:schemeClr val="tx1"/>
                </a:solidFill>
              </a:rPr>
              <a:t>;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Programar a execução do Pré-natal na UBS.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Discussão.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6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25983"/>
              </p:ext>
            </p:extLst>
          </p:nvPr>
        </p:nvGraphicFramePr>
        <p:xfrm>
          <a:off x="872067" y="2060848"/>
          <a:ext cx="740833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9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F6FC6"/>
              </a:buClr>
            </a:pPr>
            <a:endParaRPr lang="pt-BR" sz="2800" dirty="0" smtClean="0">
              <a:solidFill>
                <a:prstClr val="black"/>
              </a:solidFill>
            </a:endParaRPr>
          </a:p>
          <a:p>
            <a:pPr lvl="0">
              <a:buClr>
                <a:srgbClr val="0F6FC6"/>
              </a:buClr>
            </a:pPr>
            <a:r>
              <a:rPr lang="pt-BR" sz="2800" dirty="0">
                <a:solidFill>
                  <a:prstClr val="black"/>
                </a:solidFill>
              </a:rPr>
              <a:t>696 hipertensos e 172 diabéticos, segundo </a:t>
            </a:r>
            <a:r>
              <a:rPr lang="pt-BR" sz="2800" dirty="0" smtClean="0">
                <a:solidFill>
                  <a:prstClr val="black"/>
                </a:solidFill>
              </a:rPr>
              <a:t>estimativas da planilha de coleta de dados.</a:t>
            </a:r>
            <a:endParaRPr lang="pt-BR" sz="2800" dirty="0">
              <a:solidFill>
                <a:prstClr val="black"/>
              </a:solidFill>
            </a:endParaRPr>
          </a:p>
          <a:p>
            <a:pPr lvl="0">
              <a:buClr>
                <a:srgbClr val="0F6FC6"/>
              </a:buClr>
            </a:pPr>
            <a:r>
              <a:rPr lang="pt-BR" sz="2800" dirty="0" smtClean="0">
                <a:solidFill>
                  <a:prstClr val="black"/>
                </a:solidFill>
              </a:rPr>
              <a:t>Melhorar </a:t>
            </a:r>
            <a:r>
              <a:rPr lang="pt-BR" sz="2800" dirty="0">
                <a:solidFill>
                  <a:prstClr val="black"/>
                </a:solidFill>
              </a:rPr>
              <a:t>a atenção de saúde aos hipertensos e/ou diabéticos da UBS.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Protocolo </a:t>
            </a:r>
            <a:r>
              <a:rPr lang="pt-BR" sz="2800" dirty="0">
                <a:solidFill>
                  <a:schemeClr val="tx1"/>
                </a:solidFill>
              </a:rPr>
              <a:t>do Ministério da Saúde de Diabetes mellitus e Hipertensão arterial (BRASIL, 2013a; BRASIL, 2013b).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Introdução.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dirty="0">
                <a:solidFill>
                  <a:schemeClr val="tx1"/>
                </a:solidFill>
                <a:ea typeface="Calibri"/>
                <a:cs typeface="Times New Roman"/>
              </a:rPr>
              <a:t>Melhorar a atenção à saúde da pessoa com Hipertensão Arterial Sistêmica e/ou Diabetes Mellitus na UBS Fortaleza dos Valos, Fortaleza dos Valos, RS.</a:t>
            </a:r>
            <a:endParaRPr lang="pt-BR" sz="28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44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Monitoramento e avaliação.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Realizar o cadastro dos usuários;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Preenchimento da ficha espelho;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Exame clínico apropriado;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Avaliação da estratificação de riscos cardiovasculares.</a:t>
            </a:r>
          </a:p>
          <a:p>
            <a:pPr marL="0" indent="0"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5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Monitoramento e avaliação.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Priorizar a prescrição de medicamentos da farmácia popular/</a:t>
            </a:r>
            <a:r>
              <a:rPr lang="pt-BR" sz="2800" dirty="0" err="1" smtClean="0">
                <a:solidFill>
                  <a:schemeClr val="tx1"/>
                </a:solidFill>
              </a:rPr>
              <a:t>hiperdia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Orientações sobre os riscos de tabagismo, alimentação saudável, atividade física e higiene bucal;</a:t>
            </a:r>
          </a:p>
          <a:p>
            <a:r>
              <a:rPr lang="pt-BR" sz="2800" dirty="0">
                <a:solidFill>
                  <a:schemeClr val="tx1"/>
                </a:solidFill>
              </a:rPr>
              <a:t>Atividades de educação em </a:t>
            </a:r>
            <a:r>
              <a:rPr lang="pt-BR" sz="2800" dirty="0" smtClean="0">
                <a:solidFill>
                  <a:schemeClr val="tx1"/>
                </a:solidFill>
              </a:rPr>
              <a:t>saúde;</a:t>
            </a:r>
            <a:endParaRPr lang="pt-BR" sz="2800" dirty="0">
              <a:solidFill>
                <a:schemeClr val="tx1"/>
              </a:solidFill>
            </a:endParaRPr>
          </a:p>
          <a:p>
            <a:pPr lvl="0">
              <a:buClr>
                <a:srgbClr val="0F6FC6"/>
              </a:buClr>
            </a:pPr>
            <a:r>
              <a:rPr lang="pt-BR" sz="2800" dirty="0">
                <a:solidFill>
                  <a:schemeClr val="tx1"/>
                </a:solidFill>
              </a:rPr>
              <a:t>Garantir os exames </a:t>
            </a:r>
            <a:r>
              <a:rPr lang="pt-BR" sz="2800" dirty="0" smtClean="0">
                <a:solidFill>
                  <a:schemeClr val="tx1"/>
                </a:solidFill>
              </a:rPr>
              <a:t>complementares.</a:t>
            </a:r>
          </a:p>
          <a:p>
            <a:endParaRPr lang="pt-BR" sz="2800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5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Organização e Gestão de serviço.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Planejamento dos materiais necessários.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Capacitação dos profissionais da saúde.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Priorizar as vagas do SUS para a realização dos exames complementares.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Registro e controle da necessidade dos medicamentos.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6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Organização e gestão de serviço.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Planejamento do atendimento odontológico.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Criação do Grupo de Monitoramento das Ações(GMA).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Busca ativa dos usuários faltosos às consultas.</a:t>
            </a:r>
          </a:p>
          <a:p>
            <a:pPr marL="0" indent="0"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Metodologia.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8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Engajamento público.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Realizar acolhimento aos usuários;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Orientação à comunidade;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Atividades de educação em saúde na sala de espera da UBS e nos grupos de </a:t>
            </a:r>
            <a:r>
              <a:rPr lang="pt-BR" sz="2800" dirty="0" err="1" smtClean="0">
                <a:solidFill>
                  <a:schemeClr val="tx1"/>
                </a:solidFill>
              </a:rPr>
              <a:t>hiperdia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Manutenção dos registros de saúde.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0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1787</TotalTime>
  <Words>1121</Words>
  <Application>Microsoft Office PowerPoint</Application>
  <PresentationFormat>Apresentação na tela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Forma de Onda</vt:lpstr>
      <vt:lpstr>Apresentação do PowerPoint</vt:lpstr>
      <vt:lpstr> Introdução. </vt:lpstr>
      <vt:lpstr>Introdução.</vt:lpstr>
      <vt:lpstr>Objetivo Geral</vt:lpstr>
      <vt:lpstr>Metodologia.</vt:lpstr>
      <vt:lpstr>Metodologia.</vt:lpstr>
      <vt:lpstr>Metodologia.</vt:lpstr>
      <vt:lpstr> Metodologia. </vt:lpstr>
      <vt:lpstr>Metodologia.</vt:lpstr>
      <vt:lpstr>Metodologia.</vt:lpstr>
      <vt:lpstr> Logística. </vt:lpstr>
      <vt:lpstr>Logística.</vt:lpstr>
      <vt:lpstr>Logística.</vt:lpstr>
      <vt:lpstr>Objetivo 1. Ampliar a cobertura dos hipertensos e/ou diabéticos da área de abrangência. Meta 1.1. Cadastrar 70% dos hipertensos da área de abrangência.</vt:lpstr>
      <vt:lpstr>Meta1.2. Cadastrar 70% dos diabéticos da área de abrangência.</vt:lpstr>
      <vt:lpstr>Objetivo 2. Melhorar a qualidade de atenção a hipertensos e/ou diabéticos.</vt:lpstr>
      <vt:lpstr>Meta 2.3. Garantir a 100% dos hipertensos a realização dos exames complementares em dia.</vt:lpstr>
      <vt:lpstr>Meta 2.4. Garantir a 100% dos diabéticos a realização dos exames complementares em dia.</vt:lpstr>
      <vt:lpstr>Apresentação do PowerPoint</vt:lpstr>
      <vt:lpstr>Apresentação do PowerPoint</vt:lpstr>
      <vt:lpstr>Apresentação do PowerPoint</vt:lpstr>
      <vt:lpstr>Objetivos, metas e resultados.</vt:lpstr>
      <vt:lpstr>Discussão.</vt:lpstr>
      <vt:lpstr>Discussão.</vt:lpstr>
      <vt:lpstr>Discussão.</vt:lpstr>
      <vt:lpstr> Discussão. </vt:lpstr>
      <vt:lpstr>Reflexão crítica.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Yaritza Hernandez</cp:lastModifiedBy>
  <cp:revision>150</cp:revision>
  <dcterms:created xsi:type="dcterms:W3CDTF">2014-04-14T13:00:38Z</dcterms:created>
  <dcterms:modified xsi:type="dcterms:W3CDTF">2015-09-19T16:28:26Z</dcterms:modified>
</cp:coreProperties>
</file>