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1" r:id="rId1"/>
  </p:sldMasterIdLst>
  <p:notesMasterIdLst>
    <p:notesMasterId r:id="rId30"/>
  </p:notesMasterIdLst>
  <p:sldIdLst>
    <p:sldId id="256" r:id="rId2"/>
    <p:sldId id="257" r:id="rId3"/>
    <p:sldId id="301" r:id="rId4"/>
    <p:sldId id="302" r:id="rId5"/>
    <p:sldId id="303" r:id="rId6"/>
    <p:sldId id="304" r:id="rId7"/>
    <p:sldId id="260" r:id="rId8"/>
    <p:sldId id="261" r:id="rId9"/>
    <p:sldId id="262" r:id="rId10"/>
    <p:sldId id="305" r:id="rId11"/>
    <p:sldId id="306" r:id="rId12"/>
    <p:sldId id="307" r:id="rId13"/>
    <p:sldId id="299" r:id="rId14"/>
    <p:sldId id="293" r:id="rId15"/>
    <p:sldId id="300" r:id="rId16"/>
    <p:sldId id="308" r:id="rId17"/>
    <p:sldId id="294" r:id="rId18"/>
    <p:sldId id="272" r:id="rId19"/>
    <p:sldId id="274" r:id="rId20"/>
    <p:sldId id="275" r:id="rId21"/>
    <p:sldId id="276" r:id="rId22"/>
    <p:sldId id="280" r:id="rId23"/>
    <p:sldId id="295" r:id="rId24"/>
    <p:sldId id="296" r:id="rId25"/>
    <p:sldId id="297" r:id="rId26"/>
    <p:sldId id="298" r:id="rId27"/>
    <p:sldId id="289" r:id="rId28"/>
    <p:sldId id="309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92101" autoAdjust="0"/>
  </p:normalViewPr>
  <p:slideViewPr>
    <p:cSldViewPr>
      <p:cViewPr>
        <p:scale>
          <a:sx n="70" d="100"/>
          <a:sy n="70" d="100"/>
        </p:scale>
        <p:origin x="-12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IS%20DOCUMENTOS%20D\ESPECIALIDADE\UNIDADE%203%20INTERVEN&#199;&#195;O\SEMANA%2013\Planilha%20Coleta%20de%20Dado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IS%20DOCUMENTOS%20D\ESPECIALIDADE\UNIDADE%203%20INTERVEN&#199;&#195;O\SEMANA%2013\Planilha%20Coleta%20de%20Dad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0.15960912052117263</c:v>
                </c:pt>
                <c:pt idx="1">
                  <c:v>0.28664495114006516</c:v>
                </c:pt>
                <c:pt idx="2">
                  <c:v>0.39087947882736157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245120"/>
        <c:axId val="91351872"/>
      </c:barChart>
      <c:catAx>
        <c:axId val="11424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351872"/>
        <c:crosses val="autoZero"/>
        <c:auto val="1"/>
        <c:lblAlgn val="ctr"/>
        <c:lblOffset val="100"/>
        <c:noMultiLvlLbl val="0"/>
      </c:catAx>
      <c:valAx>
        <c:axId val="913518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4245120"/>
        <c:crosses val="autoZero"/>
        <c:crossBetween val="between"/>
        <c:majorUnit val="0.1"/>
        <c:minorUnit val="2.000000000000004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0.13636363636363635</c:v>
                </c:pt>
                <c:pt idx="1">
                  <c:v>0.20454545454545456</c:v>
                </c:pt>
                <c:pt idx="2">
                  <c:v>0.26704545454545453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615936"/>
        <c:axId val="91354176"/>
      </c:barChart>
      <c:catAx>
        <c:axId val="6461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354176"/>
        <c:crosses val="autoZero"/>
        <c:auto val="1"/>
        <c:lblAlgn val="ctr"/>
        <c:lblOffset val="100"/>
        <c:noMultiLvlLbl val="0"/>
      </c:catAx>
      <c:valAx>
        <c:axId val="913541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615936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0F75D-5F08-426C-94B4-6D395ED32A66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0DBCC-883B-4221-94CA-F2339B8549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28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BEAC67-5E52-4F3E-975F-B05B467608CB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120375-7C80-4C6B-98DC-DCF71C9011A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318728" cy="1320152"/>
          </a:xfrm>
        </p:spPr>
        <p:txBody>
          <a:bodyPr>
            <a:normAutofit fontScale="90000"/>
          </a:bodyPr>
          <a:lstStyle/>
          <a:p>
            <a:pPr marL="0" lvl="0" indent="540385" algn="ctr">
              <a:spcBef>
                <a:spcPct val="20000"/>
              </a:spcBef>
              <a:buNone/>
            </a:pPr>
            <a:r>
              <a:rPr lang="pt-BR" sz="2800" b="1" dirty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Melhoria da Atenção à s</a:t>
            </a:r>
            <a:r>
              <a:rPr lang="pt-BR" sz="2800" b="1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aúde dos usuários hipertensos </a:t>
            </a:r>
            <a:r>
              <a:rPr lang="pt-BR" sz="2800" b="1" dirty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e/ou </a:t>
            </a:r>
            <a:r>
              <a:rPr lang="pt-BR" sz="2800" b="1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diabéticos na Unidade Básica de Saúde Mormaço, município </a:t>
            </a:r>
            <a:r>
              <a:rPr lang="pt-BR" sz="2800" b="1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Mormaço/RS</a:t>
            </a:r>
            <a:endParaRPr lang="pt-BR" sz="2800" b="1" dirty="0">
              <a:solidFill>
                <a:srgbClr val="0070C0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91374" y="4653136"/>
            <a:ext cx="6789138" cy="882119"/>
          </a:xfrm>
        </p:spPr>
        <p:txBody>
          <a:bodyPr>
            <a:norm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Especializando: </a:t>
            </a:r>
            <a:r>
              <a:rPr lang="pt-B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Yaritza Leyva Negreira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Fabiana Barros Marinho </a:t>
            </a:r>
            <a:r>
              <a:rPr lang="pt-B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Maia</a:t>
            </a:r>
            <a:endParaRPr lang="pt-BR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692696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UNIVERSIDADE </a:t>
            </a:r>
            <a:r>
              <a:rPr lang="pt-BR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ABERTA  </a:t>
            </a:r>
            <a:r>
              <a:rPr lang="pt-BR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DO SUS</a:t>
            </a:r>
            <a:endParaRPr lang="pt-BR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UNIVERSIDADE FEDERAL DE PELOTAS</a:t>
            </a:r>
            <a:endParaRPr lang="pt-BR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Especialização em Saúde da Família</a:t>
            </a:r>
            <a:endParaRPr lang="pt-BR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Modalidade a Distância</a:t>
            </a:r>
            <a:endParaRPr lang="pt-BR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Turma </a:t>
            </a:r>
            <a:r>
              <a:rPr lang="pt-BR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8</a:t>
            </a:r>
            <a:endParaRPr lang="pt-BR" sz="1600" b="1" dirty="0">
              <a:solidFill>
                <a:srgbClr val="000000"/>
              </a:solidFill>
              <a:effectLst/>
              <a:latin typeface="Arial"/>
              <a:ea typeface="Calibri"/>
              <a:cs typeface="Arial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39552" y="548680"/>
            <a:ext cx="1440160" cy="1296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6672"/>
            <a:ext cx="1585475" cy="1216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71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Metodologia/Ações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3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Intervenção desenvolvida durante 12 semanas.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População alvo: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Hipertensos: 614 usuários.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Diabéticos: 176 usuários.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Recadastramento da população alvo.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Atendimento individual na UBS e nos postos de atendimento do interior do município.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Qualificação/treinamento da equipe.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Agendamento de consultas.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Metodologia/Ações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Identificação de faltosos e busca ativa.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Atividades educativas com á população.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Atendimento clínico e odontológico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Visita domiciliar.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Reuniões de equipe.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Monitoramento da intervenção.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Avaliação.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es-E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Protocolos de atenção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do programa de atenção ao hipertenso e/ou ao diabético do Ministério de Saúde, 2013. 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Ficha Espelho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Planilha coleta de dados</a:t>
            </a:r>
          </a:p>
          <a:p>
            <a:endParaRPr lang="pt-BR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414" y="1500174"/>
            <a:ext cx="6786610" cy="1785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Objetivos Específicos,</a:t>
            </a:r>
            <a:br>
              <a:rPr lang="pt-BR" sz="4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pt-BR" sz="4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Metas e Resultados</a:t>
            </a:r>
            <a:endParaRPr lang="pt-BR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Objetivo1. Ampliar a cobertura a hipertensos e/ou diabéticos.</a:t>
            </a:r>
            <a:endParaRPr lang="pt-BR" sz="28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1263741"/>
            <a:ext cx="8715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Meta 1.1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Cadastrar 100% dos hipertensos da área de abrangência no Programa de Atenção à Hipertensão Arterial Sistêmica e ao Diabetes Mellitus da Unidade Básica de Saúde. </a:t>
            </a:r>
          </a:p>
        </p:txBody>
      </p:sp>
      <p:sp>
        <p:nvSpPr>
          <p:cNvPr id="15" name="Retângulo 14"/>
          <p:cNvSpPr/>
          <p:nvPr/>
        </p:nvSpPr>
        <p:spPr>
          <a:xfrm rot="10800000" flipV="1">
            <a:off x="3131840" y="6093296"/>
            <a:ext cx="6012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Figura 1. Cobertura do programa de atenção ao hipertenso na Unidade Básica de Saúde. Município Mormaço/RS. Ano 2015.</a:t>
            </a:r>
            <a:endParaRPr lang="pt-BR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9512" y="386104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98 usuários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176 usuários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240 usuários</a:t>
            </a:r>
          </a:p>
        </p:txBody>
      </p:sp>
      <p:graphicFrame>
        <p:nvGraphicFramePr>
          <p:cNvPr id="7" name="6 Gráfico"/>
          <p:cNvGraphicFramePr/>
          <p:nvPr/>
        </p:nvGraphicFramePr>
        <p:xfrm>
          <a:off x="2699792" y="2564904"/>
          <a:ext cx="597666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Objetivo1. Ampliar a cobertura a hipertensos e/ou diabéticos</a:t>
            </a:r>
            <a:endParaRPr lang="pt-BR" sz="28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 rot="10800000" flipV="1">
            <a:off x="2627784" y="6021288"/>
            <a:ext cx="6136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Figura 2. Cobertura 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 programa de atenção ao diabético na 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Unidade Básica de 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aúde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Município Mormaço/RS. Ano 2015.</a:t>
            </a:r>
            <a:endParaRPr lang="pt-BR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1263741"/>
            <a:ext cx="88590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Meta 1.2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Cadastrar 100% dos diabéticos da área de abrangência no Programa de Atenção à Hipertensão Arterial Sistêmica e ao Diabetes Mellitus da Unidade Básica de Saúde.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9512" y="386104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24 usuários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36 usuários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47 usuários</a:t>
            </a:r>
          </a:p>
        </p:txBody>
      </p:sp>
      <p:graphicFrame>
        <p:nvGraphicFramePr>
          <p:cNvPr id="8" name="7 Gráfico"/>
          <p:cNvGraphicFramePr/>
          <p:nvPr/>
        </p:nvGraphicFramePr>
        <p:xfrm>
          <a:off x="2555776" y="2492896"/>
          <a:ext cx="60486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Dificuldades na meta de cobertura:</a:t>
            </a:r>
            <a:endParaRPr lang="es-ES" sz="44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Tamanho da área de abrangência.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Difícil acesso à Unidade Básica de Saúde  e aos postos de atendimento no interior do município, favorecido pelas condições climáticas durante o inverno(chuva e frio)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Pouca colaboração com o cumprimento das consultas agendadas por parte do outro médico que trabalha na UBS permanentemente.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57200" y="142852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/>
          <a:p>
            <a:pPr marL="32004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 2.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Melhorar a qualidade da atenção a hipertensos e/ou diabéticos.</a:t>
            </a:r>
            <a:endParaRPr lang="pt-BR" sz="2800" b="1" dirty="0">
              <a:solidFill>
                <a:schemeClr val="accent3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2844" y="1214422"/>
            <a:ext cx="88582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/>
            <a:endParaRPr lang="pt-BR" sz="22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/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2.1 e 2.2: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Realizar exame clínico apropriado em 100% dos hipertensos e/ou diabéticos.</a:t>
            </a:r>
          </a:p>
          <a:p>
            <a:pPr indent="540385" algn="just"/>
            <a:endParaRPr lang="pt-BR" sz="22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lvl="0" indent="540385" algn="just"/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2.3 e 2.4: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Garantir a 100% dos hipertensos e/ou dos diabéticos a realização de exames complementares em dia de acordo com o protocolo.   </a:t>
            </a: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2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2.5 e 2.6: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Priorizar a prescrição de medicamentos da farmácia popular para 100% dos hipertensos e/ou dos diabéticos cadastrados na Unidade Básica de Saúde.   </a:t>
            </a:r>
            <a:endParaRPr lang="pt-BR" sz="2200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endParaRPr lang="pt-BR" sz="22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2.7 e 2.8: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Realizar avaliação da necessidade de atendimento odontológico em 100% dos hipertensos e/ou dos diabéticos. </a:t>
            </a: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endParaRPr lang="pt-BR" sz="2200" b="1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843808" y="6165304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540385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C00000"/>
                </a:solidFill>
                <a:latin typeface="Arial"/>
                <a:ea typeface="Calibri"/>
                <a:cs typeface="Arial"/>
              </a:rPr>
              <a:t>Metas alcançadas em 100%.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1547891"/>
            <a:ext cx="79208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0385" algn="just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indent="540385"/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Metas 3.1 e 3.2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:  Buscar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100% dos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hipertensos/diabéticos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faltosos às consultas na U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nidade Básica de Saúde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conforme a periodicidade recomendada.</a:t>
            </a:r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indent="540385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1" indent="540385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C00000"/>
                </a:solidFill>
                <a:latin typeface="Arial"/>
                <a:ea typeface="Calibri"/>
                <a:cs typeface="Arial"/>
              </a:rPr>
              <a:t>Metas alcançadas em 100%.</a:t>
            </a:r>
          </a:p>
          <a:p>
            <a:pPr lvl="0" indent="540385" algn="just"/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</a:p>
          <a:p>
            <a:pPr lvl="0" indent="540385" algn="just"/>
            <a:endParaRPr lang="pt-BR" sz="2400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500050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 3.</a:t>
            </a:r>
            <a:r>
              <a:rPr lang="pt-BR" sz="28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 Melhorar a adesão de hipertensos e/ou diabéticos ao programa.</a:t>
            </a: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endParaRPr lang="pt-BR" sz="2800" b="1" dirty="0">
              <a:solidFill>
                <a:schemeClr val="tx2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1613964"/>
            <a:ext cx="778038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4.1 e 4.2: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Manter ficha de acompanhamento de 100% dos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hipertensos/diabéticos cadastrados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na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Unidade Básica de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S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aúde.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914400" lvl="3" indent="540385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C00000"/>
                </a:solidFill>
                <a:latin typeface="Arial"/>
                <a:ea typeface="Calibri"/>
                <a:cs typeface="Arial"/>
              </a:rPr>
              <a:t>Metas alcançadas em 100%.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67544" y="476672"/>
            <a:ext cx="847251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 </a:t>
            </a:r>
            <a:r>
              <a:rPr lang="pt-BR" sz="28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4.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Melhorar o registro das informações.</a:t>
            </a: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endParaRPr lang="pt-BR" sz="2800" b="1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Importância da ação programática.</a:t>
            </a:r>
            <a:endParaRPr lang="pt-BR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5301208"/>
          </a:xfrm>
        </p:spPr>
        <p:txBody>
          <a:bodyPr>
            <a:normAutofit lnSpcReduction="10000"/>
          </a:bodyPr>
          <a:lstStyle/>
          <a:p>
            <a:pPr marL="520700" lvl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Nos últimos anos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a HÁ e a DM têm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sido reconhecidos como problemas de saúde pública. A importância destas doenças está crescendo em razão do aumento da sua prevalência e incidência, com consequentes repercussões, traduzidas em mortes prematuras.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237236" lvl="0" indent="0" algn="just">
              <a:buClr>
                <a:schemeClr val="tx2"/>
              </a:buCl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20700" lvl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Atenção Primária a Saúde.</a:t>
            </a:r>
          </a:p>
          <a:p>
            <a:pPr marL="920750" lvl="1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Controle adequado.</a:t>
            </a:r>
          </a:p>
          <a:p>
            <a:pPr marL="977900" lvl="1" indent="-342900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Diagnóstico precoce e tratamento oportuno.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177800" lvl="0" indent="16510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520700" lvl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A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valiação e monitoramento .</a:t>
            </a:r>
          </a:p>
          <a:p>
            <a:pPr marL="920750" lvl="1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Diminuem o índice de morbimortalidade e de hospitalizações no Sistema Único de Saúde (SUS).</a:t>
            </a:r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1589680"/>
            <a:ext cx="81369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0385" algn="just"/>
            <a:endParaRPr lang="pt-BR" sz="2400" b="1" dirty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5.1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e 5.2: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Realizar estratificação do risco cardiovascular em 100% dos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hipertensos/diabéticos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cadastrados na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Unidade Básica de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S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aúde.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457200" lvl="2" indent="540385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C00000"/>
                </a:solidFill>
                <a:latin typeface="Arial"/>
                <a:ea typeface="Calibri"/>
                <a:cs typeface="Arial"/>
              </a:rPr>
              <a:t>Metas alcançadas em 100%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413792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 5. </a:t>
            </a:r>
            <a:r>
              <a:rPr lang="pt-BR" sz="28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Mapear  hipertensos e diabéticos de risco para doença cardiovascular.</a:t>
            </a:r>
          </a:p>
        </p:txBody>
      </p:sp>
    </p:spTree>
    <p:extLst>
      <p:ext uri="{BB962C8B-B14F-4D97-AF65-F5344CB8AC3E}">
        <p14:creationId xmlns:p14="http://schemas.microsoft.com/office/powerpoint/2010/main" val="20612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2876" y="1321435"/>
            <a:ext cx="885828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6.1 e 6.2: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2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nutricional sobre alimentação saudável a 100% dos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hipertensos e/ou dos diabéticos.</a:t>
            </a:r>
            <a:endParaRPr lang="pt-BR" sz="22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2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6.3 e 6.4: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em relação à prática regular de atividade física a 100% dos hipertensos e/ou dos diabéticos.</a:t>
            </a:r>
            <a:endParaRPr lang="pt-BR" sz="22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2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6.5 e 6.6: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sobre os riscos do tabagismo a 100% dos hipertensos e/ou dos diabéticos.</a:t>
            </a:r>
            <a:endParaRPr lang="pt-BR" sz="22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2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indent="540385" algn="just">
              <a:spcAft>
                <a:spcPts val="0"/>
              </a:spcAft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6.7 e 6.8: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sobre higiene bucal a 100% dos hipertensos e/ou dos diabéticos.</a:t>
            </a:r>
            <a:endParaRPr lang="pt-BR" sz="22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67544" y="260648"/>
            <a:ext cx="8280920" cy="119675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 6. </a:t>
            </a:r>
            <a:r>
              <a:rPr lang="pt-BR" sz="28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Promover a saúde de hipertensos e diabéticos.</a:t>
            </a:r>
          </a:p>
        </p:txBody>
      </p:sp>
      <p:sp>
        <p:nvSpPr>
          <p:cNvPr id="9" name="Retângulo 8"/>
          <p:cNvSpPr/>
          <p:nvPr/>
        </p:nvSpPr>
        <p:spPr>
          <a:xfrm>
            <a:off x="2267744" y="5517232"/>
            <a:ext cx="45390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indent="540385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C00000"/>
                </a:solidFill>
                <a:latin typeface="Arial"/>
                <a:ea typeface="Calibri"/>
                <a:cs typeface="Arial"/>
              </a:rPr>
              <a:t>Metas alcançadas em 100%</a:t>
            </a:r>
          </a:p>
        </p:txBody>
      </p:sp>
    </p:spTree>
    <p:extLst>
      <p:ext uri="{BB962C8B-B14F-4D97-AF65-F5344CB8AC3E}">
        <p14:creationId xmlns:p14="http://schemas.microsoft.com/office/powerpoint/2010/main" val="7077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67544" y="2276872"/>
            <a:ext cx="813690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Melhorou a capacitação dos profissionais da equipe.</a:t>
            </a:r>
          </a:p>
          <a:p>
            <a:pPr marL="457200" indent="-457200" algn="just">
              <a:buClr>
                <a:schemeClr val="tx2"/>
              </a:buClr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As agentes comunitárias de saúde realizassem mais organizadamente seu serviço e que fossem mais valorizadas pelo seu trabalho.</a:t>
            </a:r>
          </a:p>
          <a:p>
            <a:pPr algn="just">
              <a:buClr>
                <a:schemeClr val="tx2"/>
              </a:buClr>
            </a:pPr>
            <a:endParaRPr lang="pt-BR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Melhorou a integração da equipe.  </a:t>
            </a: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q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71472" y="214290"/>
            <a:ext cx="7929618" cy="134250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40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Discussão</a:t>
            </a: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40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endParaRPr lang="pt-BR" sz="4000" b="1" dirty="0" smtClean="0">
              <a:solidFill>
                <a:schemeClr val="accent3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1268760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3200" b="1" dirty="0" smtClean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Importância da intervenção para a equipe.</a:t>
            </a:r>
          </a:p>
        </p:txBody>
      </p:sp>
    </p:spTree>
    <p:extLst>
      <p:ext uri="{BB962C8B-B14F-4D97-AF65-F5344CB8AC3E}">
        <p14:creationId xmlns:p14="http://schemas.microsoft.com/office/powerpoint/2010/main" val="1333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67544" y="2492896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Melhorou o acolhimento e a qualidade de atenção dispensada aos usuários hipertensos e/ou diabéticos.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Possibilitou a organização dos prontuários e registros em fichas de acompanhamento dos usuários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Promoveu a implantação de um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arquivo especifico (ficha-espelho) para o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monitoramento dos usuários hipertensos e/ou diabéticos.</a:t>
            </a:r>
            <a:endParaRPr lang="pt-BR" sz="2400" dirty="0" smtClean="0">
              <a:solidFill>
                <a:srgbClr val="000000"/>
              </a:solidFill>
              <a:latin typeface="Arial"/>
            </a:endParaRP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71472" y="214290"/>
            <a:ext cx="7929618" cy="142876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endParaRPr lang="pt-BR" sz="4000" b="1" dirty="0" smtClean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40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Discussão</a:t>
            </a: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endParaRPr lang="pt-BR" sz="4000" b="1" dirty="0" smtClean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1643050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3200" b="1" dirty="0" smtClean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Importância da intervenção para o serviço </a:t>
            </a:r>
          </a:p>
        </p:txBody>
      </p:sp>
    </p:spTree>
    <p:extLst>
      <p:ext uri="{BB962C8B-B14F-4D97-AF65-F5344CB8AC3E}">
        <p14:creationId xmlns:p14="http://schemas.microsoft.com/office/powerpoint/2010/main" val="1333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3262" y="1772817"/>
            <a:ext cx="856721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Permitiu aumentar as atividades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participativas de promoção e prevenção de saúde com os grupos de hipertensos e diabéticos incrementando gradativamente a participação destes e a motivação dos mesmos na incorporação de outras vias de tratamento físico e emocional na luta contra o sedentarismo e no tabagismo na rotina do seus dias.</a:t>
            </a: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Melhorou a relação equipe-comunidade.</a:t>
            </a: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/>
          </a:p>
          <a:p>
            <a:pPr marL="457200" indent="-457200" algn="just">
              <a:buClr>
                <a:schemeClr val="tx2"/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71472" y="214290"/>
            <a:ext cx="7929618" cy="142876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40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Discussão</a:t>
            </a:r>
            <a:r>
              <a:rPr lang="pt-BR" sz="52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pt-BR" sz="4000" b="1" dirty="0" smtClean="0">
              <a:solidFill>
                <a:schemeClr val="accent3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endParaRPr lang="pt-BR" sz="4000" b="1" dirty="0" smtClean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58" y="119675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2800" b="1" dirty="0" smtClean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Importância da intervenção para a comunidade </a:t>
            </a:r>
          </a:p>
        </p:txBody>
      </p:sp>
    </p:spTree>
    <p:extLst>
      <p:ext uri="{BB962C8B-B14F-4D97-AF65-F5344CB8AC3E}">
        <p14:creationId xmlns:p14="http://schemas.microsoft.com/office/powerpoint/2010/main" val="1333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3262" y="1214422"/>
            <a:ext cx="86764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2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Aprendi conforme a programação do curso muito bem estruturada, sobre um sistema de saúde perfeitamente articulado com princípios, diretrizes e programas aqui no Brasil, compreendendo melhor meu trabalho a realizar na Atenção Básica como profissional.</a:t>
            </a: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 superei dia após dia como profissional numa língua diferente favorecendo assim minha comunicação durante meu trabalho com meus pacientes e seus familiares, assim como escrever corretamente nos prontuários e documentos oficiais.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200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85720" y="428604"/>
            <a:ext cx="8501122" cy="114300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/>
          <a:p>
            <a:pPr marL="32004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32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Reflexão crítica sobre o processo pessoal de aprendizagem.</a:t>
            </a: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endParaRPr lang="pt-BR" sz="3200" b="1" dirty="0" smtClean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42844" y="1700808"/>
            <a:ext cx="86764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Durante a participação nos fóruns, discussões de casos clínicos interativos e nas práticas clínicas, tive a oportunidade de aprender e ganhar novas experiências com o resto dos especializandos.</a:t>
            </a:r>
          </a:p>
          <a:p>
            <a:pPr marL="342900" indent="-342900" algn="just">
              <a:buClr>
                <a:schemeClr val="tx2"/>
              </a:buClr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marL="342900" lvl="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</a:rPr>
              <a:t>A intervenção mesmo com as dificuldades apresentadas demonstrou, que foi possível realizar uma atenção de qualidade aos usuários hipertensos e/ou diabéticos acompanhados na Unidade Básica de Saúde.</a:t>
            </a:r>
          </a:p>
          <a:p>
            <a:pPr marL="342900" lvl="0" indent="-342900"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 smtClean="0">
              <a:solidFill>
                <a:srgbClr val="000000"/>
              </a:solidFill>
              <a:latin typeface="Arial"/>
              <a:ea typeface="Calibri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85720" y="428604"/>
            <a:ext cx="8501122" cy="114300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/>
          <a:p>
            <a:pPr marL="32004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pt-BR" sz="3200" b="1" dirty="0" smtClean="0">
                <a:solidFill>
                  <a:schemeClr val="accent3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Reflexão crítica sobre o processo pessoal de aprendizagem.</a:t>
            </a:r>
          </a:p>
          <a:p>
            <a:pPr marL="32004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endParaRPr lang="pt-BR" sz="3200" b="1" dirty="0" smtClean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115616" y="1598434"/>
            <a:ext cx="763284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285750" lvl="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Estratégias para o cuidado da pessoa com doença crônica: hipertensão arterial sistêmica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/ Ministério da Saúde, Secretaria de Atenção à Saúde, Departamento de Atenção Básica. – Brasília: Ministério da Saúde, 2013.</a:t>
            </a:r>
          </a:p>
          <a:p>
            <a:pPr marL="285750" lvl="0" indent="-285750" algn="just">
              <a:buClr>
                <a:schemeClr val="tx2"/>
              </a:buClr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Estratégias para o cuidado da pessoa com doença crônica: diabetes mellitus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/ Ministério da Saúde, Secretaria de Atenção à Saúde, Departamento de Atenção Básica. – Brasília: Ministério da Saúde, 2013.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q"/>
            </a:pPr>
            <a:endParaRPr lang="pt-BR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57488" y="785794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Referências</a:t>
            </a:r>
            <a:r>
              <a:rPr lang="pt-BR" sz="4400" b="1" dirty="0" smtClean="0">
                <a:solidFill>
                  <a:schemeClr val="accent3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99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3" name="Imagem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10527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284984"/>
            <a:ext cx="4139952" cy="3527051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3203848" y="260648"/>
            <a:ext cx="52565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OBRIGADA!</a:t>
            </a:r>
            <a:endParaRPr lang="es-E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C:\Users\Dra Yaritza\Desktop\SAM_09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55780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400" b="1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br>
              <a:rPr lang="pt-BR" sz="3400" b="1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t-BR" sz="3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t-BR" sz="3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CARACTERIZAÇÃO DO MUNICÍPIO</a:t>
            </a:r>
            <a:endParaRPr lang="es-ES" sz="3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444824"/>
            <a:ext cx="7498080" cy="4800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Localização: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localizado no Estado Rio Grande do Sul.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Área total: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146109 Km² e uma altitude de 410 metros.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Municípios limítrofes: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Soledade, Espumoso, Tio Hugo e Vitor Graeff que pertencem à microrregião Soledade e à mesorregião Noroeste rio-grandense.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População Total: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2749 habitantes.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/>
          <a:lstStyle/>
          <a:p>
            <a:r>
              <a:rPr lang="pt-BR" sz="4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UBS Mormaço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Clr>
                <a:schemeClr val="tx2"/>
              </a:buClr>
              <a:buNone/>
            </a:pPr>
            <a:endParaRPr lang="es-VE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1027" name="Picture 3" descr="G:\MIS DOCUMENTOS D\FOTOS\UBS\MORMAÇO MAIO 2015\20150513_1526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6300192" cy="3212976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971600" y="1052736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Localização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Zona urbana/rural da cidade Mormaço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es-VE" sz="2400" dirty="0" smtClean="0">
                <a:latin typeface="Arial" pitchFamily="34" charset="0"/>
                <a:cs typeface="Arial" pitchFamily="34" charset="0"/>
              </a:rPr>
              <a:t>Construida </a:t>
            </a:r>
            <a:r>
              <a:rPr lang="es-VE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s-V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VE" sz="2400" dirty="0" smtClean="0">
                <a:latin typeface="Arial" pitchFamily="34" charset="0"/>
                <a:cs typeface="Arial" pitchFamily="34" charset="0"/>
              </a:rPr>
              <a:t>local </a:t>
            </a:r>
            <a:r>
              <a:rPr lang="es-VE" sz="2400" dirty="0" smtClean="0">
                <a:latin typeface="Arial" pitchFamily="34" charset="0"/>
                <a:cs typeface="Arial" pitchFamily="34" charset="0"/>
              </a:rPr>
              <a:t>adaptado e posteriormente reformado no ano 2003</a:t>
            </a:r>
            <a:r>
              <a:rPr lang="es-V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ü"/>
            </a:pPr>
            <a:endParaRPr lang="es-VE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V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População Total: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2749 habitantes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UBS Mormaço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Equipe Saúde da Família.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Tem Saúde Bucal.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Não há NASF.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Difícil acesso para usuários da zona rural.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58" y="479574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Situação da ação programática antes da intervenção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619672" y="292494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619672" y="184482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451660"/>
            <a:ext cx="87496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Cadastro dos usuários hipertensos e diabéticos desatualizados.</a:t>
            </a:r>
          </a:p>
          <a:p>
            <a:pPr marL="342900" indent="-342900" algn="just">
              <a:buClr>
                <a:schemeClr val="tx2"/>
              </a:buClr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atendimentos não eram realizados segundo os protocolos de atenção</a:t>
            </a:r>
            <a:r>
              <a:rPr lang="pt-BR" sz="2400" dirty="0">
                <a:solidFill>
                  <a:prstClr val="black"/>
                </a:solidFill>
                <a:latin typeface="Arial"/>
                <a:ea typeface="Times New Roman"/>
              </a:rPr>
              <a:t> do programa de atenção ao hipertenso e/ou ao </a:t>
            </a: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diabético, sendo a consulta por demanda espontânea a mais predominante. </a:t>
            </a:r>
          </a:p>
          <a:p>
            <a:pPr marL="342900" indent="-342900" algn="just">
              <a:buClr>
                <a:schemeClr val="tx2"/>
              </a:buClr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Número </a:t>
            </a:r>
            <a:r>
              <a:rPr lang="pt-BR" sz="2400" dirty="0" smtClean="0">
                <a:solidFill>
                  <a:prstClr val="black"/>
                </a:solidFill>
                <a:latin typeface="Arial"/>
                <a:ea typeface="Times New Roman"/>
              </a:rPr>
              <a:t>de visitas domiciliares programadas realizadas baixo.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11760" y="404664"/>
            <a:ext cx="4802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dirty="0" smtClean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Objetivo Geral</a:t>
            </a:r>
            <a:r>
              <a:rPr lang="pt-BR" sz="3200" b="1" dirty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s-ES" sz="3200" dirty="0"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43608" y="985952"/>
            <a:ext cx="777686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b="1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b="1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Melhoria da atenção à saúde dos usuários hipertensos e/ou diabéticos, na Unidade Básica de Saúde Mormaço, Mormaço/ RS.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57422" y="285728"/>
            <a:ext cx="4742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029675"/>
            <a:ext cx="820891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Ações da intervenção desenvolvidas nos quatro eixos:</a:t>
            </a:r>
          </a:p>
          <a:p>
            <a:pPr marL="342900" indent="-342900" algn="just">
              <a:buClr>
                <a:schemeClr val="tx2"/>
              </a:buClr>
            </a:pPr>
            <a:endParaRPr lang="pt-BR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Monitoramento 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 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Avaliação.</a:t>
            </a:r>
          </a:p>
          <a:p>
            <a:pPr marL="1257300" lvl="2" indent="-342900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Organização 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 Gestão do 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Serviço.</a:t>
            </a:r>
          </a:p>
          <a:p>
            <a:pPr marL="1257300" lvl="2" indent="-342900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Engajamento 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Público 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.</a:t>
            </a:r>
          </a:p>
          <a:p>
            <a:pPr marL="1257300" lvl="2" indent="-342900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Qualificação 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da Prática 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Clínica.</a:t>
            </a:r>
            <a:endParaRPr lang="pt-BR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tx2"/>
              </a:buClr>
            </a:pPr>
            <a:endParaRPr lang="pt-BR" sz="2400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q"/>
            </a:pPr>
            <a:endParaRPr lang="pt-BR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q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3743</TotalTime>
  <Words>1414</Words>
  <Application>Microsoft Office PowerPoint</Application>
  <PresentationFormat>Apresentação na tela (4:3)</PresentationFormat>
  <Paragraphs>185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Solsticio</vt:lpstr>
      <vt:lpstr>Melhoria da Atenção à saúde dos usuários hipertensos e/ou diabéticos na Unidade Básica de Saúde Mormaço, município Mormaço/RS</vt:lpstr>
      <vt:lpstr>INTRODUÇÃO Importância da ação programática.</vt:lpstr>
      <vt:lpstr>Apresentação do PowerPoint</vt:lpstr>
      <vt:lpstr>INTRODUÇÃO  CARACTERIZAÇÃO DO MUNICÍPIO</vt:lpstr>
      <vt:lpstr>UBS Mormaço</vt:lpstr>
      <vt:lpstr>UBS Mormaço</vt:lpstr>
      <vt:lpstr>Apresentação do PowerPoint</vt:lpstr>
      <vt:lpstr>Apresentação do PowerPoint</vt:lpstr>
      <vt:lpstr>Apresentação do PowerPoint</vt:lpstr>
      <vt:lpstr>Metodologia/Ações</vt:lpstr>
      <vt:lpstr>Metodologia/Ações</vt:lpstr>
      <vt:lpstr>Logística</vt:lpstr>
      <vt:lpstr>Objetivos Específicos, Metas e Resultados</vt:lpstr>
      <vt:lpstr>Objetivo1. Ampliar a cobertura a hipertensos e/ou diabéticos.</vt:lpstr>
      <vt:lpstr>Objetivo1. Ampliar a cobertura a hipertensos e/ou diabéticos</vt:lpstr>
      <vt:lpstr>Dificuldades na meta de cobertura: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da pessoa com Hipertensão Arterial e/ou com Diabetes  Mellitus na ESF Dr. René Baccin, Espumoso/RS.</dc:title>
  <dc:creator>Acer</dc:creator>
  <cp:lastModifiedBy>#Faby</cp:lastModifiedBy>
  <cp:revision>186</cp:revision>
  <dcterms:created xsi:type="dcterms:W3CDTF">2015-08-05T00:26:16Z</dcterms:created>
  <dcterms:modified xsi:type="dcterms:W3CDTF">2015-09-17T11:36:56Z</dcterms:modified>
</cp:coreProperties>
</file>