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0" r:id="rId9"/>
    <p:sldId id="261" r:id="rId10"/>
    <p:sldId id="268" r:id="rId11"/>
    <p:sldId id="269" r:id="rId12"/>
    <p:sldId id="270" r:id="rId13"/>
    <p:sldId id="282" r:id="rId14"/>
    <p:sldId id="271" r:id="rId15"/>
    <p:sldId id="262" r:id="rId16"/>
    <p:sldId id="263" r:id="rId17"/>
    <p:sldId id="284" r:id="rId18"/>
    <p:sldId id="272" r:id="rId19"/>
    <p:sldId id="264" r:id="rId20"/>
    <p:sldId id="265" r:id="rId21"/>
    <p:sldId id="266" r:id="rId22"/>
    <p:sldId id="267" r:id="rId23"/>
    <p:sldId id="285" r:id="rId24"/>
    <p:sldId id="274" r:id="rId25"/>
    <p:sldId id="276" r:id="rId26"/>
    <p:sldId id="278" r:id="rId27"/>
    <p:sldId id="283" r:id="rId28"/>
    <p:sldId id="275" r:id="rId29"/>
    <p:sldId id="27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arka\coleta%20de%20dado%20final%20interven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1133133997102431E-2"/>
          <c:y val="5.4851076809553326E-2"/>
          <c:w val="0.93269774726573229"/>
          <c:h val="0.742922141383019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0.31855955678670361</c:v>
                </c:pt>
                <c:pt idx="1">
                  <c:v>0.66759002770083165</c:v>
                </c:pt>
                <c:pt idx="2">
                  <c:v>0.80332409972299157</c:v>
                </c:pt>
              </c:numCache>
            </c:numRef>
          </c:val>
        </c:ser>
        <c:axId val="68461312"/>
        <c:axId val="68462848"/>
      </c:barChart>
      <c:catAx>
        <c:axId val="68461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62848"/>
        <c:crosses val="autoZero"/>
        <c:auto val="1"/>
        <c:lblAlgn val="ctr"/>
        <c:lblOffset val="100"/>
      </c:catAx>
      <c:valAx>
        <c:axId val="6846284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8461312"/>
        <c:crosses val="autoZero"/>
        <c:crossBetween val="between"/>
        <c:majorUnit val="0.1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4467312383730873E-2"/>
          <c:y val="5.5256036305469408E-2"/>
          <c:w val="0.93474206232363544"/>
          <c:h val="0.740388176804894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0.21348314606741758</c:v>
                </c:pt>
                <c:pt idx="1">
                  <c:v>0.48314606741573035</c:v>
                </c:pt>
                <c:pt idx="2">
                  <c:v>0.85393258426966256</c:v>
                </c:pt>
              </c:numCache>
            </c:numRef>
          </c:val>
        </c:ser>
        <c:axId val="69694592"/>
        <c:axId val="69696128"/>
      </c:barChart>
      <c:catAx>
        <c:axId val="69694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96128"/>
        <c:crosses val="autoZero"/>
        <c:auto val="1"/>
        <c:lblAlgn val="ctr"/>
        <c:lblOffset val="100"/>
      </c:catAx>
      <c:valAx>
        <c:axId val="696961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969459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5.5184740954815924E-2"/>
          <c:y val="0.10578783866847705"/>
          <c:w val="0.91848516875597042"/>
          <c:h val="0.738751124482417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0.93913043478260849</c:v>
                </c:pt>
                <c:pt idx="1">
                  <c:v>0.95020746887966756</c:v>
                </c:pt>
                <c:pt idx="2">
                  <c:v>0.93793103448275861</c:v>
                </c:pt>
              </c:numCache>
            </c:numRef>
          </c:val>
        </c:ser>
        <c:axId val="69670784"/>
        <c:axId val="69702016"/>
      </c:barChart>
      <c:catAx>
        <c:axId val="69670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02016"/>
        <c:crosses val="autoZero"/>
        <c:auto val="1"/>
        <c:lblAlgn val="ctr"/>
        <c:lblOffset val="100"/>
      </c:catAx>
      <c:valAx>
        <c:axId val="6970201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9670784"/>
        <c:crosses val="autoZero"/>
        <c:crossBetween val="between"/>
        <c:majorUnit val="0.1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6354073842338132E-2"/>
          <c:y val="8.6642901317269705E-2"/>
          <c:w val="0.9273105684250762"/>
          <c:h val="0.7578960618336252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0.94736842105262775</c:v>
                </c:pt>
                <c:pt idx="1">
                  <c:v>0.90697674418604646</c:v>
                </c:pt>
                <c:pt idx="2">
                  <c:v>0.8552631578947365</c:v>
                </c:pt>
              </c:numCache>
            </c:numRef>
          </c:val>
        </c:ser>
        <c:axId val="69931392"/>
        <c:axId val="69932928"/>
      </c:barChart>
      <c:catAx>
        <c:axId val="69931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32928"/>
        <c:crosses val="autoZero"/>
        <c:auto val="1"/>
        <c:lblAlgn val="ctr"/>
        <c:lblOffset val="100"/>
      </c:catAx>
      <c:valAx>
        <c:axId val="699329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993139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5262523840792712E-2"/>
          <c:y val="9.3812233230911479E-2"/>
          <c:w val="0.92453847067646266"/>
          <c:h val="0.7466746428320117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0.87826086956521743</c:v>
                </c:pt>
                <c:pt idx="1">
                  <c:v>0.94190871369294604</c:v>
                </c:pt>
                <c:pt idx="2">
                  <c:v>0.94827586206896564</c:v>
                </c:pt>
              </c:numCache>
            </c:numRef>
          </c:val>
        </c:ser>
        <c:axId val="69985792"/>
        <c:axId val="69987328"/>
      </c:barChart>
      <c:catAx>
        <c:axId val="69985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87328"/>
        <c:crosses val="autoZero"/>
        <c:auto val="1"/>
        <c:lblAlgn val="ctr"/>
        <c:lblOffset val="100"/>
      </c:catAx>
      <c:valAx>
        <c:axId val="6998732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9985792"/>
        <c:crosses val="autoZero"/>
        <c:crossBetween val="between"/>
        <c:majorUnit val="0.1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5.875062557571098E-2"/>
          <c:y val="9.8723220617794524E-2"/>
          <c:w val="0.91071511463448263"/>
          <c:h val="0.7417636554451287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0.89473684210526316</c:v>
                </c:pt>
                <c:pt idx="1">
                  <c:v>0.95348837209302362</c:v>
                </c:pt>
                <c:pt idx="2">
                  <c:v>0.96052631578947367</c:v>
                </c:pt>
              </c:numCache>
            </c:numRef>
          </c:val>
        </c:ser>
        <c:axId val="70024576"/>
        <c:axId val="70026368"/>
      </c:barChart>
      <c:catAx>
        <c:axId val="70024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26368"/>
        <c:crosses val="autoZero"/>
        <c:auto val="1"/>
        <c:lblAlgn val="ctr"/>
        <c:lblOffset val="100"/>
      </c:catAx>
      <c:valAx>
        <c:axId val="7002636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00245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7739515566066884E-2"/>
          <c:y val="9.2278049770999265E-2"/>
          <c:w val="0.92263091119992213"/>
          <c:h val="0.721585181508471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/>
              </a:solidFill>
              <a:ln w="25400">
                <a:solidFill>
                  <a:schemeClr val="accent1"/>
                </a:solidFill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0.75000000000000355</c:v>
                </c:pt>
                <c:pt idx="2">
                  <c:v>0.88888888888888895</c:v>
                </c:pt>
              </c:numCache>
            </c:numRef>
          </c:val>
        </c:ser>
        <c:axId val="70352896"/>
        <c:axId val="70354432"/>
      </c:barChart>
      <c:catAx>
        <c:axId val="70352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354432"/>
        <c:crosses val="autoZero"/>
        <c:auto val="1"/>
        <c:lblAlgn val="ctr"/>
        <c:lblOffset val="100"/>
      </c:catAx>
      <c:valAx>
        <c:axId val="7035443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0352896"/>
        <c:crosses val="autoZero"/>
        <c:crossBetween val="between"/>
        <c:majorUnit val="0.1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5.9920724144683878E-2"/>
          <c:y val="0.12044969855607286"/>
          <c:w val="0.90928843936086112"/>
          <c:h val="0.702542856529859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0.75000000000000355</c:v>
                </c:pt>
              </c:numCache>
            </c:numRef>
          </c:val>
        </c:ser>
        <c:axId val="70366720"/>
        <c:axId val="70368256"/>
      </c:barChart>
      <c:catAx>
        <c:axId val="70366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368256"/>
        <c:crosses val="autoZero"/>
        <c:auto val="1"/>
        <c:lblAlgn val="ctr"/>
        <c:lblOffset val="100"/>
      </c:catAx>
      <c:valAx>
        <c:axId val="7036825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036672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9CDB7-8603-412A-9D17-D123D98CB502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903501-CB68-4D71-8CFC-A835554506C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7158" y="142852"/>
            <a:ext cx="1500198" cy="13573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3143248"/>
            <a:ext cx="857256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Melhoria da Atenção à Saúde da pessoa com Hipertensão arterial e/ou com Diabetes Mellitus na ESF número 4, Catuípe/RS</a:t>
            </a:r>
            <a:br>
              <a:rPr lang="pt-BR" sz="3200" dirty="0" smtClean="0">
                <a:solidFill>
                  <a:schemeClr val="tx1"/>
                </a:solidFill>
              </a:rPr>
            </a:br>
            <a:endParaRPr lang="pt-BR" sz="3200" dirty="0">
              <a:ln w="50800">
                <a:solidFill>
                  <a:schemeClr val="bg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5786" y="214290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UNIVERSIDADE ABERTA DO SUS</a:t>
            </a:r>
            <a:endParaRPr lang="pt-BR" sz="20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UNIVERSIDADE FEDERAL DE PELOTAS</a:t>
            </a:r>
            <a:endParaRPr lang="pt-BR" sz="20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Especialização em Saúde da Família</a:t>
            </a:r>
            <a:endParaRPr lang="pt-BR" sz="20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Modalidade a Distância</a:t>
            </a:r>
            <a:endParaRPr lang="pt-BR" sz="20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Turma </a:t>
            </a:r>
            <a:r>
              <a:rPr lang="pt-BR" sz="2000" b="1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8</a:t>
            </a:r>
            <a:endParaRPr lang="pt-BR" b="1" dirty="0">
              <a:solidFill>
                <a:schemeClr val="bg1"/>
              </a:solidFill>
              <a:effectLst/>
              <a:latin typeface="Arial"/>
              <a:ea typeface="Calibri"/>
              <a:cs typeface="Arial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610619" y="4941168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Especializada: </a:t>
            </a:r>
            <a:r>
              <a:rPr lang="pt-BR" sz="2000" b="1" dirty="0" err="1" smtClean="0">
                <a:solidFill>
                  <a:schemeClr val="bg1"/>
                </a:solidFill>
                <a:latin typeface="+mj-lt"/>
              </a:rPr>
              <a:t>Yarka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 La O </a:t>
            </a:r>
            <a:r>
              <a:rPr lang="pt-BR" sz="2000" b="1" dirty="0" err="1" smtClean="0">
                <a:solidFill>
                  <a:schemeClr val="bg1"/>
                </a:solidFill>
                <a:latin typeface="+mj-lt"/>
              </a:rPr>
              <a:t>Figueredo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Orientadora: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Niviane</a:t>
            </a:r>
            <a:r>
              <a:rPr lang="pt-BR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Genz</a:t>
            </a:r>
            <a:endParaRPr lang="pt-BR" sz="2000" b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  <a:p>
            <a:r>
              <a:rPr lang="pt-BR" sz="2000" dirty="0" smtClean="0">
                <a:latin typeface="+mj-lt"/>
              </a:rPr>
              <a:t> </a:t>
            </a:r>
            <a:endParaRPr lang="pt-BR" sz="2000" dirty="0">
              <a:latin typeface="+mj-lt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428596" y="237158"/>
            <a:ext cx="1357322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42852"/>
            <a:ext cx="150019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4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75298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 intervenção foi </a:t>
            </a:r>
            <a:r>
              <a:rPr lang="pt-BR" sz="2400" dirty="0"/>
              <a:t>desenvolvido no período de </a:t>
            </a:r>
            <a:r>
              <a:rPr lang="pt-BR" sz="2400" dirty="0" smtClean="0"/>
              <a:t>12 semanas;</a:t>
            </a:r>
          </a:p>
          <a:p>
            <a:pPr algn="just"/>
            <a:r>
              <a:rPr lang="pt-BR" sz="2400" dirty="0" smtClean="0"/>
              <a:t>Visou </a:t>
            </a:r>
            <a:r>
              <a:rPr lang="pt-BR" sz="2400" dirty="0"/>
              <a:t>aprimorar e organizar as ações de prevenção e controle da hipertensão arterial sistêmica e diabetes mellitus em usuários pertencentes à Unidade de </a:t>
            </a:r>
            <a:r>
              <a:rPr lang="pt-BR" sz="2400" dirty="0" smtClean="0"/>
              <a:t>ESF </a:t>
            </a:r>
            <a:r>
              <a:rPr lang="pt-BR" sz="2400" dirty="0"/>
              <a:t>Catuípe do Município de </a:t>
            </a:r>
            <a:r>
              <a:rPr lang="pt-BR" sz="2400" dirty="0" smtClean="0"/>
              <a:t>Catuípe/RS;</a:t>
            </a:r>
          </a:p>
          <a:p>
            <a:pPr algn="just"/>
            <a:r>
              <a:rPr lang="pt-BR" sz="2400" dirty="0" smtClean="0"/>
              <a:t>Foram </a:t>
            </a:r>
            <a:r>
              <a:rPr lang="pt-BR" sz="2400" dirty="0"/>
              <a:t>planejadas ações nos eixos </a:t>
            </a:r>
            <a:r>
              <a:rPr lang="pt-BR" sz="2400" dirty="0" smtClean="0"/>
              <a:t>de: </a:t>
            </a:r>
            <a:r>
              <a:rPr lang="pt-BR" sz="2400" dirty="0"/>
              <a:t>Monitoramento e Avaliação, Organização e Gestão do Serviço, Engajamento Público e Qualificação da Prática </a:t>
            </a:r>
            <a:r>
              <a:rPr lang="pt-BR" sz="2400" dirty="0" smtClean="0"/>
              <a:t>Clínica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r>
              <a:rPr lang="pt-BR" sz="2400" dirty="0" smtClean="0"/>
              <a:t>Foram levadas </a:t>
            </a:r>
            <a:r>
              <a:rPr lang="pt-BR" sz="2400" dirty="0"/>
              <a:t>em consideração as necessidades da população do território de abrangência, a viabilidade de aplicação das ações e a expectativa de obtenção de </a:t>
            </a:r>
            <a:r>
              <a:rPr lang="pt-BR" sz="2400" dirty="0" smtClean="0"/>
              <a:t>resultados;</a:t>
            </a:r>
            <a:endParaRPr lang="pt-BR" sz="2400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767016"/>
            <a:ext cx="8229600" cy="661720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1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50072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Foi adotado o </a:t>
            </a:r>
            <a:r>
              <a:rPr lang="pt-BR" sz="2400" dirty="0"/>
              <a:t>Caderno da Atenção Básica do Ministério da </a:t>
            </a:r>
            <a:r>
              <a:rPr lang="pt-BR" sz="2400" dirty="0" smtClean="0"/>
              <a:t>Saúde (2013); a </a:t>
            </a:r>
            <a:r>
              <a:rPr lang="pt-BR" sz="2400" dirty="0"/>
              <a:t>ficha do Programa de atenção aos hipertensos e/ou diabéticos disponíveis no </a:t>
            </a:r>
            <a:r>
              <a:rPr lang="pt-BR" sz="2400" dirty="0" smtClean="0"/>
              <a:t>município; e ainda a ficha-espelho disponibilizada pelo curso, para poder coletar todos os indicadores necessários ao monitoramento da intervenção;</a:t>
            </a:r>
            <a:endParaRPr lang="pt-BR" sz="2400" dirty="0"/>
          </a:p>
          <a:p>
            <a:pPr algn="just"/>
            <a:r>
              <a:rPr lang="pt-BR" sz="2400" dirty="0" smtClean="0"/>
              <a:t>Realizada capacitação dos </a:t>
            </a:r>
            <a:r>
              <a:rPr lang="pt-BR" sz="2400" dirty="0"/>
              <a:t>ACS para o cadastramento de pessoas com HAS e/ou DM de toda área de abrangência da Unidade de Saúde, </a:t>
            </a:r>
            <a:r>
              <a:rPr lang="pt-BR" sz="2400" dirty="0" smtClean="0"/>
              <a:t>capacitação da </a:t>
            </a:r>
            <a:r>
              <a:rPr lang="pt-BR" sz="2400" dirty="0"/>
              <a:t>equipe para verificação da pressão arterial de forma criteriosa, incluindo uso adequado do equipamento e também para a realização do hemoglicoteste em adultos com pressão arterial sustentada maior 135/80 </a:t>
            </a:r>
            <a:r>
              <a:rPr lang="pt-BR" sz="2400" dirty="0" smtClean="0"/>
              <a:t>mmHg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r>
              <a:rPr lang="pt-BR" sz="2400" dirty="0" smtClean="0">
                <a:cs typeface="Arial" pitchFamily="34" charset="0"/>
              </a:rPr>
              <a:t>Atendimento clínico e odontológico segundo o estabelecido nos protocolos. </a:t>
            </a:r>
          </a:p>
          <a:p>
            <a:pPr algn="just"/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946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Ações</a:t>
            </a:r>
            <a:endParaRPr lang="pt-BR" sz="4000" dirty="0"/>
          </a:p>
        </p:txBody>
      </p:sp>
      <p:pic>
        <p:nvPicPr>
          <p:cNvPr id="1026" name="Picture 2" descr="C:\Users\USBN\Desktop\Vi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5" y="1407978"/>
            <a:ext cx="4616827" cy="2453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BN\Desktop\viv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23353"/>
            <a:ext cx="5020887" cy="2818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ya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416059" cy="3139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Desktop\gru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39" y="764704"/>
            <a:ext cx="422490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67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286008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Objetivos específicos, metas e resultados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Objetivo 1 – </a:t>
            </a:r>
            <a:r>
              <a:rPr lang="pt-BR" sz="3600" dirty="0" smtClean="0"/>
              <a:t>Ampliar a cobertura a hipertensos e/ou diabéticos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1866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Meta 1.1 e 1.2:</a:t>
            </a:r>
            <a:r>
              <a:rPr lang="pt-BR" sz="2400" dirty="0" smtClean="0"/>
              <a:t> </a:t>
            </a:r>
            <a:r>
              <a:rPr lang="pt-BR" sz="2400" dirty="0"/>
              <a:t>Cadastrar 80% dos </a:t>
            </a:r>
            <a:r>
              <a:rPr lang="pt-BR" sz="2400" dirty="0" smtClean="0"/>
              <a:t>hipertensos e/ou diabéticos </a:t>
            </a:r>
            <a:r>
              <a:rPr lang="pt-BR" sz="2400" dirty="0"/>
              <a:t>da área de abrangência no Programa de Atenção à Hipertensão Arterial Sistêmica e ao Diabetes Mellitus da Unidade de Saúde. </a:t>
            </a:r>
            <a:endParaRPr lang="pt-BR" sz="2400" b="1" dirty="0">
              <a:solidFill>
                <a:srgbClr val="0070C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85720" y="2786058"/>
          <a:ext cx="4286280" cy="273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ço Reservado para Texto 2"/>
          <p:cNvSpPr txBox="1">
            <a:spLocks/>
          </p:cNvSpPr>
          <p:nvPr/>
        </p:nvSpPr>
        <p:spPr>
          <a:xfrm>
            <a:off x="285720" y="5643578"/>
            <a:ext cx="4286280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</a:t>
            </a:r>
            <a:r>
              <a:rPr kumimoji="0" lang="pt-BR" sz="5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C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obertura do programa de atenção ao</a:t>
            </a:r>
            <a:r>
              <a:rPr kumimoji="0" lang="pt-BR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hipertenso na UBS </a:t>
            </a:r>
            <a:r>
              <a:rPr kumimoji="0" lang="pt-BR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Catuípe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ESF 4, </a:t>
            </a:r>
            <a:r>
              <a:rPr kumimoji="0" lang="pt-BR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Catuípe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4643438" y="2786058"/>
          <a:ext cx="4214842" cy="280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spaço Reservado para Texto 2"/>
          <p:cNvSpPr txBox="1">
            <a:spLocks/>
          </p:cNvSpPr>
          <p:nvPr/>
        </p:nvSpPr>
        <p:spPr>
          <a:xfrm>
            <a:off x="4643438" y="5643578"/>
            <a:ext cx="4214842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</a:t>
            </a:r>
            <a:r>
              <a:rPr lang="pt-BR" sz="5600" dirty="0" smtClean="0"/>
              <a:t>2</a:t>
            </a:r>
            <a:r>
              <a:rPr kumimoji="0" lang="pt-BR" sz="5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C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obertura do programa de atenção ao</a:t>
            </a:r>
            <a:r>
              <a:rPr kumimoji="0" lang="pt-BR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5600" dirty="0" smtClean="0"/>
              <a:t>diabéticos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UBS </a:t>
            </a:r>
            <a:r>
              <a:rPr kumimoji="0" lang="pt-BR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Catuípe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ESF 4, </a:t>
            </a:r>
            <a:r>
              <a:rPr kumimoji="0" lang="pt-BR" sz="5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Catuípe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Objetivo 2 –</a:t>
            </a:r>
            <a:r>
              <a:rPr lang="pt-BR" sz="3200" dirty="0" smtClean="0"/>
              <a:t> Melhorar a qualidade da atenção a hipertensos e/ou diabéticos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282" y="2143116"/>
            <a:ext cx="8729666" cy="3382955"/>
          </a:xfrm>
        </p:spPr>
        <p:txBody>
          <a:bodyPr>
            <a:normAutofit/>
          </a:bodyPr>
          <a:lstStyle/>
          <a:p>
            <a:r>
              <a:rPr lang="pt-BR" b="1" dirty="0" smtClean="0"/>
              <a:t>Meta 2.1 e 2.2:</a:t>
            </a:r>
            <a:r>
              <a:rPr lang="pt-BR" dirty="0" smtClean="0"/>
              <a:t> </a:t>
            </a:r>
            <a:r>
              <a:rPr lang="pt-BR" dirty="0"/>
              <a:t>Realizar exame clínico apropriado em 100% dos </a:t>
            </a:r>
            <a:r>
              <a:rPr lang="pt-BR" dirty="0" smtClean="0"/>
              <a:t>hipertensos e/ou diabéticos. </a:t>
            </a:r>
            <a:endParaRPr lang="pt-BR" b="1" dirty="0">
              <a:solidFill>
                <a:srgbClr val="0070C0"/>
              </a:solidFill>
            </a:endParaRPr>
          </a:p>
          <a:p>
            <a:endParaRPr lang="pt-BR" b="1" dirty="0" smtClean="0"/>
          </a:p>
          <a:p>
            <a:r>
              <a:rPr lang="pt-BR" b="1" dirty="0" smtClean="0"/>
              <a:t>Meta 2.3 e 2.4:</a:t>
            </a:r>
            <a:r>
              <a:rPr lang="pt-BR" dirty="0" smtClean="0"/>
              <a:t> </a:t>
            </a:r>
            <a:r>
              <a:rPr lang="pt-BR" dirty="0"/>
              <a:t>Garantir a 100% dos </a:t>
            </a:r>
            <a:r>
              <a:rPr lang="pt-BR" dirty="0" smtClean="0"/>
              <a:t>hipertensos e/ou diabéticos </a:t>
            </a:r>
            <a:r>
              <a:rPr lang="pt-BR" dirty="0"/>
              <a:t>a realização de exames complementares em dia de acordo com o protocolo.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214942" y="2643182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100%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4572000" y="4429132"/>
            <a:ext cx="1146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100%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1072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Objetivo 2 –</a:t>
            </a:r>
            <a:r>
              <a:rPr lang="pt-BR" sz="3200" dirty="0" smtClean="0"/>
              <a:t> Melhorar a qualidade da atenção a hipertensos e/ou diabéticos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282" y="1428736"/>
            <a:ext cx="8729666" cy="13112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Meta 2.5 e 2.6:</a:t>
            </a:r>
            <a:r>
              <a:rPr lang="pt-BR" sz="2400" dirty="0" smtClean="0"/>
              <a:t> Priorizar a prescrição de medicamentos da farmácia popular para 100% dos hipertensos e/ou diabéticos cadastrados na Unidade de Saúde.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endParaRPr lang="pt-BR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214282" y="2643182"/>
          <a:ext cx="4214842" cy="27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4572000" y="2643182"/>
          <a:ext cx="4214842" cy="27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ço Reservado para Texto 2"/>
          <p:cNvSpPr txBox="1">
            <a:spLocks/>
          </p:cNvSpPr>
          <p:nvPr/>
        </p:nvSpPr>
        <p:spPr>
          <a:xfrm>
            <a:off x="214282" y="5572140"/>
            <a:ext cx="4214842" cy="78581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pt-BR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3 </a:t>
            </a:r>
            <a:r>
              <a:rPr lang="pt-BR" sz="4800" dirty="0" smtClean="0"/>
              <a:t>– Proporção de hipertensos com prescrição de medicamentos da Farmácia Popular priorizada na Unidade de Saúde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ESF número 4, do município 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RS, 2015</a:t>
            </a:r>
            <a:r>
              <a:rPr lang="pt-BR" sz="3500" dirty="0" smtClean="0"/>
              <a:t>.</a:t>
            </a:r>
            <a:r>
              <a:rPr kumimoji="0" lang="pt-B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4643438" y="5572140"/>
            <a:ext cx="4214842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pt-BR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3 </a:t>
            </a:r>
            <a:r>
              <a:rPr lang="pt-BR" sz="4800" dirty="0" smtClean="0"/>
              <a:t>– Proporção de diabéticos com prescrição de medicamentos da Farmácia Popular priorizada na Unidade de Saúde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ESF número 4, do município 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RS, 2015.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2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7158" y="1129450"/>
            <a:ext cx="8401080" cy="12994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Meta 2.7 e 2.8:</a:t>
            </a:r>
            <a:r>
              <a:rPr lang="pt-BR" dirty="0" smtClean="0"/>
              <a:t> Realizar avaliação da necessidade de atendimento odontológico em 100% dos hipertensos e/ou diabéticos.</a:t>
            </a:r>
          </a:p>
          <a:p>
            <a:pPr algn="just">
              <a:buNone/>
            </a:pPr>
            <a:endParaRPr lang="pt-BR" dirty="0" smtClean="0"/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Objetivo 2 –</a:t>
            </a:r>
            <a:r>
              <a:rPr lang="pt-BR" sz="3200" dirty="0" smtClean="0"/>
              <a:t> Melhorar a qualidade da atenção a hipertensos e/ou diabéticos</a:t>
            </a:r>
            <a:endParaRPr lang="pt-BR" sz="32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500034" y="2428868"/>
          <a:ext cx="4000528" cy="287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4714876" y="2428868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ço Reservado para Texto 2"/>
          <p:cNvSpPr txBox="1">
            <a:spLocks/>
          </p:cNvSpPr>
          <p:nvPr/>
        </p:nvSpPr>
        <p:spPr>
          <a:xfrm>
            <a:off x="428596" y="5572140"/>
            <a:ext cx="4000528" cy="78581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pt-BR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5 </a:t>
            </a:r>
            <a:r>
              <a:rPr lang="pt-BR" sz="4800" dirty="0" smtClean="0"/>
              <a:t>– Proporção de hipertensos com avaliação da necessidade de atendimento odontológico na Unidade de Saúde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ESF número 4, do município 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RS, 2015.</a:t>
            </a:r>
            <a:endParaRPr kumimoji="0" lang="pt-BR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4643438" y="5572140"/>
            <a:ext cx="4000528" cy="78581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pt-BR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5 </a:t>
            </a:r>
            <a:r>
              <a:rPr lang="pt-BR" sz="4800" dirty="0" smtClean="0"/>
              <a:t>– Proporção de diabéticos com avaliação da necessidade de atendimento odontológico na Unidade de Saúde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ESF número 4, do município de </a:t>
            </a:r>
            <a:r>
              <a:rPr lang="pt-BR" sz="4800" dirty="0" err="1" smtClean="0"/>
              <a:t>Catuípe</a:t>
            </a:r>
            <a:r>
              <a:rPr lang="pt-BR" sz="4800" dirty="0" smtClean="0"/>
              <a:t>, RS, 2015.</a:t>
            </a:r>
            <a:endParaRPr kumimoji="0" lang="pt-BR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Objetivo 3 –</a:t>
            </a:r>
            <a:r>
              <a:rPr lang="pt-BR" sz="3600" dirty="0" smtClean="0"/>
              <a:t> Melhorar a adesão de hipertensos e/ou diabéticos ao programa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329642" cy="1317286"/>
          </a:xfrm>
        </p:spPr>
        <p:txBody>
          <a:bodyPr/>
          <a:lstStyle/>
          <a:p>
            <a:pPr algn="ctr">
              <a:buNone/>
            </a:pPr>
            <a:r>
              <a:rPr lang="pt-BR" sz="2400" b="1" dirty="0" smtClean="0"/>
              <a:t>Meta 3.1 e 3.2:</a:t>
            </a:r>
            <a:r>
              <a:rPr lang="pt-BR" sz="2400" dirty="0" smtClean="0"/>
              <a:t> </a:t>
            </a:r>
            <a:r>
              <a:rPr lang="pt-BR" sz="2400" dirty="0"/>
              <a:t>Buscar 100% dos </a:t>
            </a:r>
            <a:r>
              <a:rPr lang="pt-BR" sz="2400" dirty="0" smtClean="0"/>
              <a:t>hipertensos e/ou diabéticos  </a:t>
            </a:r>
            <a:r>
              <a:rPr lang="pt-BR" sz="2400" dirty="0"/>
              <a:t>faltosos às consultas na Unidade de Saúde conforme a periodicidade recomendada</a:t>
            </a:r>
            <a:r>
              <a:rPr lang="pt-BR" sz="2400" dirty="0" smtClean="0"/>
              <a:t>.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428596" y="2643182"/>
          <a:ext cx="4071967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4643438" y="2643182"/>
          <a:ext cx="400052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Texto 2"/>
          <p:cNvSpPr txBox="1">
            <a:spLocks/>
          </p:cNvSpPr>
          <p:nvPr/>
        </p:nvSpPr>
        <p:spPr>
          <a:xfrm>
            <a:off x="428596" y="5572140"/>
            <a:ext cx="4000528" cy="78581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7 </a:t>
            </a:r>
            <a:r>
              <a:rPr lang="pt-BR" sz="1200" dirty="0" smtClean="0"/>
              <a:t>– Proporção de hipertensos faltosos às consultas com busca ativa na Unidade de Saúde </a:t>
            </a:r>
            <a:r>
              <a:rPr lang="pt-BR" sz="1200" dirty="0" err="1" smtClean="0"/>
              <a:t>Catuípe</a:t>
            </a:r>
            <a:r>
              <a:rPr lang="pt-BR" sz="1200" dirty="0" smtClean="0"/>
              <a:t>, ESF número 4, do município de </a:t>
            </a:r>
            <a:r>
              <a:rPr lang="pt-BR" sz="1200" dirty="0" err="1" smtClean="0"/>
              <a:t>Catuípe</a:t>
            </a:r>
            <a:r>
              <a:rPr lang="pt-BR" sz="1200" dirty="0" smtClean="0"/>
              <a:t>, RS, 2015. 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4714876" y="5572140"/>
            <a:ext cx="4000528" cy="78581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kumimoji="0" lang="pt-B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8 </a:t>
            </a:r>
            <a:r>
              <a:rPr lang="pt-BR" sz="1200" dirty="0" smtClean="0"/>
              <a:t>– Proporção de diabéticos faltosos às consultas com busca ativa na Unidade de Saúde </a:t>
            </a:r>
            <a:r>
              <a:rPr lang="pt-BR" sz="1200" dirty="0" err="1" smtClean="0"/>
              <a:t>Catuípe</a:t>
            </a:r>
            <a:r>
              <a:rPr lang="pt-BR" sz="1200" dirty="0" smtClean="0"/>
              <a:t>, ESF número 4, do município de </a:t>
            </a:r>
            <a:r>
              <a:rPr lang="pt-BR" sz="1200" dirty="0" err="1" smtClean="0"/>
              <a:t>Catuípe</a:t>
            </a:r>
            <a:r>
              <a:rPr lang="pt-BR" sz="1200" dirty="0" smtClean="0"/>
              <a:t>, RS, 2015. 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Introdução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00200"/>
            <a:ext cx="835824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A Hipertensão Arterial Sistêmica é conceituada como uma síndrome caracterizada pela presença de níveis tensionais elevados. </a:t>
            </a:r>
          </a:p>
          <a:p>
            <a:pPr algn="just"/>
            <a:r>
              <a:rPr lang="pt-BR" sz="2400" dirty="0" smtClean="0"/>
              <a:t>Já o Diabetes mellitus é uma doença metabólica caracterizada pelo excesso de glicose no sangue e na urina, que surge quando o pâncreas deixa de produzir ou reduz a produção de insulina, ou ainda quando a insulina não é capaz de agir de maneira adequada.</a:t>
            </a:r>
          </a:p>
          <a:p>
            <a:pPr algn="just"/>
            <a:r>
              <a:rPr lang="pt-BR" sz="2400" dirty="0" smtClean="0"/>
              <a:t>O controle dos fatores de risco da Hipertensão Arterial Sistêmica e do Diabetes Mellitus e seus tratamentos constituem-se em um dos maiores desafios para a Atenção Básica em Saúde.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95629008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6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Objetivo 4 –</a:t>
            </a:r>
            <a:r>
              <a:rPr lang="pt-BR" sz="3600" dirty="0" smtClean="0"/>
              <a:t> Melhorar o registro das informações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26028"/>
            <a:ext cx="8329642" cy="4389120"/>
          </a:xfrm>
        </p:spPr>
        <p:txBody>
          <a:bodyPr/>
          <a:lstStyle/>
          <a:p>
            <a:pPr algn="just"/>
            <a:r>
              <a:rPr lang="pt-BR" b="1" dirty="0" smtClean="0"/>
              <a:t>Meta </a:t>
            </a:r>
            <a:r>
              <a:rPr lang="pt-BR" b="1" dirty="0"/>
              <a:t>4.1:</a:t>
            </a:r>
            <a:r>
              <a:rPr lang="pt-BR" dirty="0"/>
              <a:t> Manter ficha de acompanhamento de 100% dos hipertensos cadastrados na Unidade de Saúde</a:t>
            </a:r>
            <a:r>
              <a:rPr lang="pt-BR" dirty="0" smtClean="0"/>
              <a:t>. </a:t>
            </a:r>
            <a:endParaRPr lang="pt-BR" b="1" dirty="0" smtClean="0">
              <a:solidFill>
                <a:srgbClr val="0070C0"/>
              </a:solidFill>
            </a:endParaRPr>
          </a:p>
          <a:p>
            <a:pPr algn="just"/>
            <a:endParaRPr lang="pt-BR" dirty="0"/>
          </a:p>
          <a:p>
            <a:pPr algn="just"/>
            <a:r>
              <a:rPr lang="pt-BR" b="1" dirty="0"/>
              <a:t>Meta 4.2:</a:t>
            </a:r>
            <a:r>
              <a:rPr lang="pt-BR" dirty="0"/>
              <a:t> Manter ficha de acompanhamento de 100% dos diabéticos cadastrados na Unidade de Saúde</a:t>
            </a:r>
            <a:r>
              <a:rPr lang="pt-BR" dirty="0" smtClean="0"/>
              <a:t>. </a:t>
            </a:r>
            <a:endParaRPr lang="pt-BR" b="1" dirty="0">
              <a:solidFill>
                <a:srgbClr val="0070C0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452320" y="318277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507801" y="458112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837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4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Objetivo 5 –</a:t>
            </a:r>
            <a:r>
              <a:rPr lang="pt-BR" sz="3200" dirty="0" smtClean="0"/>
              <a:t> Mapear hipertensos e diabéticos de risco para doença cardiovascular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40342"/>
            <a:ext cx="8329642" cy="4389120"/>
          </a:xfrm>
        </p:spPr>
        <p:txBody>
          <a:bodyPr/>
          <a:lstStyle/>
          <a:p>
            <a:pPr algn="just"/>
            <a:r>
              <a:rPr lang="pt-BR" b="1" dirty="0" smtClean="0"/>
              <a:t>Meta </a:t>
            </a:r>
            <a:r>
              <a:rPr lang="pt-BR" b="1" dirty="0"/>
              <a:t>5.1:</a:t>
            </a:r>
            <a:r>
              <a:rPr lang="pt-BR" dirty="0"/>
              <a:t> Realizar estratificação do risco cardiovascular em 100% dos hipertensos cadastrados na Unidade de Saúde</a:t>
            </a:r>
            <a:r>
              <a:rPr lang="pt-BR" dirty="0" smtClean="0"/>
              <a:t>. </a:t>
            </a:r>
            <a:endParaRPr lang="pt-BR" b="1" dirty="0" smtClean="0">
              <a:solidFill>
                <a:srgbClr val="0070C0"/>
              </a:solidFill>
            </a:endParaRPr>
          </a:p>
          <a:p>
            <a:pPr algn="just"/>
            <a:endParaRPr lang="pt-BR" dirty="0"/>
          </a:p>
          <a:p>
            <a:pPr algn="just"/>
            <a:r>
              <a:rPr lang="pt-BR" b="1" dirty="0"/>
              <a:t>Meta 5.2:</a:t>
            </a:r>
            <a:r>
              <a:rPr lang="pt-BR" dirty="0"/>
              <a:t> Realizar estratificação do risco cardiovascular em 100% dos diabéticos cadastrados na Unidade de Saúde</a:t>
            </a:r>
            <a:r>
              <a:rPr lang="pt-BR" dirty="0" smtClean="0"/>
              <a:t>.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79712" y="342586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132111" y="5085184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7434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Objetivo 6 –</a:t>
            </a:r>
            <a:r>
              <a:rPr lang="pt-BR" sz="3200" dirty="0" smtClean="0"/>
              <a:t> Promover a saúde de hipertensos e diabéticos.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214554"/>
            <a:ext cx="8572560" cy="349378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6.1 e 6.2:</a:t>
            </a:r>
            <a:r>
              <a:rPr lang="pt-BR" dirty="0" smtClean="0"/>
              <a:t> Garantir orientação nutricional sobre alimentação saudável a 100% dos hipertensos e/ou diabéticos.</a:t>
            </a:r>
          </a:p>
          <a:p>
            <a:pPr algn="just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algn="just"/>
            <a:r>
              <a:rPr lang="pt-BR" b="1" dirty="0" smtClean="0"/>
              <a:t>Meta 6.3 e 6.4:</a:t>
            </a:r>
            <a:r>
              <a:rPr lang="pt-BR" dirty="0" smtClean="0"/>
              <a:t> </a:t>
            </a:r>
            <a:r>
              <a:rPr lang="pt-BR" dirty="0"/>
              <a:t>Garantir orientação em relação à prática regular de atividade física a 100% dos usuários </a:t>
            </a:r>
            <a:r>
              <a:rPr lang="pt-BR" dirty="0" smtClean="0"/>
              <a:t>hipertensos e/ou diabéticos. </a:t>
            </a:r>
            <a:endParaRPr lang="pt-BR" b="1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28860" y="3120094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4929190" y="4834606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951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Objetivo 6 –</a:t>
            </a:r>
            <a:r>
              <a:rPr lang="pt-BR" sz="3200" dirty="0" smtClean="0"/>
              <a:t> Promover a saúde de hipertensos e diabéticos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357430"/>
            <a:ext cx="8501122" cy="3643338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Meta 6.5 e 6.6:</a:t>
            </a:r>
            <a:r>
              <a:rPr lang="pt-BR" dirty="0" smtClean="0"/>
              <a:t> Garantir orientação sobre os riscos do tabagismo a 100% dos usuários hipertensos e/ou diabéticos. </a:t>
            </a:r>
            <a:endParaRPr lang="pt-BR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Meta 6.7 e 6.8:</a:t>
            </a:r>
            <a:r>
              <a:rPr lang="pt-BR" dirty="0" smtClean="0"/>
              <a:t> Garantir orientação sobre higiene bucal a 100% dos usuários hipertensos e/ou diabéticos. </a:t>
            </a:r>
            <a:endParaRPr lang="pt-BR" b="1" dirty="0" smtClean="0">
              <a:solidFill>
                <a:srgbClr val="0070C0"/>
              </a:solidFill>
            </a:endParaRP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357422" y="3214686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7643834" y="4643446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100%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951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Discussão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35480"/>
            <a:ext cx="8643998" cy="47082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 intervenção propiciou a melhoria da qualidade de atenção à saúde das pessoas com hipertensão e/ou com diabetes mellitus: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Com a ampliação da cobertura do Programa de atenção aos hipertensos e diabéticos residentes na área de abrangência da Unidade de Saúde, superando a meta inicial proposta;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Com exame clinico apropriado e exames complementares recomendados segundo o protocolo do Ministério da Saúde.</a:t>
            </a:r>
          </a:p>
          <a:p>
            <a:pPr algn="just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584043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Com avaliação odontológica, estratificação do risco cardiovascular, orientações nutricionais, orientações sobre a importância da prática de atividades físicas e orientações sobre os riscos à saúde causados pelo tabagismo.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intervenção exigiu que todos os profissionais de saúde da equipe se capacitassem sobre as recomendações do Ministério da saúde referentes ao Protocolo de Atenção aos usuários hipertensos e diabéticos, proporcionando o trabalho integrado de toda equipe de saúde.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rgbClr val="000000"/>
                </a:solidFill>
                <a:ea typeface="Calibri"/>
              </a:rPr>
              <a:t>Ampliou conhecimentos, a troca de </a:t>
            </a:r>
            <a:r>
              <a:rPr lang="pt-BR" sz="2400" dirty="0" err="1" smtClean="0">
                <a:solidFill>
                  <a:srgbClr val="000000"/>
                </a:solidFill>
                <a:ea typeface="Calibri"/>
              </a:rPr>
              <a:t>ideias</a:t>
            </a:r>
            <a:r>
              <a:rPr lang="pt-BR" sz="2400" dirty="0" smtClean="0">
                <a:solidFill>
                  <a:srgbClr val="000000"/>
                </a:solidFill>
                <a:ea typeface="Calibri"/>
              </a:rPr>
              <a:t> e experiências qualificando o trabalho.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890590"/>
            <a:ext cx="8501122" cy="568168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O impacto da intervenção é claramente percebido pela comunidade. No decorrer da intervenção, as pessoas com hipertensão e/ou com diabetes se sentiam mais a vontade para conversar com a equipe, tirar dúvidas, se mostravam mais interessadas e participativas nos grupos e até mesmo durante as consultas. Com isso conseguimos criar um vínculo com todos e isso melhorou a qualidade do serviço em nossa ESF.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400" dirty="0" smtClean="0"/>
              <a:t>Mesmo com algumas dificuldades encontradas no decorrer da intervenção, podemos afirmar que esta trouxe resultados satisfatórios para a Equipe e comunidade,  impulsionando a continuidade das atividades na rotina da Unidade.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 smtClean="0"/>
              <a:t>Reflexão crítica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Referências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7529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BRASIL. Ministério da Saúde. Secretaria de Atenção à Saúde. Departamento de Atenção Básica. Estratégias para o cuidado da pessoa com doença crônica:</a:t>
            </a:r>
            <a:r>
              <a:rPr lang="pt-BR" b="1" dirty="0" smtClean="0"/>
              <a:t> hipertensão arterial sistêmica</a:t>
            </a:r>
            <a:r>
              <a:rPr lang="pt-BR" dirty="0" smtClean="0"/>
              <a:t> / Ministério da Saúde, Secretaria de Atenção à Saúde, Departamento de Atenção Básica. – Brasília: Ministério da Saúde, 2013.128 p. 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BRASIL. Ministério da Saúde. Secretaria de Atenção à Saúde. Departamento de Atenção Básica. Estratégias para o cuidado da pessoa com doença crônica: </a:t>
            </a:r>
            <a:r>
              <a:rPr lang="pt-BR" b="1" dirty="0" smtClean="0"/>
              <a:t>diabetes mellitus</a:t>
            </a:r>
            <a:r>
              <a:rPr lang="pt-BR" dirty="0" smtClean="0"/>
              <a:t> / Ministério da Saúde, Secretaria de Atenção à Saúde, Departamento de Atenção Básica. – Brasília: Ministério da Saúde, 2013a. 160 p.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SOCIEDADE BRASILEIRA DE CARDIOLOGIA. VI Diretrizes Brasileiras de Hipertensão. </a:t>
            </a:r>
            <a:r>
              <a:rPr lang="pt-BR" b="1" dirty="0" smtClean="0"/>
              <a:t>Arquivos Brasileiros de Cardiologia</a:t>
            </a:r>
            <a:r>
              <a:rPr lang="pt-BR" dirty="0" smtClean="0"/>
              <a:t>, São Paulo, v. 95, n. 1, p. 1-51, 2010. Suplemento 1.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Instituto Brasileiro de Geografia e Estatística (IBGE). </a:t>
            </a:r>
            <a:r>
              <a:rPr lang="pt-BR" b="1" dirty="0" smtClean="0"/>
              <a:t>CENSO DEMOGRÁFICO</a:t>
            </a:r>
            <a:r>
              <a:rPr lang="pt-BR" dirty="0" smtClean="0"/>
              <a:t> 2012. Características da população e dos domicílios: resultados do universo. Rio de Janeiro: IBGE, 2013.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Obrigada!</a:t>
            </a:r>
            <a:br>
              <a:rPr lang="pt-BR" sz="72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t-BR" sz="7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90001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Caracterização do município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 Catuípe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57430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Localização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Na região noroeste do RS – conhecida como a terra das águas minerais.</a:t>
            </a:r>
          </a:p>
          <a:p>
            <a:pPr marL="342900" lvl="0" indent="-342900" algn="just"/>
            <a:r>
              <a:rPr lang="pt-BR" sz="2400" dirty="0" smtClean="0">
                <a:solidFill>
                  <a:srgbClr val="000000"/>
                </a:solidFill>
                <a:ea typeface="Calibri"/>
              </a:rPr>
              <a:t> </a:t>
            </a:r>
            <a:endParaRPr lang="pt-BR" sz="2400" dirty="0">
              <a:solidFill>
                <a:srgbClr val="000000"/>
              </a:solidFill>
              <a:ea typeface="Calibri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População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Total: </a:t>
            </a:r>
            <a:r>
              <a:rPr lang="pt-BR" sz="2400" dirty="0"/>
              <a:t>9.323 </a:t>
            </a: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 habitantes (IBGE, 2010). 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ea typeface="Times New Roman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VE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Unidades de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Saúde: </a:t>
            </a:r>
            <a:r>
              <a:rPr lang="pt-BR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cs typeface="Arial" charset="0"/>
              </a:rPr>
              <a:t> </a:t>
            </a:r>
            <a:r>
              <a:rPr lang="pt-BR" sz="2400" dirty="0"/>
              <a:t>2 Unidades de Saúde com 4 equipes de Estratégia de Saúde da Família (ESF)</a:t>
            </a:r>
            <a:endParaRPr lang="es-VE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0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Caracterização da ESF</a:t>
            </a:r>
          </a:p>
        </p:txBody>
      </p:sp>
      <p:sp>
        <p:nvSpPr>
          <p:cNvPr id="5" name="Espaço Reservado para Conteúdo 4"/>
          <p:cNvSpPr txBox="1">
            <a:spLocks noGrp="1"/>
          </p:cNvSpPr>
          <p:nvPr>
            <p:ph idx="1"/>
          </p:nvPr>
        </p:nvSpPr>
        <p:spPr>
          <a:xfrm>
            <a:off x="428596" y="1142984"/>
            <a:ext cx="8229600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Localização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lvl="0" algn="just"/>
            <a:r>
              <a:rPr lang="pt-BR" sz="2400" dirty="0" smtClean="0">
                <a:solidFill>
                  <a:srgbClr val="000000"/>
                </a:solidFill>
                <a:ea typeface="Times New Roman"/>
                <a:cs typeface="Arial"/>
              </a:rPr>
              <a:t>  </a:t>
            </a:r>
            <a:r>
              <a:rPr lang="pt-BR" sz="2400" dirty="0">
                <a:solidFill>
                  <a:srgbClr val="000000"/>
                </a:solidFill>
                <a:ea typeface="Times New Roman"/>
                <a:cs typeface="Arial"/>
              </a:rPr>
              <a:t>A ESF </a:t>
            </a:r>
            <a:r>
              <a:rPr lang="pt-BR" sz="2400" dirty="0" smtClean="0">
                <a:solidFill>
                  <a:srgbClr val="000000"/>
                </a:solidFill>
                <a:ea typeface="Times New Roman"/>
                <a:cs typeface="Arial"/>
              </a:rPr>
              <a:t>número 4 </a:t>
            </a:r>
            <a:r>
              <a:rPr lang="pt-BR" sz="2400" dirty="0" smtClean="0">
                <a:solidFill>
                  <a:srgbClr val="000000"/>
                </a:solidFill>
                <a:ea typeface="Times New Roman"/>
              </a:rPr>
              <a:t>está </a:t>
            </a:r>
            <a:r>
              <a:rPr lang="pt-BR" sz="2400" dirty="0">
                <a:solidFill>
                  <a:srgbClr val="000000"/>
                </a:solidFill>
                <a:ea typeface="Times New Roman"/>
              </a:rPr>
              <a:t>localizada </a:t>
            </a:r>
            <a:r>
              <a:rPr lang="pt-BR" sz="2400" dirty="0" smtClean="0">
                <a:solidFill>
                  <a:srgbClr val="000000"/>
                </a:solidFill>
                <a:ea typeface="Times New Roman"/>
              </a:rPr>
              <a:t>no centro </a:t>
            </a:r>
            <a:r>
              <a:rPr lang="pt-BR" sz="2400" dirty="0">
                <a:solidFill>
                  <a:srgbClr val="000000"/>
                </a:solidFill>
                <a:ea typeface="Times New Roman"/>
              </a:rPr>
              <a:t>da cidade</a:t>
            </a:r>
            <a:r>
              <a:rPr lang="pt-BR" sz="24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lvl="0" algn="just"/>
            <a:endParaRPr lang="pt-BR" sz="1400" dirty="0" smtClean="0">
              <a:solidFill>
                <a:srgbClr val="000000"/>
              </a:solidFill>
              <a:ea typeface="Times New Roman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População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Total da área de abrangência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 algn="just"/>
            <a:r>
              <a:rPr lang="pt-BR" sz="2800" dirty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pt-BR" sz="2800" dirty="0"/>
              <a:t>2.442 usuários cadastrados e pertencentes à unidade</a:t>
            </a:r>
            <a:r>
              <a:rPr lang="pt-BR" sz="2400" dirty="0" smtClean="0">
                <a:solidFill>
                  <a:srgbClr val="000000"/>
                </a:solidFill>
                <a:ea typeface="Times New Roman"/>
                <a:cs typeface="Arial"/>
              </a:rPr>
              <a:t>.</a:t>
            </a:r>
          </a:p>
          <a:p>
            <a:pPr lvl="0" algn="just"/>
            <a:endParaRPr lang="pt-BR" sz="1400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Distribuição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lvl="0" algn="just"/>
            <a:r>
              <a:rPr lang="pt-BR" sz="2800" dirty="0" smtClean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ea typeface="Times New Roman"/>
                <a:cs typeface="Arial"/>
              </a:rPr>
              <a:t>8 </a:t>
            </a:r>
            <a:r>
              <a:rPr lang="pt-BR" sz="2400" dirty="0">
                <a:solidFill>
                  <a:srgbClr val="000000"/>
                </a:solidFill>
                <a:ea typeface="Times New Roman"/>
                <a:cs typeface="Arial"/>
              </a:rPr>
              <a:t>micro áreas: </a:t>
            </a:r>
            <a:endParaRPr lang="pt-BR" sz="2400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lvl="0" algn="just"/>
            <a:r>
              <a:rPr lang="pt-BR" sz="2400" dirty="0" smtClean="0">
                <a:solidFill>
                  <a:srgbClr val="000000"/>
                </a:solidFill>
                <a:ea typeface="Times New Roman"/>
                <a:cs typeface="Arial"/>
              </a:rPr>
              <a:t>Zona Urbana: Bairro São Cristóvão, Centro.</a:t>
            </a:r>
          </a:p>
          <a:p>
            <a:pPr lvl="0" algn="just"/>
            <a:r>
              <a:rPr lang="pt-BR" sz="2400" dirty="0" smtClean="0">
                <a:solidFill>
                  <a:srgbClr val="000000"/>
                </a:solidFill>
                <a:ea typeface="Times New Roman"/>
                <a:cs typeface="Arial"/>
              </a:rPr>
              <a:t>Zona Rural: Colônia das Almas, Engenho Velho, Caçador, Santa Cruz, João XXIII, Rincão das Acácias.</a:t>
            </a:r>
            <a:endParaRPr lang="pt-BR" sz="2400" dirty="0">
              <a:solidFill>
                <a:srgbClr val="000000"/>
              </a:solidFill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Nova pasta (15)\DSC01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929618" cy="564360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571472" y="7141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Equipe da ESF número 4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ova pasta (15)\DSC01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001055" cy="539752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571472" y="22078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Entrada da UBS Centro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ova pasta (15)\DSC0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89000"/>
            <a:ext cx="8286808" cy="554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 smtClean="0"/>
              <a:t>Na atenção aos usuários com HAS e DM na área adstrita, não há registro dos atendimentos realizados e não há cadastro do Programa de atenção aos hipertensos e/ou diabéticos atualizado. Os dados que registramos no CAP e apresentamos no RAS são de algum tempo atrás.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>
                <a:ea typeface="Times New Roman"/>
              </a:rPr>
              <a:t>Baixa cobertura do programa de atenção ao hipertenso e/ou ao diabético na unidade de saúde.</a:t>
            </a:r>
          </a:p>
          <a:p>
            <a:pPr algn="just"/>
            <a:endParaRPr lang="pt-BR" sz="2000" dirty="0" smtClean="0">
              <a:cs typeface="Arial" pitchFamily="34" charset="0"/>
            </a:endParaRPr>
          </a:p>
          <a:p>
            <a:pPr algn="just"/>
            <a:r>
              <a:rPr lang="pt-BR" sz="2000" dirty="0" smtClean="0">
                <a:cs typeface="Arial" pitchFamily="34" charset="0"/>
              </a:rPr>
              <a:t>Os atendimentos não eram realizados segundo os protocolos de atenção</a:t>
            </a:r>
            <a:r>
              <a:rPr lang="pt-BR" sz="2000" dirty="0" smtClean="0">
                <a:solidFill>
                  <a:prstClr val="black"/>
                </a:solidFill>
                <a:ea typeface="Times New Roman"/>
              </a:rPr>
              <a:t> do programa de atenção ao hipertenso e/ou ao diabético, sendo a consulta por demanda espontânea a mais predominante. </a:t>
            </a:r>
          </a:p>
          <a:p>
            <a:pPr algn="just"/>
            <a:endParaRPr lang="pt-BR" sz="2000" dirty="0" smtClean="0">
              <a:solidFill>
                <a:prstClr val="black"/>
              </a:solidFill>
              <a:ea typeface="Times New Roman"/>
            </a:endParaRPr>
          </a:p>
          <a:p>
            <a:pPr algn="just"/>
            <a:r>
              <a:rPr lang="pt-BR" sz="2000" dirty="0" smtClean="0">
                <a:solidFill>
                  <a:prstClr val="black"/>
                </a:solidFill>
                <a:ea typeface="Times New Roman"/>
              </a:rPr>
              <a:t>Atendimento odontológico escasso.</a:t>
            </a:r>
          </a:p>
          <a:p>
            <a:pPr algn="just"/>
            <a:endParaRPr lang="pt-BR" sz="2000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457200" y="428604"/>
            <a:ext cx="8329642" cy="1154162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Situação da ação programática antes da intervenção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		</a:t>
            </a:r>
          </a:p>
          <a:p>
            <a:pPr algn="just">
              <a:buNone/>
            </a:pPr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		Melhorar </a:t>
            </a:r>
            <a:r>
              <a:rPr lang="pt-BR" sz="2800" dirty="0"/>
              <a:t>a atenção à saúde das pessoas com hipertensão arterial e/ou com diabetes mellitus, na unidade de saúde número 4, Catuípe/RS.</a:t>
            </a:r>
          </a:p>
          <a:p>
            <a:pPr algn="just">
              <a:buNone/>
            </a:pPr>
            <a:endParaRPr lang="pt-BR" sz="2800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767016"/>
            <a:ext cx="8229600" cy="661720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Objetivo Geral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9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</TotalTime>
  <Words>1457</Words>
  <Application>Microsoft Office PowerPoint</Application>
  <PresentationFormat>Apresentação na tela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Fluxo</vt:lpstr>
      <vt:lpstr>Melhoria da Atenção à Saúde da pessoa com Hipertensão arterial e/ou com Diabetes Mellitus na ESF número 4, Catuípe/RS </vt:lpstr>
      <vt:lpstr>Introdução </vt:lpstr>
      <vt:lpstr>Caracterização do município de Catuípe</vt:lpstr>
      <vt:lpstr>Caracterização da ESF</vt:lpstr>
      <vt:lpstr>Slide 5</vt:lpstr>
      <vt:lpstr>Slide 6</vt:lpstr>
      <vt:lpstr>Slide 7</vt:lpstr>
      <vt:lpstr>Slide 8</vt:lpstr>
      <vt:lpstr>Slide 9</vt:lpstr>
      <vt:lpstr>Slide 10</vt:lpstr>
      <vt:lpstr>Slide 11</vt:lpstr>
      <vt:lpstr>Ações</vt:lpstr>
      <vt:lpstr>Slide 13</vt:lpstr>
      <vt:lpstr>Objetivos específicos, metas e resultados</vt:lpstr>
      <vt:lpstr>Objetivo 1 – Ampliar a cobertura a hipertensos e/ou diabéticos </vt:lpstr>
      <vt:lpstr>  Objetivo 2 – Melhorar a qualidade da atenção a hipertensos e/ou diabéticos</vt:lpstr>
      <vt:lpstr>  Objetivo 2 – Melhorar a qualidade da atenção a hipertensos e/ou diabéticos</vt:lpstr>
      <vt:lpstr>  Objetivo 2 – Melhorar a qualidade da atenção a hipertensos e/ou diabéticos</vt:lpstr>
      <vt:lpstr>Objetivo 3 – Melhorar a adesão de hipertensos e/ou diabéticos ao programa</vt:lpstr>
      <vt:lpstr>        Objetivo 4 – Melhorar o registro das informações</vt:lpstr>
      <vt:lpstr>Objetivo 5 – Mapear hipertensos e diabéticos de risco para doença cardiovascular </vt:lpstr>
      <vt:lpstr>Objetivo 6 – Promover a saúde de hipertensos e diabéticos. </vt:lpstr>
      <vt:lpstr>Objetivo 6 – Promover a saúde de hipertensos e diabéticos </vt:lpstr>
      <vt:lpstr>Discussão</vt:lpstr>
      <vt:lpstr>Slide 25</vt:lpstr>
      <vt:lpstr>Slide 26</vt:lpstr>
      <vt:lpstr>Reflexão crítica</vt:lpstr>
      <vt:lpstr>Referências</vt:lpstr>
      <vt:lpstr>Obrigada!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 pessoa com Hipertensão arterial e/ou com Diabetes Mellitus na ESF número 4, Catuípe/RS</dc:title>
  <dc:creator>Núcleo AA. Básica</dc:creator>
  <cp:lastModifiedBy>HOME</cp:lastModifiedBy>
  <cp:revision>50</cp:revision>
  <dcterms:created xsi:type="dcterms:W3CDTF">2015-09-09T11:25:11Z</dcterms:created>
  <dcterms:modified xsi:type="dcterms:W3CDTF">2015-09-16T01:38:33Z</dcterms:modified>
</cp:coreProperties>
</file>