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35"/>
  </p:notes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81" r:id="rId15"/>
    <p:sldId id="280" r:id="rId16"/>
    <p:sldId id="279" r:id="rId17"/>
    <p:sldId id="278" r:id="rId18"/>
    <p:sldId id="289" r:id="rId19"/>
    <p:sldId id="284" r:id="rId20"/>
    <p:sldId id="283" r:id="rId21"/>
    <p:sldId id="293" r:id="rId22"/>
    <p:sldId id="292" r:id="rId23"/>
    <p:sldId id="291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271" r:id="rId33"/>
    <p:sldId id="282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9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Yelena\Escritorio\YELENA%20BACKUP\ESCRITORIO\Curso%20d%20especialicacao\Coleta%20de%20dados%20HAS%20e%20DM%2012%20yelena.ultim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0.31304347826087375</c:v>
                </c:pt>
                <c:pt idx="1">
                  <c:v>0.62608695652173962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2866432"/>
        <c:axId val="52982912"/>
      </c:barChart>
      <c:catAx>
        <c:axId val="528664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2982912"/>
        <c:crosses val="autoZero"/>
        <c:auto val="1"/>
        <c:lblAlgn val="ctr"/>
        <c:lblOffset val="100"/>
      </c:catAx>
      <c:valAx>
        <c:axId val="5298291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2866432"/>
        <c:crosses val="autoZero"/>
        <c:crossBetween val="between"/>
        <c:majorUnit val="0.2"/>
        <c:minorUnit val="0.2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0.2</c:v>
                </c:pt>
                <c:pt idx="1">
                  <c:v>0.28571428571428947</c:v>
                </c:pt>
                <c:pt idx="2">
                  <c:v>0.18181818181818393</c:v>
                </c:pt>
                <c:pt idx="3">
                  <c:v>0</c:v>
                </c:pt>
              </c:numCache>
            </c:numRef>
          </c:val>
        </c:ser>
        <c:dLbls/>
        <c:axId val="54069504"/>
        <c:axId val="54071296"/>
      </c:barChart>
      <c:catAx>
        <c:axId val="540695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071296"/>
        <c:crosses val="autoZero"/>
        <c:auto val="1"/>
        <c:lblAlgn val="ctr"/>
        <c:lblOffset val="100"/>
      </c:catAx>
      <c:valAx>
        <c:axId val="540712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0695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>
        <c:manualLayout>
          <c:layoutTarget val="inner"/>
          <c:xMode val="edge"/>
          <c:yMode val="edge"/>
          <c:x val="0.11968103384667279"/>
          <c:y val="3.4921428812814709E-2"/>
          <c:w val="0.84819045209710253"/>
          <c:h val="0.79310916607527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0.75000000000000522</c:v>
                </c:pt>
                <c:pt idx="1">
                  <c:v>0.86363636363636354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4087040"/>
        <c:axId val="54125696"/>
      </c:barChart>
      <c:catAx>
        <c:axId val="540870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125696"/>
        <c:crosses val="autoZero"/>
        <c:auto val="1"/>
        <c:lblAlgn val="ctr"/>
        <c:lblOffset val="100"/>
      </c:catAx>
      <c:valAx>
        <c:axId val="541256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087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4166272"/>
        <c:axId val="54167808"/>
      </c:barChart>
      <c:catAx>
        <c:axId val="541662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167808"/>
        <c:crosses val="autoZero"/>
        <c:auto val="1"/>
        <c:lblAlgn val="ctr"/>
        <c:lblOffset val="100"/>
      </c:catAx>
      <c:valAx>
        <c:axId val="5416780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1662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0.9583333333333337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4302592"/>
        <c:axId val="54304128"/>
      </c:barChart>
      <c:catAx>
        <c:axId val="54302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04128"/>
        <c:crosses val="autoZero"/>
        <c:auto val="1"/>
        <c:lblAlgn val="ctr"/>
        <c:lblOffset val="100"/>
      </c:catAx>
      <c:valAx>
        <c:axId val="5430412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025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4205440"/>
        <c:axId val="54207232"/>
      </c:barChart>
      <c:catAx>
        <c:axId val="54205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207232"/>
        <c:crosses val="autoZero"/>
        <c:auto val="1"/>
        <c:lblAlgn val="ctr"/>
        <c:lblOffset val="100"/>
      </c:catAx>
      <c:valAx>
        <c:axId val="542072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205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4329728"/>
        <c:axId val="54331264"/>
      </c:barChart>
      <c:catAx>
        <c:axId val="543297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31264"/>
        <c:crosses val="autoZero"/>
        <c:auto val="1"/>
        <c:lblAlgn val="ctr"/>
        <c:lblOffset val="100"/>
      </c:catAx>
      <c:valAx>
        <c:axId val="5433126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29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4372608"/>
        <c:axId val="54382592"/>
      </c:barChart>
      <c:catAx>
        <c:axId val="543726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82592"/>
        <c:crosses val="autoZero"/>
        <c:auto val="1"/>
        <c:lblAlgn val="ctr"/>
        <c:lblOffset val="100"/>
      </c:catAx>
      <c:valAx>
        <c:axId val="5438259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3726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4422912"/>
        <c:axId val="54424704"/>
      </c:barChart>
      <c:catAx>
        <c:axId val="544229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24704"/>
        <c:crosses val="autoZero"/>
        <c:auto val="1"/>
        <c:lblAlgn val="ctr"/>
        <c:lblOffset val="100"/>
      </c:catAx>
      <c:valAx>
        <c:axId val="544247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229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4460416"/>
        <c:axId val="54461952"/>
      </c:barChart>
      <c:catAx>
        <c:axId val="54460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61952"/>
        <c:crosses val="autoZero"/>
        <c:auto val="1"/>
        <c:lblAlgn val="ctr"/>
        <c:lblOffset val="100"/>
      </c:catAx>
      <c:valAx>
        <c:axId val="5446195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60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4135730639543653"/>
          <c:y val="0.28195121951219509"/>
          <c:w val="0.85864269360457901"/>
          <c:h val="0.618797004033040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4491008"/>
        <c:axId val="54492544"/>
      </c:barChart>
      <c:catAx>
        <c:axId val="54491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92544"/>
        <c:crosses val="autoZero"/>
        <c:auto val="1"/>
        <c:lblAlgn val="ctr"/>
        <c:lblOffset val="100"/>
      </c:catAx>
      <c:valAx>
        <c:axId val="5449254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4910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0.31304347826087375</c:v>
                </c:pt>
                <c:pt idx="1">
                  <c:v>0.62608695652173962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53011200"/>
        <c:axId val="53012736"/>
      </c:barChart>
      <c:catAx>
        <c:axId val="5301120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3012736"/>
        <c:crosses val="autoZero"/>
        <c:auto val="1"/>
        <c:lblAlgn val="ctr"/>
        <c:lblOffset val="100"/>
      </c:catAx>
      <c:valAx>
        <c:axId val="5301273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3011200"/>
        <c:crosses val="autoZero"/>
        <c:crossBetween val="between"/>
        <c:majorUnit val="0.2"/>
        <c:minorUnit val="0.2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4563584"/>
        <c:axId val="54565120"/>
      </c:barChart>
      <c:catAx>
        <c:axId val="545635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565120"/>
        <c:crosses val="autoZero"/>
        <c:auto val="1"/>
        <c:lblAlgn val="ctr"/>
        <c:lblOffset val="100"/>
      </c:catAx>
      <c:valAx>
        <c:axId val="5456512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563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3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Indicadores!$C$59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cat>
            <c:strRef>
              <c:f>Indicadores!$D$58:$G$58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Indicadores!$D$59:$G$59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3020928"/>
        <c:axId val="53026816"/>
      </c:barChart>
      <c:catAx>
        <c:axId val="530209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3026816"/>
        <c:crosses val="autoZero"/>
        <c:auto val="1"/>
        <c:lblAlgn val="ctr"/>
        <c:lblOffset val="100"/>
      </c:catAx>
      <c:valAx>
        <c:axId val="5302681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s-ES"/>
          </a:p>
        </c:txPr>
        <c:crossAx val="53020928"/>
        <c:crosses val="autoZero"/>
        <c:crossBetween val="between"/>
        <c:majorUnit val="0.2"/>
      </c:valAx>
    </c:plotArea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Indicadores!$S$59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Indicadores!$T$58:$W$58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Indicadores!$T$59:$W$59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4596352"/>
        <c:axId val="54597888"/>
      </c:barChart>
      <c:catAx>
        <c:axId val="545963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597888"/>
        <c:crosses val="autoZero"/>
        <c:auto val="1"/>
        <c:lblAlgn val="ctr"/>
        <c:lblOffset val="100"/>
      </c:catAx>
      <c:valAx>
        <c:axId val="545978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59635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4635520"/>
        <c:axId val="54727424"/>
      </c:barChart>
      <c:catAx>
        <c:axId val="546355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727424"/>
        <c:crosses val="autoZero"/>
        <c:auto val="1"/>
        <c:lblAlgn val="ctr"/>
        <c:lblOffset val="100"/>
      </c:catAx>
      <c:valAx>
        <c:axId val="547274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6355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4781440"/>
        <c:axId val="54782976"/>
      </c:barChart>
      <c:catAx>
        <c:axId val="54781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782976"/>
        <c:crosses val="autoZero"/>
        <c:auto val="1"/>
        <c:lblAlgn val="ctr"/>
        <c:lblOffset val="100"/>
      </c:catAx>
      <c:valAx>
        <c:axId val="547829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781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0.91666666666666652</c:v>
                </c:pt>
                <c:pt idx="1">
                  <c:v>0.93055555555555569</c:v>
                </c:pt>
                <c:pt idx="2">
                  <c:v>0.95652173913043481</c:v>
                </c:pt>
                <c:pt idx="3">
                  <c:v>0</c:v>
                </c:pt>
              </c:numCache>
            </c:numRef>
          </c:val>
        </c:ser>
        <c:dLbls/>
        <c:axId val="53516160"/>
        <c:axId val="53517696"/>
      </c:barChart>
      <c:catAx>
        <c:axId val="53516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517696"/>
        <c:crosses val="autoZero"/>
        <c:auto val="1"/>
        <c:lblAlgn val="ctr"/>
        <c:lblOffset val="100"/>
      </c:catAx>
      <c:valAx>
        <c:axId val="535176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5161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0.9</c:v>
                </c:pt>
                <c:pt idx="1">
                  <c:v>0.95238095238095233</c:v>
                </c:pt>
                <c:pt idx="2">
                  <c:v>0.9696969696969695</c:v>
                </c:pt>
                <c:pt idx="3">
                  <c:v>0</c:v>
                </c:pt>
              </c:numCache>
            </c:numRef>
          </c:val>
        </c:ser>
        <c:dLbls/>
        <c:axId val="53529600"/>
        <c:axId val="53760768"/>
      </c:barChart>
      <c:catAx>
        <c:axId val="535296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760768"/>
        <c:crosses val="autoZero"/>
        <c:auto val="1"/>
        <c:lblAlgn val="ctr"/>
        <c:lblOffset val="100"/>
      </c:catAx>
      <c:valAx>
        <c:axId val="537607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5296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0.77777777777778312</c:v>
                </c:pt>
                <c:pt idx="1">
                  <c:v>0.750000000000005</c:v>
                </c:pt>
                <c:pt idx="2">
                  <c:v>0.73043478260869565</c:v>
                </c:pt>
                <c:pt idx="3">
                  <c:v>0</c:v>
                </c:pt>
              </c:numCache>
            </c:numRef>
          </c:val>
        </c:ser>
        <c:dLbls/>
        <c:axId val="53797248"/>
        <c:axId val="53798784"/>
      </c:barChart>
      <c:catAx>
        <c:axId val="537972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798784"/>
        <c:crosses val="autoZero"/>
        <c:auto val="1"/>
        <c:lblAlgn val="ctr"/>
        <c:lblOffset val="100"/>
      </c:catAx>
      <c:valAx>
        <c:axId val="537987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797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</c:v>
                </c:pt>
                <c:pt idx="1">
                  <c:v>0.85714285714285765</c:v>
                </c:pt>
                <c:pt idx="2">
                  <c:v>0.84848484848484862</c:v>
                </c:pt>
                <c:pt idx="3">
                  <c:v>0</c:v>
                </c:pt>
              </c:numCache>
            </c:numRef>
          </c:val>
        </c:ser>
        <c:dLbls/>
        <c:axId val="53840128"/>
        <c:axId val="53858304"/>
      </c:barChart>
      <c:catAx>
        <c:axId val="53840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858304"/>
        <c:crosses val="autoZero"/>
        <c:auto val="1"/>
        <c:lblAlgn val="ctr"/>
        <c:lblOffset val="100"/>
      </c:catAx>
      <c:valAx>
        <c:axId val="5385830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8401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0.75000000000000522</c:v>
                </c:pt>
                <c:pt idx="1">
                  <c:v>0.77777777777778334</c:v>
                </c:pt>
                <c:pt idx="2">
                  <c:v>0.7913043478260865</c:v>
                </c:pt>
                <c:pt idx="3">
                  <c:v>0</c:v>
                </c:pt>
              </c:numCache>
            </c:numRef>
          </c:val>
        </c:ser>
        <c:dLbls/>
        <c:axId val="53898624"/>
        <c:axId val="53900416"/>
      </c:barChart>
      <c:catAx>
        <c:axId val="538986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900416"/>
        <c:crosses val="autoZero"/>
        <c:auto val="1"/>
        <c:lblAlgn val="ctr"/>
        <c:lblOffset val="100"/>
      </c:catAx>
      <c:valAx>
        <c:axId val="539004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898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0.9</c:v>
                </c:pt>
                <c:pt idx="1">
                  <c:v>0.90476190476189999</c:v>
                </c:pt>
                <c:pt idx="2">
                  <c:v>0.90909090909090906</c:v>
                </c:pt>
                <c:pt idx="3">
                  <c:v>0</c:v>
                </c:pt>
              </c:numCache>
            </c:numRef>
          </c:val>
        </c:ser>
        <c:dLbls/>
        <c:axId val="54018048"/>
        <c:axId val="54019584"/>
      </c:barChart>
      <c:catAx>
        <c:axId val="54018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019584"/>
        <c:crosses val="autoZero"/>
        <c:auto val="1"/>
        <c:lblAlgn val="ctr"/>
        <c:lblOffset val="100"/>
      </c:catAx>
      <c:valAx>
        <c:axId val="5401958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4018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0.19444444444444706</c:v>
                </c:pt>
                <c:pt idx="1">
                  <c:v>0.19444444444444706</c:v>
                </c:pt>
                <c:pt idx="2">
                  <c:v>0.14782608695652191</c:v>
                </c:pt>
                <c:pt idx="3">
                  <c:v>0</c:v>
                </c:pt>
              </c:numCache>
            </c:numRef>
          </c:val>
        </c:ser>
        <c:dLbls/>
        <c:axId val="53937280"/>
        <c:axId val="53938816"/>
      </c:barChart>
      <c:catAx>
        <c:axId val="539372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938816"/>
        <c:crosses val="autoZero"/>
        <c:auto val="1"/>
        <c:lblAlgn val="ctr"/>
        <c:lblOffset val="100"/>
      </c:catAx>
      <c:valAx>
        <c:axId val="539388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pt-BR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539372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6AAA-E9D1-4F89-84A4-FBAEDE44ACF2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1CFED-F92C-4F2B-83D1-62E92249B2A2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00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Gea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1CFED-F92C-4F2B-83D1-62E92249B2A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8410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DE69C8-55BD-429C-A9F8-432B68290703}" type="datetimeFigureOut">
              <a:rPr lang="pt-BR" smtClean="0"/>
              <a:pPr/>
              <a:t>13/8/2015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E4C78B-E95C-4104-BD6A-E6B7EFB1A8E4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446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Aberta do SUS - UNASUS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Turma 7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 descr="http://www.minhapos.com.br/data/artigos/images/ufpel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656184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://dms.ufpel.edu.br/aquares/images/stories/logos/unasus-ufpel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9824" y="260648"/>
            <a:ext cx="1584176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2173899" y="4592991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Especializada: </a:t>
            </a:r>
            <a:r>
              <a:rPr lang="pt-BR" dirty="0" smtClean="0"/>
              <a:t>Yelena</a:t>
            </a:r>
            <a:r>
              <a:rPr lang="pt-BR" dirty="0" smtClean="0"/>
              <a:t> </a:t>
            </a:r>
            <a:r>
              <a:rPr lang="pt-BR" dirty="0" smtClean="0"/>
              <a:t>Venegas</a:t>
            </a:r>
            <a:r>
              <a:rPr lang="pt-BR" dirty="0" smtClean="0"/>
              <a:t> </a:t>
            </a:r>
            <a:r>
              <a:rPr lang="pt-BR" dirty="0" smtClean="0"/>
              <a:t>Arnalich</a:t>
            </a:r>
            <a:endParaRPr lang="pt-BR" dirty="0" smtClean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Orientadora: </a:t>
            </a:r>
            <a:r>
              <a:rPr lang="pt-BR" dirty="0" smtClean="0"/>
              <a:t>Lenise</a:t>
            </a:r>
            <a:r>
              <a:rPr lang="pt-BR" dirty="0" smtClean="0"/>
              <a:t> </a:t>
            </a:r>
            <a:r>
              <a:rPr lang="pt-BR" dirty="0"/>
              <a:t>Menezes </a:t>
            </a:r>
            <a:r>
              <a:rPr lang="pt-BR" dirty="0"/>
              <a:t>Seerig</a:t>
            </a:r>
            <a:endParaRPr lang="pt-BR" dirty="0"/>
          </a:p>
          <a:p>
            <a:pPr algn="ctr"/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2195736" y="238641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400" b="1" dirty="0"/>
              <a:t>Melhoria da atenção a saúde do Hipertenso e Diabético na UBS Pastor João Braz,Cruzeiro do Sul,Acre.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19624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/>
            <a:r>
              <a:rPr lang="pt-BR" sz="2400" b="1" dirty="0" smtClean="0"/>
              <a:t>2. Melhorar a qualidade da atenção a hipertensos e/ou diabéticos.</a:t>
            </a: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 </a:t>
            </a:r>
            <a:r>
              <a:rPr lang="pt-BR" sz="2400" dirty="0" smtClean="0"/>
              <a:t>Realizar exame clínico apropriado em 100% dos hipertensos</a:t>
            </a:r>
            <a:r>
              <a:rPr lang="es-ES" sz="2400" dirty="0" smtClean="0"/>
              <a:t>.</a:t>
            </a:r>
          </a:p>
          <a:p>
            <a:pPr marL="342900" indent="-342900" algn="just"/>
            <a:r>
              <a:rPr lang="pt-BR" sz="2400" dirty="0" smtClean="0"/>
              <a:t>     Em relação aos hipertensos, 33 usuários (91,7%) estavam em dia com o exame clínico no primeiro mês, 67 (93,1%) no segundo, no terceiro 110 (97,5%).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1571604" y="3143248"/>
          <a:ext cx="4848225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4561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806489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/>
              <a:t>2.2. </a:t>
            </a:r>
            <a:r>
              <a:rPr lang="pt-BR" sz="2400" dirty="0" smtClean="0"/>
              <a:t>Realizar exame clínico apropriado em 100% dos diabéticos.</a:t>
            </a:r>
          </a:p>
          <a:p>
            <a:pPr marL="342900" indent="-342900" algn="just"/>
            <a:r>
              <a:rPr lang="pt-BR" sz="2400" dirty="0" smtClean="0"/>
              <a:t>    Em relação aos diabéticos, 9 (90%) dos usuários estavam em dia com o  exame clínico no primeiro mês,  no segundo 20 (95,2%) e no terceiro  32(97%).</a:t>
            </a:r>
            <a:endParaRPr lang="es-ES" sz="2400" dirty="0" smtClean="0"/>
          </a:p>
          <a:p>
            <a:pPr algn="just"/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1785918" y="2714620"/>
          <a:ext cx="4486275" cy="249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8155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7019" y="332656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Meta 2.3: </a:t>
            </a:r>
            <a:r>
              <a:rPr lang="pt-BR" sz="2400" dirty="0" smtClean="0"/>
              <a:t>Garantir a 100% dos hipertensos a realização de exames complementares em dia de acordo com o protocolo. Em relação aos exames complementares no primeiro mês foram 28(77,8%), 54(75%) no segundo mês e 84(73 %) no terceiro mês. </a:t>
            </a:r>
            <a:endParaRPr lang="es-ES" sz="2400" dirty="0" smtClean="0"/>
          </a:p>
          <a:p>
            <a:pPr marL="342900" indent="-342900" algn="just"/>
            <a:endParaRPr lang="pt-BR" sz="2400" dirty="0" smtClean="0"/>
          </a:p>
          <a:p>
            <a:pPr marL="342900" indent="-342900" algn="just"/>
            <a:endParaRPr lang="pt-BR" sz="2400" dirty="0" smtClean="0"/>
          </a:p>
          <a:p>
            <a:pPr marL="342900" indent="-342900" algn="just"/>
            <a:r>
              <a:rPr lang="pt-BR" sz="2400" dirty="0" smtClean="0"/>
              <a:t> </a:t>
            </a:r>
          </a:p>
          <a:p>
            <a:pPr marL="342900" indent="-342900"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6 Gráfico"/>
          <p:cNvGraphicFramePr/>
          <p:nvPr/>
        </p:nvGraphicFramePr>
        <p:xfrm>
          <a:off x="1714480" y="2928934"/>
          <a:ext cx="46482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142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2.4: </a:t>
            </a:r>
            <a:r>
              <a:rPr lang="pt-BR" sz="2400" dirty="0" smtClean="0"/>
              <a:t>Garantir a 100% dos diabéticos a realização de exames complementares em dia de acordo com o protocolo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/>
            <a:r>
              <a:rPr lang="pt-BR" sz="2400" dirty="0" smtClean="0"/>
              <a:t>     No primeiro mês tivemos um total de 8(80%) diabéticos com os exames complementares em dia, 18(85,7%) no segundo mês e no terceiro foram 28, chegando a 84,8 %.</a:t>
            </a: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2143108" y="3214686"/>
          <a:ext cx="447675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9207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33265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400" b="1" dirty="0" smtClean="0"/>
              <a:t>2.5: </a:t>
            </a:r>
            <a:r>
              <a:rPr lang="pt-BR" sz="2400" dirty="0" smtClean="0"/>
              <a:t>Priorizar a prescrição de medicamentos da farmácia popular para 100% dos hipertensos cadastrados na unidade de saúde. </a:t>
            </a:r>
          </a:p>
          <a:p>
            <a:pPr marL="342900" indent="-342900" algn="just"/>
            <a:r>
              <a:rPr lang="pt-BR" sz="2400" dirty="0" smtClean="0"/>
              <a:t>     No primeiro mês encontramos 27 (75 %) usuários que tinham tratamento com medicamentos da Farmácia Popular, no segundo mês foram 56(77,8%) e no terceiro mês 91(79,1%).</a:t>
            </a: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400" dirty="0" smtClean="0"/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1857356" y="3357562"/>
          <a:ext cx="471487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5445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/>
              <a:t>META 2.6.</a:t>
            </a:r>
            <a:r>
              <a:rPr lang="pt-BR" sz="2400" dirty="0" smtClean="0"/>
              <a:t> Priorizar a prescrição de medicamentos da farmácia popular para 100% dos diabéticos cadastrados na unidade de saúde.</a:t>
            </a:r>
            <a:endParaRPr lang="es-ES" sz="2400" dirty="0" smtClean="0"/>
          </a:p>
          <a:p>
            <a:pPr marL="342900" indent="-342900" algn="just"/>
            <a:r>
              <a:rPr lang="pt-BR" sz="2400" dirty="0" smtClean="0"/>
              <a:t>     No caso dos diabéticos no primeiro mês encontramos 9(90,0%), usuários com esta condição no segundo mês 19(90,5%) e no terceiro mês 30(90,9%).    </a:t>
            </a: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000232" y="3286124"/>
          <a:ext cx="45720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738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5263" y="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7" y="476672"/>
            <a:ext cx="80666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/>
            <a:r>
              <a:rPr lang="pt-BR" sz="2400" b="1" dirty="0" smtClean="0"/>
              <a:t>      META 2.7. </a:t>
            </a:r>
            <a:r>
              <a:rPr lang="pt-BR" sz="2400" dirty="0" smtClean="0"/>
              <a:t>Garantir avaliação odontológica a 100 % dos hipertensos. </a:t>
            </a:r>
          </a:p>
          <a:p>
            <a:pPr marL="914400" lvl="1" indent="-457200" algn="just"/>
            <a:r>
              <a:rPr lang="pt-BR" sz="2400" dirty="0" smtClean="0"/>
              <a:t>      Em relação aos hipertensos, 07 usuários (19,4%) tiveram avaliação odontológica no primeiro mês, 14(19,4%) no segundo e 17 (14,8%) no terceiro.</a:t>
            </a:r>
            <a:endParaRPr lang="es-ES" sz="2400" dirty="0" smtClean="0"/>
          </a:p>
          <a:p>
            <a:pPr marL="914400" lvl="1" indent="-457200" algn="just"/>
            <a:endParaRPr lang="es-ES" sz="2400" dirty="0" smtClean="0"/>
          </a:p>
          <a:p>
            <a:pPr marL="914400" lvl="1" indent="-457200" algn="just">
              <a:buFont typeface="+mj-lt"/>
              <a:buAutoNum type="arabicPeriod" startAt="3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7 Gráfico"/>
          <p:cNvGraphicFramePr/>
          <p:nvPr/>
        </p:nvGraphicFramePr>
        <p:xfrm>
          <a:off x="2500298" y="3071810"/>
          <a:ext cx="4648200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0199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59632" y="1052736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pt-BR" sz="2400" b="1" dirty="0" smtClean="0"/>
              <a:t>       METAS 2.8.</a:t>
            </a:r>
            <a:r>
              <a:rPr lang="pt-BR" sz="2400" dirty="0" smtClean="0"/>
              <a:t> Garantir avaliação odontológica a 100 % dos diabéticos. </a:t>
            </a:r>
          </a:p>
          <a:p>
            <a:pPr marL="514350" indent="-514350"/>
            <a:r>
              <a:rPr lang="pt-BR" sz="2400" dirty="0" smtClean="0"/>
              <a:t>       Em relação aos diabéticos, 02 usuários (20%) tiveram avaliação odontológica no primeiro mês, 6 (28,6%) no segundo, 6 (18,2%) no terceiro. </a:t>
            </a:r>
            <a:endParaRPr lang="es-ES" sz="2400" dirty="0" smtClean="0"/>
          </a:p>
          <a:p>
            <a:pPr marL="514350" indent="-514350">
              <a:buFont typeface="+mj-lt"/>
              <a:buAutoNum type="romanUcPeriod" startAt="4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2428860" y="3214686"/>
          <a:ext cx="46005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3781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3936" y="260648"/>
            <a:ext cx="82809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/>
              <a:t> META: 3.1.</a:t>
            </a:r>
            <a:r>
              <a:rPr lang="pt-BR" sz="2400" dirty="0" smtClean="0"/>
              <a:t> Buscar 100% dos hipertensos faltosos às consultas.</a:t>
            </a:r>
          </a:p>
          <a:p>
            <a:r>
              <a:rPr lang="pt-BR" sz="2400" dirty="0" smtClean="0"/>
              <a:t>No primeiro mês tivemos 8 usuários faltosos, foi busca ativa de 6 (75%). No segundo mês de 6 usuários faltosos, 3 (86,4%) usuários tiveram busca ativa nesse outro período.  No terceiro mês de 3 usuários faltosos a consulta programada todos os usuários foram levados pela busca ativa de agentes comunitários de saúde e enfermeira da equipe, mediante a realização das visitas domiciliares, representando100%.</a:t>
            </a:r>
            <a:endParaRPr lang="es-ES" sz="2400" dirty="0" smtClean="0"/>
          </a:p>
          <a:p>
            <a:r>
              <a:rPr lang="pt-BR" sz="2400" dirty="0" smtClean="0"/>
              <a:t> 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b="1" dirty="0"/>
              <a:t> </a:t>
            </a:r>
            <a:endParaRPr lang="pt-BR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xmlns="" val="641492599"/>
              </p:ext>
            </p:extLst>
          </p:nvPr>
        </p:nvGraphicFramePr>
        <p:xfrm>
          <a:off x="1979712" y="4149080"/>
          <a:ext cx="4743450" cy="221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8110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2376" y="332656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400" b="1" dirty="0" smtClean="0"/>
              <a:t> 3.2.</a:t>
            </a:r>
            <a:r>
              <a:rPr lang="pt-BR" sz="2400" dirty="0" smtClean="0"/>
              <a:t> Buscar 100% dos diabéticos faltosos às consultas na unidade de saúde conforme a periodicidade recomendada.</a:t>
            </a:r>
            <a:endParaRPr lang="es-ES" sz="2400" dirty="0" smtClean="0"/>
          </a:p>
          <a:p>
            <a:pPr marL="342900" indent="-342900" algn="just"/>
            <a:r>
              <a:rPr lang="pt-BR" sz="2400" dirty="0" smtClean="0"/>
              <a:t>     Em relação aos diabéticos, no primeiro mês tivemos dois usuários faltosos, deles se realizou a busca ativa só a um, representando 50 %, no segundo mês só tivemos 1 usuário faltoso, mas foi feita a busca ativa (100%) e no terceiro mês não tivemos nenhum usuário faltoso a consulta.</a:t>
            </a:r>
            <a:endParaRPr lang="es-E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2285984" y="3929066"/>
          <a:ext cx="4562475" cy="233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4433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403648" y="2376407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Melhoria da atenção </a:t>
            </a:r>
            <a:r>
              <a:rPr lang="pt-BR" sz="4000" b="1" dirty="0" smtClean="0"/>
              <a:t>a saúde do Hipertenso e Diabético na UBS Pastor João Braz,Cruzeiro do Sul,Acre.</a:t>
            </a:r>
            <a:endParaRPr lang="pt-BR" sz="4000" dirty="0"/>
          </a:p>
          <a:p>
            <a:pPr algn="ctr"/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C:\Documents and Settings\Yelena\Escritorio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14290"/>
            <a:ext cx="2143125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549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4249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400" b="1" dirty="0" smtClean="0"/>
              <a:t> 4.1.</a:t>
            </a:r>
            <a:r>
              <a:rPr lang="pt-BR" sz="2400" dirty="0" smtClean="0"/>
              <a:t> Manter ficha de acompanhamento de 100% dos hipertensos cadastrados na unidade de saúde. </a:t>
            </a:r>
          </a:p>
          <a:p>
            <a:pPr marL="285750" indent="-285750" algn="just"/>
            <a:r>
              <a:rPr lang="pt-BR" sz="2400" dirty="0" smtClean="0"/>
              <a:t>    Em relação aos hipertensos, 34 usuários (94,4%) tiveram seus registros adequados no primeiro mês, 69 (95,8%) no segundo e 115(100%) no terceiro mês. </a:t>
            </a:r>
            <a:endParaRPr lang="es-E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2285984" y="3000372"/>
          <a:ext cx="470535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8390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METAS 4.2.</a:t>
            </a:r>
            <a:r>
              <a:rPr lang="pt-BR" sz="2400" dirty="0" smtClean="0"/>
              <a:t> Manter ficha de acompanhamento de 100% dos diabéticos cadastrados na unidade de saúde. </a:t>
            </a:r>
          </a:p>
          <a:p>
            <a:pPr algn="just"/>
            <a:r>
              <a:rPr lang="pt-BR" sz="2400" dirty="0" smtClean="0"/>
              <a:t>Em relação aos diabéticos, 9 usuários (90%) tiveram registros adequados no primeiro mês, já no segundo e terceiro mês 100 % dos usuários tiveram seus registros adequados na ficha de acompanhamento.</a:t>
            </a:r>
            <a:endParaRPr lang="es-ES" sz="2400" dirty="0" smtClean="0"/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2285984" y="3000372"/>
          <a:ext cx="4562475" cy="240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587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63868" y="33265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META 5.1.</a:t>
            </a:r>
            <a:r>
              <a:rPr lang="pt-BR" sz="2400" dirty="0" smtClean="0"/>
              <a:t> Realizar estratificação do risco cardiovascular em 100% dos hipertensos cadastrados na unidade de saúde. Em relação aos hipertensos, 34 (94,4%) estavam com classificação de risco cardiovascular em dia no primeiro mês, 67 (93,1%) no segundo, 110 (95,7%) no terceiro mês.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dirty="0"/>
          </a:p>
        </p:txBody>
      </p:sp>
      <p:graphicFrame>
        <p:nvGraphicFramePr>
          <p:cNvPr id="5" name="4 Gráfico"/>
          <p:cNvGraphicFramePr/>
          <p:nvPr/>
        </p:nvGraphicFramePr>
        <p:xfrm>
          <a:off x="2500298" y="2857496"/>
          <a:ext cx="46482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1646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16632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META 5.2.</a:t>
            </a:r>
            <a:r>
              <a:rPr lang="pt-BR" sz="2400" dirty="0" smtClean="0"/>
              <a:t> Realizar estratificação do risco cardiovascular em 100% dos diabéticos cadastrados na unidade de saúde. </a:t>
            </a:r>
          </a:p>
          <a:p>
            <a:pPr algn="just"/>
            <a:r>
              <a:rPr lang="pt-BR" sz="2400" dirty="0" smtClean="0"/>
              <a:t>Em relação aos diabéticos, 9 usuários para um 90% estavam com a classificação de risco cardiovascular em dia no primeiro mês, 20(95,2%) no segundo e 32(97%) no terceiro mês.</a:t>
            </a:r>
            <a:endParaRPr lang="es-ES" sz="2400" dirty="0" smtClean="0"/>
          </a:p>
          <a:p>
            <a:pPr algn="just"/>
            <a:endParaRPr lang="es-ES" sz="2400" dirty="0" smtClean="0"/>
          </a:p>
          <a:p>
            <a:pPr marL="342900" indent="-342900" algn="just"/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285984" y="2571744"/>
          <a:ext cx="4581525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962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60648"/>
            <a:ext cx="777686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pt-BR" sz="2400" b="1" dirty="0" smtClean="0"/>
              <a:t>       META 6.1.</a:t>
            </a:r>
            <a:r>
              <a:rPr lang="pt-BR" sz="2400" dirty="0" smtClean="0"/>
              <a:t> Garantir orientação nutricional sobre alimentação saudável a 100% dos hipertensos. </a:t>
            </a:r>
          </a:p>
          <a:p>
            <a:pPr marL="514350" indent="-514350" algn="just"/>
            <a:r>
              <a:rPr lang="pt-BR" sz="2400" dirty="0" smtClean="0"/>
              <a:t>       Em relação aos hipertensos, 34 usuários (94,4%) haviam recebido orientação nutricional no primeiro mês, 67 (93,1%) no segundo, 110 (95,7%) no terceiro mês.</a:t>
            </a:r>
            <a:endParaRPr lang="es-ES" sz="2400" dirty="0" smtClean="0"/>
          </a:p>
          <a:p>
            <a:pPr marL="514350" indent="-514350" algn="just"/>
            <a:endParaRPr lang="es-ES" sz="2400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2428860" y="2643182"/>
          <a:ext cx="46482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8245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31054" y="571481"/>
            <a:ext cx="70700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META 6.2.</a:t>
            </a:r>
            <a:r>
              <a:rPr lang="pt-BR" sz="2400" dirty="0" smtClean="0"/>
              <a:t> Garantir orientação nutricional sobre alimentação saudável a 100% dos diabéticos.</a:t>
            </a:r>
          </a:p>
          <a:p>
            <a:r>
              <a:rPr lang="pt-BR" sz="2400" dirty="0" smtClean="0"/>
              <a:t> Em relação aos diabéticos, 9usuários (90%) haviam recebido orientação nutricional no primeiro mês, 20(95,2%) no segundo e32 (97%) no terceiro mês com resultados bem próximos à meta estabelecida.</a:t>
            </a:r>
            <a:endParaRPr lang="es-ES" sz="2400" dirty="0" smtClean="0"/>
          </a:p>
          <a:p>
            <a:endParaRPr lang="es-ES" sz="2400" dirty="0"/>
          </a:p>
        </p:txBody>
      </p:sp>
      <p:graphicFrame>
        <p:nvGraphicFramePr>
          <p:cNvPr id="3" name="2 Gráfico"/>
          <p:cNvGraphicFramePr/>
          <p:nvPr/>
        </p:nvGraphicFramePr>
        <p:xfrm>
          <a:off x="2643174" y="3500438"/>
          <a:ext cx="4581525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1538" y="500042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META 6.3.</a:t>
            </a:r>
            <a:r>
              <a:rPr lang="pt-BR" sz="2400" dirty="0" smtClean="0"/>
              <a:t> Garantir orientação em relação à prática regular de atividade física a 100% dos usuários hipertensos. </a:t>
            </a:r>
          </a:p>
          <a:p>
            <a:r>
              <a:rPr lang="pt-BR" sz="2400" dirty="0" smtClean="0"/>
              <a:t>Em relação aos hipertensos, 34 usuários (94,4%) haviam recebido orientação sobre a prática de atividade física no primeiro mês, 67(93,1%) no segundo e 110 (95,7%) no terceiro mês.</a:t>
            </a:r>
            <a:endParaRPr lang="es-ES" sz="2400" dirty="0" smtClean="0"/>
          </a:p>
          <a:p>
            <a:endParaRPr lang="es-ES" sz="2400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2214546" y="3500438"/>
          <a:ext cx="46482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 flipV="1">
            <a:off x="785786" y="428604"/>
            <a:ext cx="7143800" cy="86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endParaRPr lang="pt-BR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71472" y="142852"/>
            <a:ext cx="80010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META 6.4.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Garantir orientação em relação à prática regular de atividade física 100% dos usuários diabéticos.</a:t>
            </a:r>
            <a:r>
              <a:rPr lang="pt-BR" sz="2400" dirty="0" smtClean="0"/>
              <a:t> Em relação aos diabéticos, 9usuários (90%) haviam recebido orientação quanto à prática de atividade física no primeiro mês, 20 (95,2%) no segundo e 32 (97,0%) no terceiro mês.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6 Gráfico"/>
          <p:cNvGraphicFramePr/>
          <p:nvPr/>
        </p:nvGraphicFramePr>
        <p:xfrm>
          <a:off x="2214546" y="3214686"/>
          <a:ext cx="457200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33" y="0"/>
            <a:ext cx="778674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META 6.5.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Garantir orientação sobre os riscos do    tabagismo a 100% dos usuários hipertensos.</a:t>
            </a:r>
            <a:r>
              <a:rPr lang="pt-BR" sz="2400" dirty="0" smtClean="0"/>
              <a:t> 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Em relação aos hipertensos, 34 usuários (94,4%)     haviam recebido orientação quanto aos riscos do tabagismo no primeiro mês, 67 (93,1%) no segundo e 110 (95,7%) no terceiro mês, com resultados bem próximos à meta.</a:t>
            </a:r>
            <a:endParaRPr lang="es-ES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000232" y="3357562"/>
          <a:ext cx="4648200" cy="260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857223" y="0"/>
            <a:ext cx="800105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META 6.6.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Garantir orientações sobre os riscos do tabagismo a 100% dos usuários diabéticos.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 Em relação aos diabéticos, 9usuários (90 %) haviam recebido orientação sobre os riscos do tabagismo no primeiro mês, 20 (95,2 %) no segundo e 32 (97 %) no terceiro mês, com resultados bem próximos à meta estabelecida.</a:t>
            </a:r>
            <a:endParaRPr lang="es-ES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214546" y="3286124"/>
          <a:ext cx="4581525" cy="2505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62068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1565749"/>
            <a:ext cx="705678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Hipertensão Arterial Sistêmica e a Diabetes Mellitus representam um grande desafio à Saúde Pública. Estima-se que um em cada três adultos (maior ou igual há 25 anos) tem hipertensão arterial e um em cada dez adultos tem Diabetes Mellitus.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69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09" y="0"/>
            <a:ext cx="792961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META 6.7.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Garantir orientação sobre higiene bucal a 100% dos usuários hipertensos.</a:t>
            </a:r>
            <a:r>
              <a:rPr lang="pt-BR" sz="2400" dirty="0" smtClean="0"/>
              <a:t> 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Em relação aos hipertensos, 34 usuários (94,4%) haviam recebido orientação sobre higiene bucal no primeiro mês, 67(93,1 %) no segundo e 110 (95,7%) no terceiro mês, com resultados bem próximos à meta.</a:t>
            </a:r>
            <a:endParaRPr lang="es-ES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214546" y="3214686"/>
          <a:ext cx="4638675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642910" y="0"/>
            <a:ext cx="79296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META 6.8.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Garantir orientações sobre higiene bucal a 100% dos usuários diabéticos.</a:t>
            </a:r>
            <a:r>
              <a:rPr lang="pt-BR" sz="2400" dirty="0" smtClean="0"/>
              <a:t> 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Em relação aos diabéticos, 9usuários (90%) haviam recebido orientação sobre higiene bucal no primeiro mês, 20 (95,2 %) no segundo e 32 (97%) no terceiro mês, com resultados bem próximos à meta.</a:t>
            </a:r>
            <a:endParaRPr lang="es-ES" sz="2400" dirty="0" smtClean="0"/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2214546" y="3286124"/>
          <a:ext cx="4554748" cy="213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988840"/>
            <a:ext cx="496855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importância da Intervenção para a equipe, serviço e comunidade.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Incorporação á rotina do serviço.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9" name="Picture 1" descr="C:\Documents and Settings\Yelena\Escritori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8391" y="857232"/>
            <a:ext cx="3359602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829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188640"/>
            <a:ext cx="835292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Reflexão Crítica</a:t>
            </a: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Expectativas iniciais.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Significado para a prática profissional.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Aprendizado.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Picture 1" descr="C:\Documents and Settings\Yelena\Escritorio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3" y="2901458"/>
            <a:ext cx="5384639" cy="3313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738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4624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Cruzeiro do Sul-Acre </a:t>
            </a:r>
          </a:p>
          <a:p>
            <a:pPr algn="just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78.507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habitantes (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IBGE 2014),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UBS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25 ESF, na zona urbana e 13 UBS 11 ESF, na zona rural,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Pronto Socorro,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Hospital General Regional,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CAPSII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(Centro de Atenção Psicossocial),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Maternidade,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01 Hospital Doenças Tropicais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47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308473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Pastor João Braz</a:t>
            </a:r>
          </a:p>
          <a:p>
            <a:pPr algn="ctr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02 ESF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Total 1232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Famílias 319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Estrutura boa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Não serviço odontológico</a:t>
            </a: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Comparação entre o texto inicial e o relatório.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7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109318" y="2492896"/>
            <a:ext cx="69127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 smtClean="0"/>
              <a:t>Melhoria da atenção a hipertensos e/ou diabéticos na UBS Pastor João Braz, no município de Cruzeiro do Sul, Acre.</a:t>
            </a:r>
            <a:endParaRPr lang="es-ES" sz="2800" dirty="0" smtClean="0"/>
          </a:p>
          <a:p>
            <a:pPr algn="ctr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3" name="Picture 1" descr="C:\Documents and Settings\Yelena\Escritorio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290"/>
            <a:ext cx="3399356" cy="2262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916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620688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Apresentação- Objetivos Específicos</a:t>
            </a:r>
            <a:endParaRPr lang="pt-BR" dirty="0" smtClean="0"/>
          </a:p>
        </p:txBody>
      </p:sp>
      <p:sp>
        <p:nvSpPr>
          <p:cNvPr id="3" name="Retângulo 2"/>
          <p:cNvSpPr/>
          <p:nvPr/>
        </p:nvSpPr>
        <p:spPr>
          <a:xfrm>
            <a:off x="899592" y="1628800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1-Ampliar a cobertura a hipertensos e ou diabéticos.</a:t>
            </a:r>
            <a:endParaRPr lang="es-ES" sz="2400" dirty="0" smtClean="0"/>
          </a:p>
          <a:p>
            <a:r>
              <a:rPr lang="pt-BR" sz="2400" dirty="0" smtClean="0"/>
              <a:t>2-Melhorar a qualidade da atenção a hipertensos e ou diabéticos.</a:t>
            </a:r>
            <a:endParaRPr lang="es-ES" sz="2400" dirty="0" smtClean="0"/>
          </a:p>
          <a:p>
            <a:r>
              <a:rPr lang="pt-BR" sz="2400" dirty="0" smtClean="0"/>
              <a:t>3-Melhorar a adesão de hipertensos e ou diabéticos ao programa.</a:t>
            </a:r>
            <a:endParaRPr lang="es-ES" sz="2400" dirty="0" smtClean="0"/>
          </a:p>
          <a:p>
            <a:r>
              <a:rPr lang="pt-BR" sz="2400" dirty="0" smtClean="0"/>
              <a:t>4-Melhorar o registro das informações.</a:t>
            </a:r>
            <a:endParaRPr lang="es-ES" sz="2400" dirty="0" smtClean="0"/>
          </a:p>
          <a:p>
            <a:r>
              <a:rPr lang="pt-BR" sz="2400" dirty="0" smtClean="0"/>
              <a:t>5-Mapear hipertensos e ou diabéticos de risco para doença cardiovascular.</a:t>
            </a:r>
            <a:endParaRPr lang="es-ES" sz="2400" dirty="0" smtClean="0"/>
          </a:p>
          <a:p>
            <a:r>
              <a:rPr lang="pt-BR" sz="2400" dirty="0" smtClean="0"/>
              <a:t>6-Promover a saúde de hipertensos e diabéticos.</a:t>
            </a:r>
            <a:endParaRPr lang="es-ES" sz="2400" dirty="0" smtClean="0"/>
          </a:p>
          <a:p>
            <a:pPr marL="457200" lvl="0" indent="-457200">
              <a:buFont typeface="+mj-lt"/>
              <a:buAutoNum type="arabicPeriod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49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1663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a hipertensos e/ou diabéticos:</a:t>
            </a:r>
          </a:p>
          <a:p>
            <a:pPr marL="342900" indent="-342900" algn="just"/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400" dirty="0" smtClean="0"/>
              <a:t>Cadastrar 60% dos hipertensos da área de abrangência no Programa de Atenção à Hipertensão Arterial e à Diabetes Mellitus da unidade de saúde.</a:t>
            </a:r>
          </a:p>
          <a:p>
            <a:pPr algn="just"/>
            <a:r>
              <a:rPr lang="pt-BR" sz="2400" dirty="0" smtClean="0"/>
              <a:t>Foram cadastrados no primeiro mês 36 (31,3 %) usuários, no segundo mês 72 (62,6 %) e no terceiro mês 115 chegando a 100 %, superando a meta estabelecida.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1928794" y="3357562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9133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Meta:</a:t>
            </a:r>
            <a:r>
              <a:rPr lang="pt-BR" sz="2400" b="1" dirty="0" smtClean="0"/>
              <a:t> 1.2 </a:t>
            </a:r>
            <a:r>
              <a:rPr lang="pt-BR" sz="2400" dirty="0" smtClean="0"/>
              <a:t>Cadastrar 60% dos diabéticos da área de abrangência no Programa de Atenção à Hipertensão Arterial e à Diabetes Mellitus da unidade de saúde.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 smtClean="0"/>
              <a:t>No primeiro mês cadastramos 10(30,3%) no segundo, 21(63,6%) no terceiro 33 (100%).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1857356" y="3143248"/>
          <a:ext cx="4724400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238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1046</TotalTime>
  <Words>1640</Words>
  <Application>Microsoft Office PowerPoint</Application>
  <PresentationFormat>Presentación en pantalla (4:3)</PresentationFormat>
  <Paragraphs>133</Paragraphs>
  <Slides>33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Viagem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Robson</dc:creator>
  <cp:lastModifiedBy>CLIENTE</cp:lastModifiedBy>
  <cp:revision>121</cp:revision>
  <dcterms:created xsi:type="dcterms:W3CDTF">2014-03-26T21:28:54Z</dcterms:created>
  <dcterms:modified xsi:type="dcterms:W3CDTF">2015-08-14T00:16:55Z</dcterms:modified>
</cp:coreProperties>
</file>