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90" r:id="rId5"/>
    <p:sldId id="28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93" r:id="rId15"/>
    <p:sldId id="294" r:id="rId16"/>
    <p:sldId id="295" r:id="rId17"/>
    <p:sldId id="296" r:id="rId18"/>
    <p:sldId id="297" r:id="rId19"/>
    <p:sldId id="280" r:id="rId20"/>
    <p:sldId id="287" r:id="rId21"/>
    <p:sldId id="286" r:id="rId22"/>
    <p:sldId id="285" r:id="rId23"/>
    <p:sldId id="283" r:id="rId24"/>
    <p:sldId id="289" r:id="rId25"/>
    <p:sldId id="28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434" autoAdjust="0"/>
  </p:normalViewPr>
  <p:slideViewPr>
    <p:cSldViewPr>
      <p:cViewPr varScale="1">
        <p:scale>
          <a:sx n="70" d="100"/>
          <a:sy n="70" d="100"/>
        </p:scale>
        <p:origin x="7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E20D2-A5D9-4458-BF68-C6CC5CDF0B52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233D6-A96F-4B8A-8DD7-0BD14073F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1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3D6-A96F-4B8A-8DD7-0BD14073F5F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32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ABERTA DO SUS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Turma 8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3600" dirty="0"/>
              <a:t> 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1647" y="2996952"/>
            <a:ext cx="6336704" cy="2880320"/>
          </a:xfrm>
        </p:spPr>
        <p:txBody>
          <a:bodyPr>
            <a:normAutofit fontScale="25000" lnSpcReduction="20000"/>
          </a:bodyPr>
          <a:lstStyle/>
          <a:p>
            <a:r>
              <a:rPr lang="pt-BR" sz="11200" b="1" dirty="0">
                <a:solidFill>
                  <a:srgbClr val="FF0000"/>
                </a:solidFill>
              </a:rPr>
              <a:t>Melhoria da Atenção à Saúde da Criança de 0 a 72 meses na UBS Funilândia, </a:t>
            </a:r>
            <a:r>
              <a:rPr lang="pt-BR" sz="11200" b="1" dirty="0" smtClean="0">
                <a:solidFill>
                  <a:srgbClr val="FF0000"/>
                </a:solidFill>
              </a:rPr>
              <a:t>Assú/RN</a:t>
            </a:r>
          </a:p>
          <a:p>
            <a:endParaRPr lang="pt-BR" sz="11200" b="1" dirty="0" smtClean="0">
              <a:solidFill>
                <a:srgbClr val="FF0000"/>
              </a:solidFill>
            </a:endParaRPr>
          </a:p>
          <a:p>
            <a:r>
              <a:rPr lang="pt-BR" sz="8000" b="1" dirty="0"/>
              <a:t>Yenlay Montane Fong</a:t>
            </a:r>
            <a:endParaRPr lang="pt-BR" sz="8000" b="1" dirty="0" smtClean="0"/>
          </a:p>
          <a:p>
            <a:r>
              <a:rPr lang="pt-BR" sz="8000" b="1" dirty="0"/>
              <a:t>Orientador: Caroline Kroning </a:t>
            </a:r>
            <a:r>
              <a:rPr lang="pt-BR" sz="8000" b="1" dirty="0" smtClean="0"/>
              <a:t>Feijó</a:t>
            </a:r>
          </a:p>
          <a:p>
            <a:r>
              <a:rPr lang="pt-BR" sz="7200" b="1" dirty="0" smtClean="0"/>
              <a:t>Pelotas</a:t>
            </a:r>
            <a:r>
              <a:rPr lang="pt-BR" sz="7200" b="1" dirty="0"/>
              <a:t>, 2015</a:t>
            </a:r>
          </a:p>
          <a:p>
            <a:endParaRPr lang="pt-BR" sz="9600" b="1" dirty="0"/>
          </a:p>
          <a:p>
            <a:r>
              <a:rPr lang="pt-BR" sz="7200" dirty="0"/>
              <a:t> </a:t>
            </a:r>
          </a:p>
          <a:p>
            <a:endParaRPr lang="pt-BR" sz="8000" b="1" dirty="0" smtClean="0"/>
          </a:p>
          <a:p>
            <a:endParaRPr lang="pt-BR" sz="8000" b="1" dirty="0" smtClean="0"/>
          </a:p>
          <a:p>
            <a:endParaRPr lang="pt-BR" sz="8000" b="1" dirty="0"/>
          </a:p>
          <a:p>
            <a:endParaRPr lang="pt-BR" sz="8000" b="1" dirty="0" smtClean="0"/>
          </a:p>
          <a:p>
            <a:endParaRPr lang="pt-BR" sz="8000" b="1" dirty="0" smtClean="0"/>
          </a:p>
          <a:p>
            <a:r>
              <a:rPr lang="pt-BR" sz="8000" b="1" dirty="0" smtClean="0"/>
              <a:t> </a:t>
            </a:r>
          </a:p>
          <a:p>
            <a:r>
              <a:rPr lang="pt-BR" sz="8000" dirty="0" smtClean="0"/>
              <a:t> </a:t>
            </a:r>
          </a:p>
          <a:p>
            <a:r>
              <a:rPr lang="pt-BR" sz="8000" dirty="0" smtClean="0"/>
              <a:t> </a:t>
            </a:r>
          </a:p>
          <a:p>
            <a:r>
              <a:rPr lang="pt-BR" sz="8000" b="1" dirty="0" smtClean="0"/>
              <a:t> </a:t>
            </a:r>
          </a:p>
          <a:p>
            <a:r>
              <a:rPr lang="pt-BR" sz="8000" b="1" dirty="0"/>
              <a:t/>
            </a:r>
            <a:br>
              <a:rPr lang="pt-BR" sz="8000" b="1" dirty="0"/>
            </a:br>
            <a:endParaRPr lang="pt-BR" sz="8000" b="1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257267" y="833376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7402"/>
            <a:ext cx="19922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5946" y="773787"/>
            <a:ext cx="15663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8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8172400" cy="504056"/>
          </a:xfrm>
        </p:spPr>
        <p:txBody>
          <a:bodyPr>
            <a:no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200" dirty="0" smtClean="0"/>
              <a:t>Metas </a:t>
            </a:r>
            <a:r>
              <a:rPr lang="pt-BR" sz="3200" dirty="0"/>
              <a:t>e resultados</a:t>
            </a:r>
            <a:br>
              <a:rPr lang="pt-BR" sz="3200" dirty="0"/>
            </a:br>
            <a:r>
              <a:rPr lang="pt-BR" sz="2400" dirty="0"/>
              <a:t>Meta 1.1:Ampliar a cobertura da atenção à saúde para 80% das crianças entre zero e 72 meses pertencentes à área de abrangência da unidade saúde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1"/>
            <a:ext cx="6408711" cy="32748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00571" y="5191719"/>
            <a:ext cx="2587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1º mês </a:t>
            </a:r>
            <a:r>
              <a:rPr lang="pt-BR" dirty="0" smtClean="0"/>
              <a:t>:46 </a:t>
            </a:r>
            <a:r>
              <a:rPr lang="pt-BR" dirty="0"/>
              <a:t>(</a:t>
            </a:r>
            <a:r>
              <a:rPr lang="pt-BR" dirty="0" smtClean="0"/>
              <a:t>15,2%) </a:t>
            </a:r>
            <a:endParaRPr lang="pt-BR" dirty="0"/>
          </a:p>
          <a:p>
            <a:r>
              <a:rPr lang="pt-BR" dirty="0"/>
              <a:t>2º mês: </a:t>
            </a:r>
            <a:r>
              <a:rPr lang="pt-BR" dirty="0" smtClean="0"/>
              <a:t>155(51,3%) </a:t>
            </a:r>
            <a:endParaRPr lang="pt-BR" dirty="0"/>
          </a:p>
          <a:p>
            <a:r>
              <a:rPr lang="pt-BR" dirty="0"/>
              <a:t>3º mês : </a:t>
            </a:r>
            <a:r>
              <a:rPr lang="pt-BR" dirty="0" smtClean="0"/>
              <a:t>222( 73,5%) </a:t>
            </a:r>
            <a:endParaRPr lang="pt-BR" dirty="0"/>
          </a:p>
          <a:p>
            <a:r>
              <a:rPr lang="pt-BR" dirty="0"/>
              <a:t>4º mês </a:t>
            </a:r>
            <a:r>
              <a:rPr lang="pt-BR" dirty="0" smtClean="0"/>
              <a:t>:241( 79,8%)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20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/>
              <a:t>Meta 2.1. Realizar a primeira consulta na primeira semana de vida para 100% das crianças cadastradas.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411760" y="5013176"/>
            <a:ext cx="444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1º </a:t>
            </a:r>
            <a:r>
              <a:rPr lang="pt-BR" dirty="0"/>
              <a:t>mês </a:t>
            </a:r>
            <a:r>
              <a:rPr lang="pt-BR" dirty="0" smtClean="0"/>
              <a:t>:</a:t>
            </a:r>
            <a:r>
              <a:rPr lang="pt-BR" dirty="0"/>
              <a:t> </a:t>
            </a:r>
            <a:r>
              <a:rPr lang="pt-BR" dirty="0" smtClean="0"/>
              <a:t>35 (76,1%) </a:t>
            </a:r>
          </a:p>
          <a:p>
            <a:r>
              <a:rPr lang="pt-BR" dirty="0" smtClean="0"/>
              <a:t>2º mês: 137 (88,4%) </a:t>
            </a:r>
          </a:p>
          <a:p>
            <a:r>
              <a:rPr lang="pt-BR" dirty="0" smtClean="0"/>
              <a:t>3º </a:t>
            </a:r>
            <a:r>
              <a:rPr lang="pt-BR" dirty="0"/>
              <a:t>mês </a:t>
            </a:r>
            <a:r>
              <a:rPr lang="pt-BR" dirty="0" smtClean="0"/>
              <a:t>: 201( 90,5%) </a:t>
            </a:r>
          </a:p>
          <a:p>
            <a:r>
              <a:rPr lang="pt-BR" dirty="0" smtClean="0"/>
              <a:t>4º </a:t>
            </a:r>
            <a:r>
              <a:rPr lang="pt-BR" dirty="0"/>
              <a:t>mês </a:t>
            </a:r>
            <a:r>
              <a:rPr lang="pt-BR" dirty="0" smtClean="0"/>
              <a:t>:224( 92,9%)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835696"/>
            <a:ext cx="5539780" cy="3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Meta 2.8:Realizar triagem auditiva em 100% das crianças.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635896" y="494116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1º </a:t>
            </a:r>
            <a:r>
              <a:rPr lang="pt-BR" dirty="0"/>
              <a:t>mês </a:t>
            </a:r>
            <a:r>
              <a:rPr lang="pt-BR" dirty="0" smtClean="0"/>
              <a:t>39(84,8%) </a:t>
            </a:r>
          </a:p>
          <a:p>
            <a:r>
              <a:rPr lang="pt-BR" dirty="0" smtClean="0"/>
              <a:t>2º </a:t>
            </a:r>
            <a:r>
              <a:rPr lang="pt-BR" dirty="0"/>
              <a:t>mês </a:t>
            </a:r>
            <a:r>
              <a:rPr lang="pt-BR" dirty="0" smtClean="0"/>
              <a:t>:132 (85,2)</a:t>
            </a:r>
          </a:p>
          <a:p>
            <a:r>
              <a:rPr lang="pt-BR" dirty="0" smtClean="0"/>
              <a:t> </a:t>
            </a:r>
            <a:r>
              <a:rPr lang="pt-BR" dirty="0"/>
              <a:t>3º mês </a:t>
            </a:r>
            <a:r>
              <a:rPr lang="pt-BR" dirty="0" smtClean="0"/>
              <a:t>: 177 (79,7%)</a:t>
            </a:r>
          </a:p>
          <a:p>
            <a:r>
              <a:rPr lang="pt-BR" dirty="0" smtClean="0"/>
              <a:t>4º </a:t>
            </a:r>
            <a:r>
              <a:rPr lang="pt-BR" dirty="0"/>
              <a:t>mês </a:t>
            </a:r>
            <a:r>
              <a:rPr lang="pt-BR" dirty="0" smtClean="0"/>
              <a:t>: 194( 80,5 %)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7638"/>
            <a:ext cx="5904656" cy="33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Meta </a:t>
            </a:r>
            <a:r>
              <a:rPr lang="pt-BR" sz="2800" b="1" dirty="0" smtClean="0"/>
              <a:t>3.1</a:t>
            </a:r>
            <a:r>
              <a:rPr lang="pt-BR" sz="2800" b="1" dirty="0"/>
              <a:t>:: Fazer busca ativa de 100% das crianças faltosas às consultas.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 flipV="1">
            <a:off x="2699792" y="5103674"/>
            <a:ext cx="430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91880" y="4662801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1º mês </a:t>
            </a:r>
            <a:r>
              <a:rPr lang="pt-BR" dirty="0" smtClean="0"/>
              <a:t>: </a:t>
            </a:r>
            <a:r>
              <a:rPr lang="pt-BR" dirty="0"/>
              <a:t>0</a:t>
            </a:r>
            <a:endParaRPr lang="pt-BR" dirty="0" smtClean="0"/>
          </a:p>
          <a:p>
            <a:r>
              <a:rPr lang="pt-BR" dirty="0" smtClean="0"/>
              <a:t> 2º </a:t>
            </a:r>
            <a:r>
              <a:rPr lang="pt-BR" dirty="0"/>
              <a:t>mês </a:t>
            </a:r>
            <a:r>
              <a:rPr lang="pt-BR" dirty="0" smtClean="0"/>
              <a:t>: 10</a:t>
            </a:r>
          </a:p>
          <a:p>
            <a:r>
              <a:rPr lang="pt-BR" dirty="0" smtClean="0"/>
              <a:t> 3º mês: 13</a:t>
            </a:r>
          </a:p>
          <a:p>
            <a:r>
              <a:rPr lang="pt-BR" dirty="0" smtClean="0"/>
              <a:t> </a:t>
            </a:r>
            <a:r>
              <a:rPr lang="pt-BR" dirty="0"/>
              <a:t>4º mês </a:t>
            </a:r>
            <a:r>
              <a:rPr lang="pt-BR" dirty="0" smtClean="0"/>
              <a:t>:</a:t>
            </a:r>
            <a:r>
              <a:rPr lang="pt-BR" dirty="0"/>
              <a:t> </a:t>
            </a:r>
            <a:r>
              <a:rPr lang="pt-BR" dirty="0" smtClean="0"/>
              <a:t>13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1417639"/>
            <a:ext cx="5904656" cy="30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Metas alcançadas 100% ao longo de todos os meses da intervenção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Meta 2.2:Monitorar o crescimento em 100% das crianças.</a:t>
            </a:r>
          </a:p>
          <a:p>
            <a:r>
              <a:rPr lang="pt-BR" sz="2800" dirty="0" smtClean="0"/>
              <a:t>Indicador 2.2: Proporção de crianças com monitoramento de crescimento.</a:t>
            </a:r>
          </a:p>
          <a:p>
            <a:r>
              <a:rPr lang="pt-BR" sz="2800" dirty="0" smtClean="0"/>
              <a:t>Meta2.3: Monitorar 100% das crianças com déficit de peso.</a:t>
            </a:r>
          </a:p>
          <a:p>
            <a:r>
              <a:rPr lang="pt-BR" sz="2800" dirty="0" smtClean="0"/>
              <a:t>Indicador 2.3: Proporção de crianças com déficit de peso monitoradas.</a:t>
            </a:r>
          </a:p>
          <a:p>
            <a:r>
              <a:rPr lang="pt-BR" sz="2800" dirty="0"/>
              <a:t>Meta2.4:   Monitorar 100% das crianças com excesso de peso.</a:t>
            </a:r>
          </a:p>
          <a:p>
            <a:r>
              <a:rPr lang="pt-BR" sz="2800" dirty="0"/>
              <a:t>Indicador 2.4: Proporção de crianças com excesso de peso monitoradas.</a:t>
            </a:r>
          </a:p>
          <a:p>
            <a:pPr marL="0" indent="0">
              <a:buNone/>
            </a:pPr>
            <a:endParaRPr lang="pt-BR" sz="28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 flipV="1">
            <a:off x="2699792" y="5103674"/>
            <a:ext cx="430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7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Metas alcançadas 100% ao longo de todos os meses da intervenção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Meta 2.5: Monitorar o desenvolvimento em 100% das crianças.</a:t>
            </a:r>
          </a:p>
          <a:p>
            <a:r>
              <a:rPr lang="pt-BR" sz="2800" dirty="0"/>
              <a:t>Indicador 2.5: Proporção de crianças com monitoramento de desenvolvimento.</a:t>
            </a:r>
          </a:p>
          <a:p>
            <a:r>
              <a:rPr lang="pt-BR" sz="2800" dirty="0"/>
              <a:t>Meta2.6: Vacinar 100% das crianças de acordo com a idade.</a:t>
            </a:r>
          </a:p>
          <a:p>
            <a:r>
              <a:rPr lang="pt-BR" sz="2800" dirty="0"/>
              <a:t>Indicadores 2.6: Proporção de crianças com vacinação em dia de acordo com a idade.</a:t>
            </a:r>
          </a:p>
          <a:p>
            <a:r>
              <a:rPr lang="pt-BR" sz="2800" dirty="0"/>
              <a:t>Meta 2.7: Realizar suplementação de ferro em 100% das crianças de 6 a 24 meses.</a:t>
            </a:r>
          </a:p>
          <a:p>
            <a:r>
              <a:rPr lang="pt-BR" sz="2800" dirty="0"/>
              <a:t>Indicadores 2.7: Proporção de crianças de 6 a 24 meses com suplementação de ferro. </a:t>
            </a:r>
          </a:p>
        </p:txBody>
      </p:sp>
    </p:spTree>
    <p:extLst>
      <p:ext uri="{BB962C8B-B14F-4D97-AF65-F5344CB8AC3E}">
        <p14:creationId xmlns:p14="http://schemas.microsoft.com/office/powerpoint/2010/main" val="3170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Metas alcançadas 100% ao longo de todos os meses da intervenção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Meta 2.9: Realizar teste do pezinho em 100% das crianças até 7 dias de vida.</a:t>
            </a:r>
          </a:p>
          <a:p>
            <a:r>
              <a:rPr lang="pt-BR" sz="2800" dirty="0"/>
              <a:t>Indicadores 2.9: Proporção de crianças com teste do pezinho até 7 dias de vida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Meta 2.10: Realizar avaliação da necessidade de atendimento odontológico em 100% das crianças de 6 e 72 meses.</a:t>
            </a:r>
          </a:p>
          <a:p>
            <a:r>
              <a:rPr lang="pt-BR" sz="2800" dirty="0"/>
              <a:t>Indicadores 2.10: Proporção de crianças de 6 e 72 meses com avaliação da necessidade de atendimento odontológico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Meta 2.11: Realizar primeira consulta odontológica para 100% das crianças de 6 a 72 meses de idade moradoras da área de abrangência, cadastradas na unidade de saúde.</a:t>
            </a:r>
          </a:p>
          <a:p>
            <a:r>
              <a:rPr lang="pt-BR" sz="2800" dirty="0"/>
              <a:t>Indicadores 2.11: Proporção de crianças de 6 a 72 meses com primeira consulta odontológica.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902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10988"/>
          </a:xfrm>
        </p:spPr>
        <p:txBody>
          <a:bodyPr>
            <a:noAutofit/>
          </a:bodyPr>
          <a:lstStyle/>
          <a:p>
            <a:r>
              <a:rPr lang="pt-BR" sz="3200" dirty="0"/>
              <a:t>Metas alcançadas 100% ao longo de todos os meses da intervenção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Indicadores 4.1: Proporção de crianças com registro atualizado.</a:t>
            </a:r>
          </a:p>
          <a:p>
            <a:r>
              <a:rPr lang="pt-BR" sz="2800" dirty="0"/>
              <a:t>Numerador: número de fichas de acompanhamento/espelho com registro </a:t>
            </a:r>
            <a:r>
              <a:rPr lang="pt-BR" sz="2800" dirty="0" smtClean="0"/>
              <a:t>atualizado</a:t>
            </a:r>
          </a:p>
          <a:p>
            <a:r>
              <a:rPr lang="pt-BR" sz="2800" dirty="0"/>
              <a:t>Meta 5.1: Realizar avaliação de risco em 100% das crianças cadastradas no programa.</a:t>
            </a:r>
          </a:p>
          <a:p>
            <a:r>
              <a:rPr lang="pt-BR" sz="2800" dirty="0"/>
              <a:t>Indicadores 5.1: Proporção de crianças com avaliação de risco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Meta 6.1: Dar orientações para prevenir acidentes na infância em 100% das consultas de saúde da criança.</a:t>
            </a:r>
          </a:p>
          <a:p>
            <a:r>
              <a:rPr lang="pt-BR" sz="2800" dirty="0"/>
              <a:t>Indicadores 6.1: Proporção de crianças cujas mães receberam orientações sobre prevenção de acidentes na infância.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5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84784"/>
          </a:xfrm>
        </p:spPr>
        <p:txBody>
          <a:bodyPr>
            <a:noAutofit/>
          </a:bodyPr>
          <a:lstStyle/>
          <a:p>
            <a:r>
              <a:rPr lang="pt-BR" sz="3200" dirty="0"/>
              <a:t>Metas alcançadas 100% ao longo de todos os meses da intervenção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Meta 6.2: Colocar 100% das crianças para mamar durante a primeira consulta.</a:t>
            </a:r>
          </a:p>
          <a:p>
            <a:r>
              <a:rPr lang="pt-BR" sz="2800" dirty="0"/>
              <a:t>Indicadores 6.2: Número de crianças colocadas para mamar durante a primeira consulta.</a:t>
            </a:r>
          </a:p>
          <a:p>
            <a:r>
              <a:rPr lang="pt-BR" sz="2800" dirty="0"/>
              <a:t>Meta 6.3: Fornecer orientações nutricionais de acordo com a faixa etária para 100% das crianças.</a:t>
            </a:r>
          </a:p>
          <a:p>
            <a:r>
              <a:rPr lang="pt-BR" sz="2800" dirty="0"/>
              <a:t>Indicadores 6.3: Proporção de crianças cujas mães receberam orientações nutricionais de acordo com a faixa etária.</a:t>
            </a:r>
          </a:p>
          <a:p>
            <a:r>
              <a:rPr lang="pt-BR" sz="2800" dirty="0"/>
              <a:t>Meta 6.4: Fornecer orientações sobre higiene bucal, etiologia e prevenção da cárie para 100% das crianças de acordo com a faixa etária.</a:t>
            </a:r>
          </a:p>
          <a:p>
            <a:r>
              <a:rPr lang="pt-BR" sz="2800" dirty="0"/>
              <a:t>Indicadores 6.4: Proporção de crianças cujas mães receberam orientações sobre higiene bucal de acordo com a faixa etária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694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904" y="404664"/>
            <a:ext cx="804477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itchFamily="34" charset="0"/>
                <a:cs typeface="Arial" pitchFamily="34" charset="0"/>
              </a:rPr>
              <a:t>Importância da Intervenção para 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a equipe .</a:t>
            </a: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/>
              <a:t>. </a:t>
            </a:r>
            <a:r>
              <a:rPr lang="pt-BR" sz="2400" dirty="0"/>
              <a:t>A intervenção </a:t>
            </a:r>
            <a:r>
              <a:rPr lang="pt-BR" sz="2400" dirty="0" smtClean="0"/>
              <a:t>propiciou </a:t>
            </a:r>
            <a:r>
              <a:rPr lang="pt-BR" sz="2400" dirty="0"/>
              <a:t>a ampliação </a:t>
            </a:r>
            <a:r>
              <a:rPr lang="pt-BR" sz="2400" dirty="0" smtClean="0"/>
              <a:t>e melhoraria do </a:t>
            </a:r>
            <a:r>
              <a:rPr lang="pt-BR" sz="2400" dirty="0"/>
              <a:t>Programa de Atenção á Saúde da Criança, </a:t>
            </a:r>
            <a:r>
              <a:rPr lang="pt-BR" sz="2400" dirty="0" smtClean="0"/>
              <a:t>com </a:t>
            </a:r>
            <a:r>
              <a:rPr lang="pt-BR" sz="2400" dirty="0"/>
              <a:t>a ampliação da cobertura das crianças entre zero e setenta e dois </a:t>
            </a:r>
            <a:r>
              <a:rPr lang="pt-BR" sz="2400" dirty="0" smtClean="0"/>
              <a:t>meses.</a:t>
            </a:r>
          </a:p>
          <a:p>
            <a:r>
              <a:rPr lang="pt-BR" sz="2400" dirty="0"/>
              <a:t>.</a:t>
            </a:r>
            <a:r>
              <a:rPr lang="pt-BR" sz="2400" dirty="0" smtClean="0"/>
              <a:t> Permitiu o incremento no </a:t>
            </a:r>
            <a:r>
              <a:rPr lang="pt-BR" sz="2400" dirty="0"/>
              <a:t>número de atendimentos clínicos e melhoramos a qualidade dos atendimentos.</a:t>
            </a:r>
            <a:endParaRPr lang="pt-BR" sz="2400" dirty="0" smtClean="0"/>
          </a:p>
          <a:p>
            <a:r>
              <a:rPr lang="pt-BR" sz="2400" dirty="0"/>
              <a:t>. </a:t>
            </a:r>
            <a:r>
              <a:rPr lang="pt-BR" sz="2400" dirty="0" smtClean="0"/>
              <a:t>Aumentamos </a:t>
            </a:r>
            <a:r>
              <a:rPr lang="pt-BR" sz="2400" dirty="0"/>
              <a:t>a adesão ao programa das crianças residentes em nossa área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. </a:t>
            </a:r>
            <a:r>
              <a:rPr lang="pt-BR" sz="2400" dirty="0" smtClean="0"/>
              <a:t>Aperfeiçoamos </a:t>
            </a:r>
            <a:r>
              <a:rPr lang="pt-BR" sz="2400" dirty="0"/>
              <a:t>os registros das </a:t>
            </a:r>
            <a:r>
              <a:rPr lang="pt-BR" sz="2400" dirty="0" smtClean="0"/>
              <a:t>informações e mapeamos </a:t>
            </a:r>
            <a:r>
              <a:rPr lang="pt-BR" sz="2400" dirty="0"/>
              <a:t>as crianças em </a:t>
            </a:r>
            <a:r>
              <a:rPr lang="pt-BR" sz="2400" dirty="0" smtClean="0"/>
              <a:t>risco. </a:t>
            </a:r>
          </a:p>
          <a:p>
            <a:r>
              <a:rPr lang="pt-BR" sz="2400" dirty="0" smtClean="0"/>
              <a:t>.</a:t>
            </a:r>
            <a:r>
              <a:rPr lang="pt-BR" sz="2400" dirty="0"/>
              <a:t> E</a:t>
            </a:r>
            <a:r>
              <a:rPr lang="pt-BR" sz="2400" dirty="0" smtClean="0"/>
              <a:t>xigiu </a:t>
            </a:r>
            <a:r>
              <a:rPr lang="pt-BR" sz="2400" dirty="0"/>
              <a:t>que a equipe se capacitasse para seguir as recomendações do Ministério da Saúde relativas ao </a:t>
            </a:r>
            <a:r>
              <a:rPr lang="pt-BR" sz="2400" dirty="0" smtClean="0"/>
              <a:t>Programa.</a:t>
            </a:r>
          </a:p>
          <a:p>
            <a:r>
              <a:rPr lang="pt-BR" sz="2400" dirty="0" smtClean="0"/>
              <a:t>. </a:t>
            </a:r>
            <a:r>
              <a:rPr lang="pt-BR" sz="2400" dirty="0"/>
              <a:t>Esta atividade promoveu o trabalho integrado de todos os membros da </a:t>
            </a:r>
            <a:r>
              <a:rPr lang="pt-BR" sz="2400" dirty="0" smtClean="0"/>
              <a:t>equipe incluindo o equipe do NASF.</a:t>
            </a:r>
          </a:p>
          <a:p>
            <a:endParaRPr lang="pt-BR" sz="2400" b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u="sng" dirty="0">
              <a:latin typeface="Arial" pitchFamily="34" charset="0"/>
              <a:cs typeface="Arial" pitchFamily="34" charset="0"/>
            </a:endParaRPr>
          </a:p>
          <a:p>
            <a:endParaRPr lang="pt-BR" sz="1600" b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1600" b="1" u="sng" dirty="0">
              <a:latin typeface="Arial" pitchFamily="34" charset="0"/>
              <a:cs typeface="Arial" pitchFamily="34" charset="0"/>
            </a:endParaRPr>
          </a:p>
          <a:p>
            <a:endParaRPr lang="pt-BR" sz="1600" b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1600" b="1" u="sng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845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41168"/>
          </a:xfrm>
        </p:spPr>
        <p:txBody>
          <a:bodyPr>
            <a:normAutofit/>
          </a:bodyPr>
          <a:lstStyle/>
          <a:p>
            <a:r>
              <a:rPr lang="pt-BR" sz="2800" dirty="0"/>
              <a:t>O acompanhamento da saúde da criança é um fator importante na redução da mortalidade infantil no Brasil e, é por isso que, para garantir a toda criança brasileira o direito à vida e à saúde, os profissionais da saúde e, principalmente, os da atenção primaria, devem estar sensibilizados e preparados tecnicamente para executar as atividades com qualidade e de acordo com as necessidades da população</a:t>
            </a:r>
          </a:p>
        </p:txBody>
      </p:sp>
      <p:pic>
        <p:nvPicPr>
          <p:cNvPr id="5" name="Picture 8" descr="http://www.importancia.org/wp-content/uploads/Geogra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168352" cy="17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229199"/>
            <a:ext cx="1566333" cy="7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08720"/>
            <a:ext cx="7848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>
                <a:latin typeface="Arial" pitchFamily="34" charset="0"/>
                <a:cs typeface="Arial" pitchFamily="34" charset="0"/>
              </a:rPr>
              <a:t>Importância da Intervenção para  os serviços </a:t>
            </a:r>
          </a:p>
          <a:p>
            <a:r>
              <a:rPr lang="pt-BR" sz="2400" dirty="0"/>
              <a:t>. A intervenção foi incorporada na rotina do serviço.</a:t>
            </a:r>
          </a:p>
          <a:p>
            <a:r>
              <a:rPr lang="pt-BR" sz="2400" dirty="0"/>
              <a:t>.propiciou as atribuições de cada membro da equipe garantindo a atenção a um maior número de </a:t>
            </a:r>
            <a:r>
              <a:rPr lang="pt-BR" sz="2400" dirty="0" smtClean="0"/>
              <a:t>crianças.</a:t>
            </a:r>
            <a:endParaRPr lang="pt-BR" sz="2400" dirty="0"/>
          </a:p>
          <a:p>
            <a:r>
              <a:rPr lang="pt-BR" sz="2400" dirty="0"/>
              <a:t>. </a:t>
            </a:r>
            <a:r>
              <a:rPr lang="pt-BR" sz="2400" dirty="0" smtClean="0"/>
              <a:t>Garantimos </a:t>
            </a:r>
            <a:r>
              <a:rPr lang="pt-BR" sz="2400" dirty="0"/>
              <a:t>o cadastro da população de crianças entre zero a setenta e dois meses da área adscrita e priorizamos o atendimento de crianças</a:t>
            </a:r>
          </a:p>
          <a:p>
            <a:r>
              <a:rPr lang="pt-BR" sz="2400" dirty="0"/>
              <a:t>. Criamos um sistema de alerta na ficha de acompanhamento para identificar as crianças com atraso no </a:t>
            </a:r>
            <a:r>
              <a:rPr lang="pt-BR" sz="2400" dirty="0" smtClean="0"/>
              <a:t>desenvolvimento.</a:t>
            </a:r>
          </a:p>
          <a:p>
            <a:r>
              <a:rPr lang="pt-BR" sz="2400" dirty="0"/>
              <a:t>. M</a:t>
            </a:r>
            <a:r>
              <a:rPr lang="pt-BR" sz="2400" dirty="0" smtClean="0"/>
              <a:t>elhoramos </a:t>
            </a:r>
            <a:r>
              <a:rPr lang="pt-BR" sz="2400" dirty="0"/>
              <a:t>a assistência nesta faixa etária incrementando o número de atendimentos </a:t>
            </a:r>
            <a:r>
              <a:rPr lang="pt-BR" sz="2400" dirty="0" smtClean="0"/>
              <a:t>odontológicos.</a:t>
            </a:r>
          </a:p>
          <a:p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85786"/>
            <a:ext cx="82809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>
                <a:latin typeface="Arial" pitchFamily="34" charset="0"/>
                <a:cs typeface="Arial" pitchFamily="34" charset="0"/>
              </a:rPr>
              <a:t>Importância da Intervenção para  a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comunidade </a:t>
            </a: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r>
              <a:rPr lang="pt-BR" sz="2800" dirty="0" smtClean="0"/>
              <a:t>. </a:t>
            </a:r>
            <a:r>
              <a:rPr lang="pt-BR" sz="2800" dirty="0"/>
              <a:t>A comunidade de forma geral ganhou conhecimentos sobre a existência do programa de </a:t>
            </a:r>
            <a:r>
              <a:rPr lang="pt-BR" sz="2800" dirty="0" smtClean="0"/>
              <a:t>saúde </a:t>
            </a:r>
            <a:r>
              <a:rPr lang="pt-BR" sz="2800" dirty="0"/>
              <a:t>na </a:t>
            </a:r>
            <a:r>
              <a:rPr lang="pt-BR" sz="2800" dirty="0" smtClean="0"/>
              <a:t>criança, assim </a:t>
            </a:r>
            <a:r>
              <a:rPr lang="pt-BR" sz="2800" dirty="0"/>
              <a:t>como a relação com as escolas. </a:t>
            </a:r>
            <a:endParaRPr lang="pt-BR" sz="2800" dirty="0" smtClean="0"/>
          </a:p>
          <a:p>
            <a:r>
              <a:rPr lang="pt-BR" sz="2800" dirty="0" smtClean="0"/>
              <a:t>.Ganho </a:t>
            </a:r>
            <a:r>
              <a:rPr lang="pt-BR" sz="2800" dirty="0"/>
              <a:t>conhecimentos importantes para o cuidado </a:t>
            </a:r>
            <a:r>
              <a:rPr lang="pt-BR" sz="2800" dirty="0" smtClean="0"/>
              <a:t>da saúde, na prevenção e atendimento nas crianças . </a:t>
            </a:r>
            <a:endParaRPr lang="pt-BR" sz="2800" dirty="0"/>
          </a:p>
          <a:p>
            <a:r>
              <a:rPr lang="pt-BR" sz="2800" dirty="0"/>
              <a:t>.A intervenção </a:t>
            </a:r>
            <a:r>
              <a:rPr lang="pt-BR" sz="2800" dirty="0" smtClean="0"/>
              <a:t>ficou  integrada </a:t>
            </a:r>
            <a:r>
              <a:rPr lang="pt-BR" sz="2800" dirty="0"/>
              <a:t>na rotina diária da </a:t>
            </a:r>
            <a:r>
              <a:rPr lang="pt-BR" sz="2800" dirty="0" smtClean="0"/>
              <a:t>unidade.</a:t>
            </a:r>
          </a:p>
          <a:p>
            <a:r>
              <a:rPr lang="pt-BR" sz="2800" dirty="0"/>
              <a:t>. Divulgamos as potencialidades das ações trans e interdisciplinares no cuidado à saúde </a:t>
            </a:r>
            <a:r>
              <a:rPr lang="pt-BR" sz="2800" dirty="0" smtClean="0"/>
              <a:t>da escolar.</a:t>
            </a:r>
          </a:p>
          <a:p>
            <a:r>
              <a:rPr lang="pt-BR" sz="2800" dirty="0" smtClean="0"/>
              <a:t>.Os </a:t>
            </a:r>
            <a:r>
              <a:rPr lang="pt-BR" sz="2800" dirty="0"/>
              <a:t>usuários atendidos durante a intervenção e seus familiares estão muito satisfeitos com o acolhimento e atendimento realizado pelos membros da equipe 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21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0"/>
            <a:ext cx="82809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APREMDIZAGEM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/>
              <a:t>. </a:t>
            </a:r>
            <a:r>
              <a:rPr lang="pt-BR" sz="3200" dirty="0" smtClean="0"/>
              <a:t> </a:t>
            </a:r>
            <a:r>
              <a:rPr lang="pt-BR" sz="3200" dirty="0"/>
              <a:t>C</a:t>
            </a:r>
            <a:r>
              <a:rPr lang="pt-BR" sz="3200" dirty="0" smtClean="0"/>
              <a:t>rescimento  </a:t>
            </a:r>
            <a:r>
              <a:rPr lang="pt-BR" sz="3200" dirty="0" smtClean="0"/>
              <a:t>profissional</a:t>
            </a:r>
            <a:r>
              <a:rPr lang="pt-BR" sz="3200" dirty="0"/>
              <a:t>. </a:t>
            </a:r>
            <a:endParaRPr lang="pt-BR" sz="3200" dirty="0" smtClean="0"/>
          </a:p>
          <a:p>
            <a:r>
              <a:rPr lang="pt-BR" sz="3200" dirty="0" smtClean="0"/>
              <a:t>.Permitiu </a:t>
            </a:r>
            <a:r>
              <a:rPr lang="pt-BR" sz="3200" dirty="0"/>
              <a:t>oferecer </a:t>
            </a:r>
            <a:r>
              <a:rPr lang="pt-BR" sz="3200" dirty="0" smtClean="0"/>
              <a:t>capacitações  aos </a:t>
            </a:r>
            <a:r>
              <a:rPr lang="pt-BR" sz="3200" dirty="0"/>
              <a:t>profissionais da </a:t>
            </a:r>
            <a:r>
              <a:rPr lang="pt-BR" sz="3200" dirty="0" smtClean="0"/>
              <a:t>equipe.</a:t>
            </a:r>
          </a:p>
          <a:p>
            <a:r>
              <a:rPr lang="pt-BR" sz="3200" dirty="0" smtClean="0"/>
              <a:t>. </a:t>
            </a:r>
            <a:r>
              <a:rPr lang="pt-BR" sz="3200" dirty="0"/>
              <a:t>Intercâmbio de ideias e conhecimentos com orientadores e </a:t>
            </a:r>
            <a:r>
              <a:rPr lang="pt-BR" sz="3200" dirty="0" smtClean="0"/>
              <a:t>especializados. </a:t>
            </a:r>
            <a:endParaRPr lang="pt-BR" sz="3200" dirty="0"/>
          </a:p>
          <a:p>
            <a:r>
              <a:rPr lang="pt-BR" sz="3200" dirty="0" smtClean="0"/>
              <a:t>. </a:t>
            </a:r>
            <a:r>
              <a:rPr lang="pt-BR" sz="3200" dirty="0"/>
              <a:t>Conhecimentos relevantes:</a:t>
            </a:r>
          </a:p>
          <a:p>
            <a:r>
              <a:rPr lang="pt-BR" sz="3200" dirty="0"/>
              <a:t>        .Princípios e diretrizes do SUS</a:t>
            </a:r>
          </a:p>
          <a:p>
            <a:r>
              <a:rPr lang="pt-BR" sz="3200" dirty="0"/>
              <a:t>         .Protocolos disponibilizados </a:t>
            </a:r>
          </a:p>
          <a:p>
            <a:r>
              <a:rPr lang="pt-BR" sz="3200" dirty="0"/>
              <a:t>         .Engajamento Publico</a:t>
            </a:r>
          </a:p>
          <a:p>
            <a:r>
              <a:rPr lang="pt-BR" sz="3200" dirty="0"/>
              <a:t>         .Acolhimento 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4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8887" y="548680"/>
            <a:ext cx="727280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Referências</a:t>
            </a:r>
            <a:endParaRPr lang="pt-BR" b="1" dirty="0"/>
          </a:p>
          <a:p>
            <a:r>
              <a:rPr lang="pt-BR" dirty="0"/>
              <a:t> </a:t>
            </a:r>
            <a:r>
              <a:rPr lang="pt-BR" sz="1400" dirty="0"/>
              <a:t> Brasil. Ministério da Saúde. Saúde da Criança: Crescimento e desenvolvimento. Cadernos de Atenção Básica, n. 33. Brasília: Ministério da Saúde, 2013. Disponível </a:t>
            </a:r>
            <a:r>
              <a:rPr lang="pt-BR" sz="1400" dirty="0" err="1"/>
              <a:t>em:http</a:t>
            </a:r>
            <a:r>
              <a:rPr lang="pt-BR" sz="1400" dirty="0"/>
              <a:t>://pt.slideshare.net/</a:t>
            </a:r>
            <a:r>
              <a:rPr lang="pt-BR" sz="1400" dirty="0" err="1"/>
              <a:t>leticiaspina</a:t>
            </a:r>
            <a:r>
              <a:rPr lang="pt-BR" sz="1400" dirty="0"/>
              <a:t>/caderno-de-ateno-bsica-sade-da-criana-2012. Acesso em: janeiro de 2015.</a:t>
            </a:r>
          </a:p>
          <a:p>
            <a:endParaRPr lang="pt-BR" sz="1400" dirty="0"/>
          </a:p>
          <a:p>
            <a:r>
              <a:rPr lang="pt-BR" sz="1400" dirty="0"/>
              <a:t>.</a:t>
            </a:r>
          </a:p>
          <a:p>
            <a:r>
              <a:rPr lang="pt-BR" sz="1400" dirty="0"/>
              <a:t>Brasil. Ministério da Saúde. Manual de estrutura física das unidades básicas de saúde: saúde da família / Ministério da Saúde, Secretaria de Atenção à Saúde, Departamento de Atenção Básica – 2. ed. – Brasília: Ministério da Saúde, 2008.52 p.: il. Color – (Série A. Normas e Manuais Técnicos).</a:t>
            </a:r>
          </a:p>
          <a:p>
            <a:endParaRPr lang="pt-BR" sz="1400" dirty="0"/>
          </a:p>
          <a:p>
            <a:r>
              <a:rPr lang="pt-BR" sz="1400" dirty="0"/>
              <a:t>Brasil. Ministério da Saúde. Carta dos direitos dos usuários da saúde / Ministério da Saúde. – 2. ed. – Brasília: Ministério da Saúde, 2006.9 p. (Série E. Legislação de Saúde).</a:t>
            </a:r>
          </a:p>
          <a:p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UFPel/UNASUS. Introdução ao engajamento público. Curso de Especializado em Saúde da Família. Unidade 1. Analise Situacional. Rio Grande do Sul, 2014. 24 p. (Serie slides usados no Curso).</a:t>
            </a:r>
          </a:p>
          <a:p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IBGE. Resultados do Universo do Censo Demográfico 2010.   ftp://ftp.ibge.gov.br/Censos/Censo_Demografico_2010/Resultados_do_Universo/tabelas_pdf/tab1.pdf acessado no dia 26 de janeiro de 2015 as 10:13 horas.</a:t>
            </a:r>
          </a:p>
          <a:p>
            <a:endParaRPr lang="pt-BR" sz="1400" dirty="0"/>
          </a:p>
          <a:p>
            <a:r>
              <a:rPr lang="pt-BR" sz="1400" dirty="0"/>
              <a:t> INSTITUTO NACIONAL DE CÂNCER (Brasil). Estimativa 2014. Incidência do Câncer no Brasil. Rio de Janeiro: INCA, 2014. INSTITUTO NACIONAL DE CÂNCER (Brasil). Atlas da Mortalidade. Disponível em: http://mortalidade.inca.gov.br/Mortalidade/.Acesso em: 19/05/2014.</a:t>
            </a:r>
          </a:p>
          <a:p>
            <a:endParaRPr lang="pt-BR" sz="1400" dirty="0"/>
          </a:p>
          <a:p>
            <a:r>
              <a:rPr lang="pt-BR" sz="1400" dirty="0"/>
              <a:t> 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636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735" y="188435"/>
            <a:ext cx="3493310" cy="31318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40" y="7700"/>
            <a:ext cx="3528392" cy="34933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10"/>
            <a:ext cx="3131840" cy="33569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8" y="3501010"/>
            <a:ext cx="3137432" cy="34728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0"/>
            <a:ext cx="2483768" cy="350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8" y="3508709"/>
            <a:ext cx="2885914" cy="34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5683"/>
            <a:ext cx="2867022" cy="25412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077" y="307268"/>
            <a:ext cx="2835324" cy="26896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533" y="437909"/>
            <a:ext cx="2944543" cy="25590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014726"/>
            <a:ext cx="2867021" cy="17824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532" y="2996950"/>
            <a:ext cx="2944543" cy="18002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921" y="2996950"/>
            <a:ext cx="2816480" cy="18002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" y="4797151"/>
            <a:ext cx="2858053" cy="1800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532" y="4797151"/>
            <a:ext cx="2944543" cy="1800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1075" y="4797150"/>
            <a:ext cx="28353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96552" y="720080"/>
            <a:ext cx="9157639" cy="2907754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   </a:t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dirty="0" smtClean="0"/>
              <a:t>ASSU 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4000" dirty="0" smtClean="0"/>
              <a:t>População</a:t>
            </a:r>
            <a:r>
              <a:rPr lang="pt-BR" sz="4000" dirty="0" smtClean="0"/>
              <a:t>: 53.245 habitantes</a:t>
            </a:r>
            <a:br>
              <a:rPr lang="pt-BR" sz="4000" dirty="0" smtClean="0"/>
            </a:br>
            <a:r>
              <a:rPr lang="pt-BR" sz="4000" dirty="0" smtClean="0"/>
              <a:t>        ESF: 16 Estratégias de saúde da  família    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10 </a:t>
            </a:r>
            <a:r>
              <a:rPr lang="pt-BR" sz="4000" dirty="0" smtClean="0"/>
              <a:t>na zona urbana e 6 na rural. </a:t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2814836"/>
            <a:ext cx="6400800" cy="2328664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78" y="0"/>
            <a:ext cx="20696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7"/>
            <a:ext cx="2069604" cy="12861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07713"/>
            <a:ext cx="3238155" cy="26502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059832" cy="28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17032"/>
          </a:xfrm>
        </p:spPr>
        <p:txBody>
          <a:bodyPr>
            <a:normAutofit/>
          </a:bodyPr>
          <a:lstStyle/>
          <a:p>
            <a:r>
              <a:rPr lang="pt-BR" sz="2800" dirty="0"/>
              <a:t>ESF FRUTILANDIA I :</a:t>
            </a:r>
            <a:br>
              <a:rPr lang="pt-BR" sz="2800" dirty="0"/>
            </a:br>
            <a:r>
              <a:rPr lang="pt-BR" sz="2800" dirty="0"/>
              <a:t>urbana </a:t>
            </a:r>
            <a:br>
              <a:rPr lang="pt-BR" sz="2800" dirty="0"/>
            </a:br>
            <a:r>
              <a:rPr lang="pt-BR" sz="2800" dirty="0"/>
              <a:t>1 equipe de </a:t>
            </a:r>
            <a:r>
              <a:rPr lang="pt-BR" sz="2800" dirty="0" smtClean="0"/>
              <a:t>saúde (12 integrantes)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1 médico geral integral; uma enfermeira; uma auxiliar de limpeza; </a:t>
            </a:r>
            <a:r>
              <a:rPr lang="pt-BR" sz="2800" dirty="0"/>
              <a:t>2</a:t>
            </a:r>
            <a:r>
              <a:rPr lang="pt-BR" sz="2800" dirty="0" smtClean="0"/>
              <a:t> </a:t>
            </a:r>
            <a:r>
              <a:rPr lang="pt-BR" sz="2800" dirty="0"/>
              <a:t>técnicas de enfermagem; </a:t>
            </a:r>
            <a:r>
              <a:rPr lang="pt-BR" sz="2800" dirty="0"/>
              <a:t>4</a:t>
            </a:r>
            <a:r>
              <a:rPr lang="pt-BR" sz="2800" dirty="0" smtClean="0"/>
              <a:t> </a:t>
            </a:r>
            <a:r>
              <a:rPr lang="pt-BR" sz="2800" dirty="0"/>
              <a:t>agentes comunitários de saúde (ACS), 1 </a:t>
            </a:r>
            <a:r>
              <a:rPr lang="pt-BR" sz="2800" dirty="0" smtClean="0"/>
              <a:t>dentista, </a:t>
            </a:r>
            <a:r>
              <a:rPr lang="pt-BR" sz="2800" dirty="0"/>
              <a:t>uma técnica de odontologia e uma recepcionista.</a:t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3024336" cy="2949149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419872" cy="29491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2592288" cy="29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Situação da ação programática antes </a:t>
            </a:r>
            <a:r>
              <a:rPr lang="pt-BR" smtClean="0"/>
              <a:t>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 não tinha conhecimento sobre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existência do Programa de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criança.</a:t>
            </a:r>
          </a:p>
          <a:p>
            <a:r>
              <a:rPr lang="pt-BR" sz="2400" dirty="0" smtClean="0"/>
              <a:t>Só  24 crianças menores de 1 ano  eram acompanhados na ESF .</a:t>
            </a:r>
          </a:p>
          <a:p>
            <a:r>
              <a:rPr lang="pt-BR" sz="2400" dirty="0" smtClean="0"/>
              <a:t>75% das crianças tinham consultas em dia de acordo com o protocolo do ministério da saúde.</a:t>
            </a:r>
          </a:p>
          <a:p>
            <a:r>
              <a:rPr lang="pt-BR" sz="2400" dirty="0"/>
              <a:t>A</a:t>
            </a:r>
            <a:r>
              <a:rPr lang="pt-BR" sz="2400" dirty="0" smtClean="0"/>
              <a:t>penas  o  50% tinha primeira consulta de puericultura nos primeiros sete dias de vida . </a:t>
            </a:r>
            <a:endParaRPr lang="pt-BR" sz="2400" dirty="0"/>
          </a:p>
          <a:p>
            <a:r>
              <a:rPr lang="pt-BR" sz="2400" dirty="0" smtClean="0"/>
              <a:t> Só 42% das crianças tinham triagem auditivo.</a:t>
            </a:r>
          </a:p>
          <a:p>
            <a:r>
              <a:rPr lang="pt-BR" sz="2400" dirty="0" smtClean="0"/>
              <a:t>83% das crianças tinham vacina em dia </a:t>
            </a:r>
          </a:p>
          <a:p>
            <a:r>
              <a:rPr lang="pt-BR" sz="2400" dirty="0"/>
              <a:t> Equipe sem informação </a:t>
            </a:r>
            <a:r>
              <a:rPr lang="pt-BR" sz="2400" dirty="0" smtClean="0"/>
              <a:t>suficiente do </a:t>
            </a:r>
            <a:r>
              <a:rPr lang="pt-BR" sz="2400" dirty="0"/>
              <a:t>funcionamento </a:t>
            </a:r>
            <a:r>
              <a:rPr lang="pt-BR" sz="2400" dirty="0" smtClean="0"/>
              <a:t>dos serviços e desconhecimento dos  protocolos.</a:t>
            </a:r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7585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2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Melhorar a Atenção à Saúde da Criança de 0 a 72 meses na UBS Frutilandia, ASSU/RN.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02128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705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06" y="3140968"/>
            <a:ext cx="2886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7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Informamos à comunidade sobre a existência do Programa de Atenção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à Saúde da Criança de 0 a 72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meses na </a:t>
            </a:r>
            <a:r>
              <a:rPr lang="pt-BR" dirty="0">
                <a:latin typeface="Arial" pitchFamily="34" charset="0"/>
                <a:cs typeface="Arial" pitchFamily="34" charset="0"/>
              </a:rPr>
              <a:t>UBS e quais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pt-BR" dirty="0">
                <a:latin typeface="Arial" pitchFamily="34" charset="0"/>
                <a:cs typeface="Arial" pitchFamily="34" charset="0"/>
              </a:rPr>
              <a:t>seus benefícios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Orientamos as mães </a:t>
            </a:r>
            <a:r>
              <a:rPr lang="pt-BR" dirty="0">
                <a:latin typeface="Arial" pitchFamily="34" charset="0"/>
                <a:cs typeface="Arial" pitchFamily="34" charset="0"/>
              </a:rPr>
              <a:t>e a comunidade quanto: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 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dirty="0">
                <a:latin typeface="Arial" pitchFamily="34" charset="0"/>
                <a:cs typeface="Arial" pitchFamily="34" charset="0"/>
              </a:rPr>
              <a:t>facilidades oferecidas na unidade de saúde para a realização da atenção à saúde da criança e sobre a importância da realização da primeira consulta da criança na primeira semana de vida da criança.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importância do acompanhamento regular da criança.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dirty="0">
                <a:latin typeface="Arial" pitchFamily="34" charset="0"/>
                <a:cs typeface="Arial" pitchFamily="34" charset="0"/>
              </a:rPr>
              <a:t>fatores de risco para morbidades na infância.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dirty="0">
                <a:latin typeface="Arial" pitchFamily="34" charset="0"/>
                <a:cs typeface="Arial" pitchFamily="34" charset="0"/>
              </a:rPr>
              <a:t>do cumprimento da periodicidade das consultas de acordo com o protocolo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importância do aleitamento materno para a saúde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geral.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importância de avaliar a saúde bucal de crianças de 6 a 72 meses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idade.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responsáveis sobre o calendário vacinal da criança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responsáveis </a:t>
            </a:r>
            <a:r>
              <a:rPr lang="pt-BR" dirty="0">
                <a:latin typeface="Arial" pitchFamily="34" charset="0"/>
                <a:cs typeface="Arial" pitchFamily="34" charset="0"/>
              </a:rPr>
              <a:t>sobre a importância da suplementação de ferro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-Protocolo de Saúde da Criança, do Ministério da Saúde,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2012.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-Manual do Programa de Humanização do Pré-Natal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Nascimento organizado </a:t>
            </a:r>
            <a:r>
              <a:rPr lang="pt-BR" dirty="0">
                <a:latin typeface="Arial" pitchFamily="34" charset="0"/>
                <a:cs typeface="Arial" pitchFamily="34" charset="0"/>
              </a:rPr>
              <a:t>pelo Ministério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-Caderneta da Criança e a ficha espelho.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do Programa de Saúde da Criança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2.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do atendimento à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criança.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3. Melhorar a adesão ao programa de Saúde da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4.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Mapear as crianças de risco pertencentes à área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Promover a saúde das crianças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8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1521</Words>
  <Application>Microsoft Office PowerPoint</Application>
  <PresentationFormat>Apresentação na tela (4:3)</PresentationFormat>
  <Paragraphs>185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Tema do Office</vt:lpstr>
      <vt:lpstr>UNIVERSIDADE ABERTA DO SUS UNIVERSIDADE FEDERAL DE PELOTAS Especialização em Saúde da Família Modalidade a Distância Turma 8   </vt:lpstr>
      <vt:lpstr>INTRODUÇÃO</vt:lpstr>
      <vt:lpstr>     ASSU  População: 53.245 habitantes         ESF: 16 Estratégias de saúde da  família     10 na zona urbana e 6 na rural.  </vt:lpstr>
      <vt:lpstr>ESF FRUTILANDIA I : urbana  1 equipe de saúde (12 integrantes)  1 médico geral integral; uma enfermeira; uma auxiliar de limpeza; 2 técnicas de enfermagem; 4 agentes comunitários de saúde (ACS), 1 dentista, uma técnica de odontologia e uma recepcionista. </vt:lpstr>
      <vt:lpstr>Situação da ação programática antes da intervenção</vt:lpstr>
      <vt:lpstr>Objetivo Geral </vt:lpstr>
      <vt:lpstr>Ações realizadas </vt:lpstr>
      <vt:lpstr>Logística </vt:lpstr>
      <vt:lpstr>Objetivos  </vt:lpstr>
      <vt:lpstr>  Metas e resultados Meta 1.1:Ampliar a cobertura da atenção à saúde para 80% das crianças entre zero e 72 meses pertencentes à área de abrangência da unidade saúde.  </vt:lpstr>
      <vt:lpstr>Meta 2.1. Realizar a primeira consulta na primeira semana de vida para 100% das crianças cadastradas.</vt:lpstr>
      <vt:lpstr>Meta 2.8:Realizar triagem auditiva em 100% das crianças. </vt:lpstr>
      <vt:lpstr>Meta 3.1:: Fazer busca ativa de 100% das crianças faltosas às consultas.</vt:lpstr>
      <vt:lpstr>Metas alcançadas 100% ao longo de todos os meses da intervenção </vt:lpstr>
      <vt:lpstr>Metas alcançadas 100% ao longo de todos os meses da intervenção </vt:lpstr>
      <vt:lpstr>Metas alcançadas 100% ao longo de todos os meses da intervenção </vt:lpstr>
      <vt:lpstr>Metas alcançadas 100% ao longo de todos os meses da intervenção </vt:lpstr>
      <vt:lpstr>Metas alcançadas 100% ao longo de todos os meses da intervenção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Yaneisy</dc:creator>
  <cp:lastModifiedBy>yenlay montane fong</cp:lastModifiedBy>
  <cp:revision>118</cp:revision>
  <dcterms:created xsi:type="dcterms:W3CDTF">2015-08-16T16:17:28Z</dcterms:created>
  <dcterms:modified xsi:type="dcterms:W3CDTF">2015-09-17T22:38:55Z</dcterms:modified>
</cp:coreProperties>
</file>