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6"/>
  </p:notesMasterIdLst>
  <p:sldIdLst>
    <p:sldId id="257" r:id="rId2"/>
    <p:sldId id="363" r:id="rId3"/>
    <p:sldId id="364" r:id="rId4"/>
    <p:sldId id="258" r:id="rId5"/>
    <p:sldId id="313" r:id="rId6"/>
    <p:sldId id="317" r:id="rId7"/>
    <p:sldId id="259" r:id="rId8"/>
    <p:sldId id="330" r:id="rId9"/>
    <p:sldId id="367" r:id="rId10"/>
    <p:sldId id="261" r:id="rId11"/>
    <p:sldId id="263" r:id="rId12"/>
    <p:sldId id="278" r:id="rId13"/>
    <p:sldId id="342" r:id="rId14"/>
    <p:sldId id="343" r:id="rId15"/>
    <p:sldId id="365" r:id="rId16"/>
    <p:sldId id="345" r:id="rId17"/>
    <p:sldId id="346" r:id="rId18"/>
    <p:sldId id="347" r:id="rId19"/>
    <p:sldId id="348" r:id="rId20"/>
    <p:sldId id="349" r:id="rId21"/>
    <p:sldId id="350" r:id="rId22"/>
    <p:sldId id="351" r:id="rId23"/>
    <p:sldId id="366" r:id="rId24"/>
    <p:sldId id="352" r:id="rId25"/>
    <p:sldId id="353" r:id="rId26"/>
    <p:sldId id="354" r:id="rId27"/>
    <p:sldId id="355" r:id="rId28"/>
    <p:sldId id="356" r:id="rId29"/>
    <p:sldId id="357" r:id="rId30"/>
    <p:sldId id="358" r:id="rId31"/>
    <p:sldId id="359" r:id="rId32"/>
    <p:sldId id="360" r:id="rId33"/>
    <p:sldId id="361" r:id="rId34"/>
    <p:sldId id="362" r:id="rId3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739014813121975"/>
          <c:y val="2.9310853434386983E-2"/>
          <c:w val="0.89260985186878028"/>
          <c:h val="0.826348831756261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'[Coleta de dados final de prenatal  Yennia (4).xls]Indicadores'!$C$17</c:f>
              <c:strCache>
                <c:ptCount val="1"/>
                <c:pt idx="0">
                  <c:v>Proporção de gestantes com pelo menos um exame ginecológico por trimestre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'[Coleta de dados final de prenatal  Yennia (4).xls]Indicadores'!$D$16:$G$16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'[Coleta de dados final de prenatal  Yennia (4).xls]Indicadores'!$D$17:$G$17</c:f>
              <c:numCache>
                <c:formatCode>0.0%</c:formatCode>
                <c:ptCount val="4"/>
                <c:pt idx="0">
                  <c:v>0.93333333333333335</c:v>
                </c:pt>
                <c:pt idx="1">
                  <c:v>0.95652173913043481</c:v>
                </c:pt>
                <c:pt idx="2">
                  <c:v>0.96551724137931039</c:v>
                </c:pt>
                <c:pt idx="3">
                  <c:v>0.96666666666666667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433984"/>
        <c:axId val="45435520"/>
      </c:barChart>
      <c:catAx>
        <c:axId val="45433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5435520"/>
        <c:crosses val="autoZero"/>
        <c:auto val="1"/>
        <c:lblAlgn val="ctr"/>
        <c:lblOffset val="100"/>
        <c:noMultiLvlLbl val="0"/>
      </c:catAx>
      <c:valAx>
        <c:axId val="4543552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5433984"/>
        <c:crosses val="autoZero"/>
        <c:crossBetween val="between"/>
        <c:majorUnit val="0.2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2FA2D-A025-4278-A35F-3CB9D1C1B422}" type="datetimeFigureOut">
              <a:rPr lang="pt-BR" smtClean="0"/>
              <a:t>13/10/2015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7BAE7-2A50-41CF-AC43-CB54C0B122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1274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13/10/2015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13/10/2015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13/10/2015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13/10/2015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13/10/2015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13/10/2015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13/10/2015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13/10/2015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13/10/2015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13/10/2015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13/10/2015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2E700DB3-DBF0-4086-B675-117E7A9610B8}" type="datetimeFigureOut">
              <a:rPr lang="pt-BR" smtClean="0"/>
              <a:t>13/10/2015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403648" y="620687"/>
            <a:ext cx="63367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UNIVERSIDADE ABERTA DO SUS</a:t>
            </a:r>
            <a:endParaRPr lang="pt-BR" dirty="0">
              <a:solidFill>
                <a:schemeClr val="bg1"/>
              </a:solidFill>
            </a:endParaRP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UNIVERSIDADE FEDERAL DE PELOTAS</a:t>
            </a:r>
            <a:endParaRPr lang="pt-BR" dirty="0">
              <a:solidFill>
                <a:schemeClr val="bg1"/>
              </a:solidFill>
            </a:endParaRP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Especialização em Saúde da Família</a:t>
            </a:r>
            <a:endParaRPr lang="pt-BR" dirty="0">
              <a:solidFill>
                <a:schemeClr val="bg1"/>
              </a:solidFill>
            </a:endParaRP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Modalidade a Distância</a:t>
            </a:r>
            <a:endParaRPr lang="pt-BR" dirty="0">
              <a:solidFill>
                <a:schemeClr val="bg1"/>
              </a:solidFill>
            </a:endParaRP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Turma 8º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8535" r="19167" b="18675"/>
          <a:stretch>
            <a:fillRect/>
          </a:stretch>
        </p:blipFill>
        <p:spPr bwMode="auto">
          <a:xfrm>
            <a:off x="755576" y="332656"/>
            <a:ext cx="1296144" cy="130751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057079"/>
            <a:ext cx="92710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308634"/>
            <a:ext cx="8350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043608" y="3105835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Melhoria da Atenção ao Pré-natal e Puerpério na UBS </a:t>
            </a:r>
            <a:r>
              <a:rPr lang="pt-B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Floririo</a:t>
            </a: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Pereira, Sena Madureira/AC</a:t>
            </a:r>
            <a:endParaRPr 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014120" y="450912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 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Especializanda</a:t>
            </a:r>
            <a:r>
              <a:rPr lang="pt-BR" b="1" dirty="0" smtClean="0">
                <a:solidFill>
                  <a:schemeClr val="bg1"/>
                </a:solidFill>
              </a:rPr>
              <a:t>: </a:t>
            </a:r>
            <a:r>
              <a:rPr lang="pt-BR" b="1" dirty="0" err="1" smtClean="0">
                <a:solidFill>
                  <a:schemeClr val="bg1"/>
                </a:solidFill>
              </a:rPr>
              <a:t>Yennia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>
                <a:solidFill>
                  <a:schemeClr val="bg1"/>
                </a:solidFill>
              </a:rPr>
              <a:t>Serrano </a:t>
            </a:r>
            <a:r>
              <a:rPr lang="pt-BR" b="1" dirty="0" err="1" smtClean="0">
                <a:solidFill>
                  <a:schemeClr val="bg1"/>
                </a:solidFill>
              </a:rPr>
              <a:t>Perera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Orientadora: Ana </a:t>
            </a:r>
            <a:r>
              <a:rPr lang="pt-BR" b="1" dirty="0">
                <a:solidFill>
                  <a:schemeClr val="bg1"/>
                </a:solidFill>
              </a:rPr>
              <a:t>Luiza </a:t>
            </a:r>
            <a:r>
              <a:rPr lang="pt-BR" b="1" dirty="0" err="1">
                <a:solidFill>
                  <a:schemeClr val="bg1"/>
                </a:solidFill>
              </a:rPr>
              <a:t>Parcianello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347864" y="5961474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Pelotas,  2015</a:t>
            </a:r>
          </a:p>
          <a:p>
            <a:pPr algn="ctr"/>
            <a:endParaRPr lang="pt-BR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37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728192"/>
          </a:xfrm>
        </p:spPr>
        <p:txBody>
          <a:bodyPr>
            <a:noAutofit/>
          </a:bodyPr>
          <a:lstStyle/>
          <a:p>
            <a:pPr algn="ctr"/>
            <a:r>
              <a:rPr lang="pt-BR" sz="26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6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</a:t>
            </a:r>
            <a:r>
              <a:rPr lang="pt-BR" sz="26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Pré-natal Objetivo 1</a:t>
            </a:r>
            <a:br>
              <a:rPr lang="pt-BR" sz="26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600" cap="none" dirty="0" smtClean="0">
                <a:solidFill>
                  <a:schemeClr val="bg1"/>
                </a:solidFill>
              </a:rPr>
              <a:t>Meta </a:t>
            </a:r>
            <a:r>
              <a:rPr lang="pt-BR" sz="26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</a:t>
            </a:r>
            <a:r>
              <a:rPr lang="pt-BR" sz="2600" cap="none" dirty="0" smtClean="0">
                <a:solidFill>
                  <a:schemeClr val="bg1"/>
                </a:solidFill>
              </a:rPr>
              <a:t>: </a:t>
            </a:r>
            <a:r>
              <a:rPr lang="pt-BR" sz="26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Alcançar </a:t>
            </a:r>
            <a:r>
              <a:rPr lang="pt-BR" sz="26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de cobertura das gestantes cadastradas no Programa de Pré-natal da unidade de saúde</a:t>
            </a:r>
            <a:endParaRPr lang="pt-BR" sz="2600" cap="none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11560" y="980728"/>
            <a:ext cx="7924800" cy="54006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pt-BR" sz="3200" dirty="0" smtClean="0"/>
          </a:p>
          <a:p>
            <a:endParaRPr lang="pt-BR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57628"/>
            <a:ext cx="5760640" cy="3071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924707" y="5264275"/>
            <a:ext cx="7560839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1 - Gráfico indicativo da proporção de gestantes cadastradas no programa de pré-natal na UBS Floririo Pereira, </a:t>
            </a:r>
            <a:r>
              <a:rPr lang="pt-B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Sena 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Madureira, Acre, 2015. Fonte: Planilha Final da Coleta de Dados, 2015.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45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472023"/>
            <a:ext cx="91440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</a:t>
            </a:r>
            <a:r>
              <a:rPr lang="pt-BR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Pré-natal Objetivo </a:t>
            </a:r>
            <a:r>
              <a:rPr lang="pt-BR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endParaRPr lang="pt-BR" sz="2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2.1: </a:t>
            </a:r>
            <a:r>
              <a:rPr lang="pt-BR" sz="2600" dirty="0" smtClean="0">
                <a:solidFill>
                  <a:schemeClr val="bg1"/>
                </a:solidFill>
              </a:rPr>
              <a:t>Garantir </a:t>
            </a:r>
            <a:r>
              <a:rPr lang="pt-BR" sz="2600" dirty="0">
                <a:solidFill>
                  <a:schemeClr val="bg1"/>
                </a:solidFill>
              </a:rPr>
              <a:t>a 100% das gestantes o ingresso no Programa de Pré-Natal no primeiro trimestre de gestação.</a:t>
            </a:r>
            <a:endParaRPr lang="es-ES" sz="2600" dirty="0">
              <a:solidFill>
                <a:schemeClr val="bg1"/>
              </a:solidFill>
            </a:endParaRPr>
          </a:p>
          <a:p>
            <a:pPr algn="ctr"/>
            <a:endParaRPr lang="es-ES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67685"/>
            <a:ext cx="6264696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79512" y="5336037"/>
            <a:ext cx="8964488" cy="698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sz="1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Figura 2 - Gráfico indicativo da proporção de gestantes com ingresso no primeiro trimestre de gestação na UBS Floririo Pereira, Sena Madureira, Acre, 2015. Fonte: Planilha Final da Coleta de Dados, 2015.</a:t>
            </a:r>
            <a:endParaRPr lang="es-ES" sz="1400" dirty="0">
              <a:solidFill>
                <a:srgbClr val="000000"/>
              </a:solidFill>
              <a:effectLst/>
              <a:latin typeface="Arial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4476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07504" y="296069"/>
            <a:ext cx="892899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Resultados </a:t>
            </a:r>
            <a:r>
              <a:rPr lang="pt-BR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Pré-natal Objetivo  2 </a:t>
            </a:r>
            <a:endParaRPr lang="pt-BR" sz="2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pt-BR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 2.2: </a:t>
            </a:r>
            <a:r>
              <a:rPr lang="pt-BR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</a:t>
            </a:r>
            <a:r>
              <a:rPr lang="pt-BR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pelo menos um exame ginecológico por trimestre em 100% das gestantes.</a:t>
            </a:r>
            <a:endParaRPr lang="es-E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5445224"/>
            <a:ext cx="90364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sz="1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Figura 2 </a:t>
            </a:r>
            <a:r>
              <a:rPr lang="pt-BR" sz="14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– Gráfico </a:t>
            </a:r>
            <a:r>
              <a:rPr lang="pt-BR" sz="14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indicativo da proporção de gestante com pelo menos um exame ginecológico por trimestre na UBS </a:t>
            </a:r>
            <a:r>
              <a:rPr lang="pt-BR" sz="1400" dirty="0" err="1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Floririo</a:t>
            </a:r>
            <a:r>
              <a:rPr lang="pt-BR" sz="14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pt-BR" sz="14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Pereira</a:t>
            </a:r>
            <a:r>
              <a:rPr lang="pt-BR" sz="14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, </a:t>
            </a:r>
            <a:r>
              <a:rPr lang="pt-BR" sz="14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Sena </a:t>
            </a:r>
            <a:r>
              <a:rPr lang="pt-BR" sz="14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Madureira, Acre, 2015. Fonte: Planilha Final de Coletas de Dados, 2015.  </a:t>
            </a:r>
            <a:endParaRPr lang="es-ES" sz="1400" dirty="0">
              <a:solidFill>
                <a:srgbClr val="000000"/>
              </a:solidFill>
              <a:effectLst/>
              <a:latin typeface="Arial"/>
              <a:ea typeface="Calibri"/>
              <a:cs typeface="Times New Roman"/>
            </a:endParaRPr>
          </a:p>
        </p:txBody>
      </p:sp>
      <p:graphicFrame>
        <p:nvGraphicFramePr>
          <p:cNvPr id="6" name="Image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6062625"/>
              </p:ext>
            </p:extLst>
          </p:nvPr>
        </p:nvGraphicFramePr>
        <p:xfrm>
          <a:off x="2051720" y="2204864"/>
          <a:ext cx="554461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370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67497" y="712775"/>
            <a:ext cx="63530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Pré-natal Objetivo 2</a:t>
            </a:r>
          </a:p>
        </p:txBody>
      </p:sp>
      <p:sp>
        <p:nvSpPr>
          <p:cNvPr id="3" name="Retângulo 2"/>
          <p:cNvSpPr/>
          <p:nvPr/>
        </p:nvSpPr>
        <p:spPr>
          <a:xfrm>
            <a:off x="539552" y="1484784"/>
            <a:ext cx="820891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 2.3 -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pelo menos um exame de mamas em 100% das gestantes.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2.4 -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Garantir que 100% das gestantes a solicitação de exames laboratoriais de acordo com protocolo.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 2.5 -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Garantir a 100% das gestantes a prescrição de sulfato ferroso e ácido fólico conforme protocolo</a:t>
            </a:r>
            <a:r>
              <a:rPr lang="pt-B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5440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7504" y="836712"/>
            <a:ext cx="8856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</a:t>
            </a: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Pré-natal Objetivo </a:t>
            </a:r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E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95536" y="1700808"/>
            <a:ext cx="8208912" cy="3929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2.6 -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Garantir que 100% das gestantes estejam com vacina antitetânica em dia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2.7 -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Garantir que 100% das gestantes estejam com vacina contra hepatite B em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dia.</a:t>
            </a:r>
          </a:p>
          <a:p>
            <a:pPr algn="just"/>
            <a:endParaRPr lang="pt-BR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Meta 2.8 -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Realizar avaliação da necessidade de atendimento odontológico em 100% das gestantes durante o pré-natal.</a:t>
            </a:r>
            <a:endParaRPr lang="es-ES" sz="24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37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1661313"/>
            <a:ext cx="824897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Meta 2.9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-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Garantir a primeira consulta odontológica programática para 100% das gestantes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cadastradas.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atingida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(quatro) meses da intervenção.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endParaRPr lang="pt-BR" sz="2400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  <p:sp>
        <p:nvSpPr>
          <p:cNvPr id="4" name="Retângulo 3"/>
          <p:cNvSpPr/>
          <p:nvPr/>
        </p:nvSpPr>
        <p:spPr>
          <a:xfrm>
            <a:off x="107504" y="836712"/>
            <a:ext cx="8856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</a:t>
            </a: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Pré-natal Objetivo </a:t>
            </a:r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E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982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83568" y="548680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Resultados </a:t>
            </a: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Pré-natal Objetivo </a:t>
            </a:r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E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83568" y="1484784"/>
            <a:ext cx="777686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 Melhorar a adesão ao pré-natal e adesão das mães ao puerpério.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3.1 - Fazer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busca ativa de 100% das gestantes faltosas às consultas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atingida nos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(quatro) meses da intervenção.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622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83568" y="692696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E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Pré-natal </a:t>
            </a:r>
            <a:r>
              <a:rPr lang="es-E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es-E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s-E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827584" y="1916832"/>
            <a:ext cx="748883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4: Melhorar o registro do programa de Pré-Natal e Puerpério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4.1 - Manter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registro na ficha de acompanhamento/espelho de pré-natal em 100% das gestantes.</a:t>
            </a:r>
          </a:p>
          <a:p>
            <a:pPr algn="just"/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pt-BR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atingida</a:t>
            </a:r>
            <a:r>
              <a:rPr lang="pt-BR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(quatro) meses da intervenção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7740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91580" y="1048380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Pré-natal Objetivo 5</a:t>
            </a:r>
            <a:endParaRPr lang="es-E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791580" y="2408532"/>
            <a:ext cx="756084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5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avaliação de risco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5.1 - Avaliar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risco gestacional em 100% das gestantes.</a:t>
            </a:r>
          </a:p>
          <a:p>
            <a:pPr algn="just"/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100%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atingida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(quatro) meses da intervenção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70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71600" y="692696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Pré-natal Objetivo 6</a:t>
            </a:r>
            <a:endParaRPr lang="es-E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44191" y="1700808"/>
            <a:ext cx="77048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6: Promover a saúde no Pré-natal e </a:t>
            </a:r>
            <a:endParaRPr lang="pt-BR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Puerpério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6.1 - Garantir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100% da gestante orientação nutricional durante a gestação. 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6.2 - Promover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aleitamento materno junto a 100% das gestantes.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6.3 - Orientar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das gestantes sobre os cuidados com o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recém-nascido.</a:t>
            </a: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009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394335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76561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115616" y="5229200"/>
            <a:ext cx="1839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dirty="0">
                <a:solidFill>
                  <a:schemeClr val="bg1"/>
                </a:solidFill>
              </a:rPr>
              <a:t>Estado Acre, Brasil 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084168" y="5218568"/>
            <a:ext cx="2387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dirty="0" smtClean="0">
                <a:solidFill>
                  <a:schemeClr val="bg1"/>
                </a:solidFill>
              </a:rPr>
              <a:t>Municipio Sena </a:t>
            </a:r>
            <a:r>
              <a:rPr lang="es-ES" dirty="0">
                <a:solidFill>
                  <a:schemeClr val="bg1"/>
                </a:solidFill>
              </a:rPr>
              <a:t>Madureira</a:t>
            </a:r>
          </a:p>
        </p:txBody>
      </p:sp>
    </p:spTree>
    <p:extLst>
      <p:ext uri="{BB962C8B-B14F-4D97-AF65-F5344CB8AC3E}">
        <p14:creationId xmlns:p14="http://schemas.microsoft.com/office/powerpoint/2010/main" val="1676616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620688"/>
            <a:ext cx="9036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</a:t>
            </a:r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Pré-natal </a:t>
            </a: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s-E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95536" y="1556792"/>
            <a:ext cx="799288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6.4 - Orientar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das gestantes sobre anticoncepção após o parto.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6.5 - Orientar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das gestantes sobre os riscos do tabagismo e do uso de álcool e drogas na gestação.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6.6 - Orientar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das gestantes sobre higiene bucal.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atingida nos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(quatro) meses da intervenção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258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83568" y="692696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Puerpério </a:t>
            </a:r>
            <a:r>
              <a:rPr lang="es-E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es-E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E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67544" y="1844824"/>
            <a:ext cx="799288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1: Ampliar a cobertura do Programa de Pré-Natal e Puerpério.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1 - Garantir a 100% das puérperas cadastradas no programa de Pré-Natal e Puerpério da Unidade de Saúde consulta puerperal antes dos 42 dias após o parto.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atingida nos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(quatro) meses da intervenção</a:t>
            </a:r>
          </a:p>
        </p:txBody>
      </p:sp>
    </p:spTree>
    <p:extLst>
      <p:ext uri="{BB962C8B-B14F-4D97-AF65-F5344CB8AC3E}">
        <p14:creationId xmlns:p14="http://schemas.microsoft.com/office/powerpoint/2010/main" val="2904979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83568" y="404664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s-E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Puerpério Objetivo 2</a:t>
            </a:r>
            <a:endParaRPr lang="es-E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13629" y="1268760"/>
            <a:ext cx="8424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2: Melhorar a qualidade da atenção ao pré-natal e puerpério realizado na Unidade.</a:t>
            </a:r>
          </a:p>
          <a:p>
            <a:pPr algn="just"/>
            <a:endParaRPr lang="pt-BR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2.1 -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Examinar as mamas em 100% das puérperas cadastradas no Programa.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2.2 -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Examinar o abdome em 100% das puérperas cadastradas no Programa.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57645" y="4636405"/>
            <a:ext cx="82908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pt-BR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pt-B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atingida nos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(quatro) meses da intervenção</a:t>
            </a:r>
          </a:p>
        </p:txBody>
      </p:sp>
    </p:spTree>
    <p:extLst>
      <p:ext uri="{BB962C8B-B14F-4D97-AF65-F5344CB8AC3E}">
        <p14:creationId xmlns:p14="http://schemas.microsoft.com/office/powerpoint/2010/main" val="1794606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07504" y="332656"/>
            <a:ext cx="903649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s-ES" sz="2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Puerpério </a:t>
            </a:r>
            <a:r>
              <a:rPr lang="es-ES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2 </a:t>
            </a:r>
            <a:endParaRPr lang="es-ES" sz="26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es-ES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 Realizar exame ginecológico em 100% das puérperas cadastradas no programa  </a:t>
            </a:r>
            <a:endParaRPr lang="es-ES" sz="2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428" y="2211779"/>
            <a:ext cx="5832648" cy="301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07504" y="5229200"/>
            <a:ext cx="9036496" cy="698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sz="1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Figura 4 – Gráfico de proporção de puérperas que receberam exame ginecológico na UBS Floririo Pereira, Sena Madureira, Acre, 2015. Fonte: Planilha Final da Coleta de Dados, 2015.</a:t>
            </a:r>
            <a:endParaRPr lang="es-ES" sz="1400" dirty="0">
              <a:solidFill>
                <a:srgbClr val="000000"/>
              </a:solidFill>
              <a:effectLst/>
              <a:latin typeface="Arial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552123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7504" y="404664"/>
            <a:ext cx="9361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</a:t>
            </a:r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Puerpério Objetivo 2</a:t>
            </a:r>
            <a:endParaRPr lang="es-E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42906" y="1772816"/>
            <a:ext cx="830555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2.4 -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Avaliar o estado psíquico em 100% das puérperas cadastradas no Programa.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2.5 -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Avaliar intercorrências em 100% das puérperas cadastradas no Programa.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2.6 -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Prescrever a 100% das puérperas um dos métodos de anticoncepção.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100%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atingida nos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(quatro) meses da intervenção</a:t>
            </a:r>
          </a:p>
        </p:txBody>
      </p:sp>
    </p:spTree>
    <p:extLst>
      <p:ext uri="{BB962C8B-B14F-4D97-AF65-F5344CB8AC3E}">
        <p14:creationId xmlns:p14="http://schemas.microsoft.com/office/powerpoint/2010/main" val="9551284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2216" y="476672"/>
            <a:ext cx="83164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s-E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</a:t>
            </a:r>
            <a:r>
              <a:rPr lang="es-E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Puerpério Objetivo 3</a:t>
            </a:r>
            <a:endParaRPr lang="es-E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67544" y="1628800"/>
            <a:ext cx="820891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3: Melhorar a adesão ao pré-natal e adesão das mães ao puerpério.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 Realizar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busca ativa em 100% das puérperas que não realizaram a consulta de puerpério até 30 dias após o parto.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atingida nos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(quatro) meses da intervenção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6260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404664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s-E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Puerpério </a:t>
            </a:r>
            <a:r>
              <a:rPr lang="es-E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es-E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s-E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67544" y="1628800"/>
            <a:ext cx="820891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4: Melhorar o registro do programa de Pré-Natal e Puerpério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 Manter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registro na ficha de acompanhamento do Programa 100% das puérperas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100%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atingida nos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(quatro) meses da intervenção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4419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99592" y="548680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</a:t>
            </a:r>
            <a:r>
              <a:rPr lang="es-E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Puerpério Objetivo 5</a:t>
            </a:r>
            <a:endParaRPr lang="es-E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11560" y="1412776"/>
            <a:ext cx="80648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5: Promover a saúde no Puerpério.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5.1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Orientar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das puérperas cadastradas no Programa sobre os cuidados do recém-nascido.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5.2 - Orientar 100% das puérperas cadastradas no Programa  sobre aleitamento materno exclusivo.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5.3 - Orientar 100% das puérperas cadastradas no Programa sobre planejamento familiar.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atingida nos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(quatro) meses da intervenção</a:t>
            </a:r>
          </a:p>
        </p:txBody>
      </p:sp>
    </p:spTree>
    <p:extLst>
      <p:ext uri="{BB962C8B-B14F-4D97-AF65-F5344CB8AC3E}">
        <p14:creationId xmlns:p14="http://schemas.microsoft.com/office/powerpoint/2010/main" val="32242915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336554" y="836712"/>
            <a:ext cx="26035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E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endParaRPr lang="es-E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76490" y="2060848"/>
            <a:ext cx="841599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 smtClean="0">
                <a:solidFill>
                  <a:schemeClr val="bg1"/>
                </a:solidFill>
              </a:rPr>
              <a:t>                 </a:t>
            </a:r>
            <a:r>
              <a:rPr lang="pt-BR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Importância </a:t>
            </a:r>
            <a:r>
              <a:rPr lang="pt-B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intervenção para a equipe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200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pt-BR" sz="22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Com o desenvolvimento da intervenção a equipe precisou de uma capacitação </a:t>
            </a:r>
            <a:r>
              <a:rPr lang="pt-BR" sz="22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o </a:t>
            </a:r>
            <a:r>
              <a:rPr lang="pt-BR" sz="22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que proporcionou um aumento de conhecimento e uma melhor </a:t>
            </a:r>
            <a:r>
              <a:rPr lang="pt-BR" sz="22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preparação na atenção ao Pré-natal e </a:t>
            </a:r>
            <a:r>
              <a:rPr lang="pt-BR" sz="22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Puerpério</a:t>
            </a:r>
            <a:r>
              <a:rPr lang="pt-BR" sz="22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200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Esta intervenção </a:t>
            </a:r>
            <a:r>
              <a:rPr lang="pt-BR" sz="22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promoveu o trabalho integrado de todos os profissionais da equipe. </a:t>
            </a: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333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75656" y="539969"/>
            <a:ext cx="5976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endParaRPr lang="es-E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755576" y="1506264"/>
            <a:ext cx="77768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pt-BR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Importância </a:t>
            </a:r>
            <a:r>
              <a:rPr lang="pt-B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intervenção para o serviço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Antes desta intervenção os atendimentos das gestantes era responsabilidade do enfermeiro e os atendimentos das puérperas eram realizados parcialmente.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200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pt-BR" sz="22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 intervenção na unidade básica de saúde propiciou uma ampliação da cobertura da atenção das gestantes e puérperas da área de </a:t>
            </a:r>
            <a:r>
              <a:rPr lang="pt-BR" sz="22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cobertura. </a:t>
            </a:r>
            <a:endParaRPr lang="pt-BR" sz="2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Melhoria dos registros das fichas e do agendamento das consultas.  </a:t>
            </a:r>
            <a:endParaRPr lang="pt-BR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999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:\Videos\Pictures\20150323_08395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4211960" cy="286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050" y="980729"/>
            <a:ext cx="4467225" cy="2863974"/>
          </a:xfrm>
          <a:prstGeom prst="rect">
            <a:avLst/>
          </a:prstGeom>
          <a:noFill/>
        </p:spPr>
      </p:pic>
      <p:sp>
        <p:nvSpPr>
          <p:cNvPr id="2" name="Retângulo 1"/>
          <p:cNvSpPr/>
          <p:nvPr/>
        </p:nvSpPr>
        <p:spPr>
          <a:xfrm>
            <a:off x="1613253" y="4336226"/>
            <a:ext cx="61093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Atenção a </a:t>
            </a:r>
            <a:r>
              <a:rPr lang="pt-BR" dirty="0" smtClean="0">
                <a:solidFill>
                  <a:schemeClr val="bg1"/>
                </a:solidFill>
              </a:rPr>
              <a:t>Gestantes </a:t>
            </a:r>
            <a:r>
              <a:rPr lang="pt-BR" dirty="0">
                <a:solidFill>
                  <a:schemeClr val="bg1"/>
                </a:solidFill>
              </a:rPr>
              <a:t>na UBS Floririo Pereira, Sena Madureira/AC.</a:t>
            </a:r>
          </a:p>
          <a:p>
            <a:r>
              <a:rPr lang="pt-BR" dirty="0" smtClean="0">
                <a:solidFill>
                  <a:prstClr val="white"/>
                </a:solidFill>
              </a:rPr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985517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03548" y="548680"/>
            <a:ext cx="78848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endParaRPr lang="es-E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03548" y="1668864"/>
            <a:ext cx="8424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solidFill>
                  <a:schemeClr val="bg1"/>
                </a:solidFill>
              </a:rPr>
              <a:t>               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Importância da intervenção para o serviço</a:t>
            </a:r>
          </a:p>
          <a:p>
            <a:pPr algn="just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P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roporcionou um melhor agendamento e monitoramento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das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fichas de acompanhamento 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permitindo uma atenção ao pré-natal e ao puerpério mais organizada e de qualidade. </a:t>
            </a:r>
            <a:endParaRPr lang="es-ES" sz="24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4894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411760" y="476672"/>
            <a:ext cx="4104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endParaRPr lang="es-E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11560" y="1412776"/>
            <a:ext cx="79208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solidFill>
                  <a:schemeClr val="bg1"/>
                </a:solidFill>
              </a:rPr>
              <a:t>         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Importância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intervenção para a comunidade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impacto da intervenção ainda não foi percebido pela comunidade em geral.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Os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demais usuários ficam um pouco insatisfeitos uma vez que não entenderam a implantação do programa na unidade, nem que as gestantes e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puérperas apresentam prioridade nos agendamentos da médica ou dentista.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gestantes e 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puérperas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mostram 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satisfeitas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 prioridade nos serviços.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4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4474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404664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Viabilidade </a:t>
            </a: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incorporar </a:t>
            </a:r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sua intervenção à rotina </a:t>
            </a: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serviço</a:t>
            </a:r>
            <a:endParaRPr lang="es-E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11560" y="1947604"/>
            <a:ext cx="813690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Na unidade este projeto se converteu numa </a:t>
            </a:r>
            <a:r>
              <a:rPr lang="pt-BR" sz="22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rotina </a:t>
            </a:r>
            <a:r>
              <a:rPr lang="pt-BR" sz="22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nossa, com o objetivo de </a:t>
            </a:r>
            <a:r>
              <a:rPr lang="pt-BR" sz="22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elevar </a:t>
            </a:r>
            <a:r>
              <a:rPr lang="pt-BR" sz="22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 qualidade de atendimento e acompanhamentos de todas as gestantes e puérperas da área de cobertura ou de outra área que precise de atendimento.           </a:t>
            </a:r>
            <a:endParaRPr lang="es-ES" sz="22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Se </a:t>
            </a:r>
            <a:r>
              <a:rPr lang="pt-BR" sz="22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alcançou </a:t>
            </a:r>
            <a:r>
              <a:rPr lang="pt-BR" sz="22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uma </a:t>
            </a:r>
            <a:r>
              <a:rPr lang="pt-BR" sz="22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união entre UBS, Equipe </a:t>
            </a:r>
            <a:r>
              <a:rPr lang="pt-BR" sz="22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de Saúde, </a:t>
            </a:r>
            <a:r>
              <a:rPr lang="pt-BR" sz="22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Comunidade, </a:t>
            </a:r>
            <a:r>
              <a:rPr lang="pt-BR" sz="22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Família e lideranças comunitárias para atingir um ótimo desenvolvimento de qualquer programa na atenção </a:t>
            </a:r>
            <a:r>
              <a:rPr lang="pt-BR" sz="22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primária à saúde.</a:t>
            </a:r>
            <a:endParaRPr lang="pt-BR" sz="2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5342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85750" y="726173"/>
            <a:ext cx="7128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E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 BIBLIOGRÁFICAS 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2095401"/>
            <a:ext cx="89644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dirty="0" smtClean="0"/>
          </a:p>
          <a:p>
            <a:pPr algn="just"/>
            <a:r>
              <a:rPr lang="pt-BR" dirty="0"/>
              <a:t>	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88032" y="2018457"/>
            <a:ext cx="89644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1600" dirty="0" smtClean="0">
                <a:solidFill>
                  <a:schemeClr val="bg1"/>
                </a:solidFill>
              </a:rPr>
              <a:t>BRASIL. </a:t>
            </a:r>
            <a:r>
              <a:rPr lang="pt-BR" sz="1600" b="1" dirty="0" smtClean="0">
                <a:solidFill>
                  <a:schemeClr val="bg1"/>
                </a:solidFill>
              </a:rPr>
              <a:t>Ministério </a:t>
            </a:r>
            <a:r>
              <a:rPr lang="pt-BR" sz="1600" b="1" dirty="0">
                <a:solidFill>
                  <a:schemeClr val="bg1"/>
                </a:solidFill>
              </a:rPr>
              <a:t>da Saúde</a:t>
            </a:r>
            <a:r>
              <a:rPr lang="pt-BR" sz="1600" dirty="0">
                <a:solidFill>
                  <a:schemeClr val="bg1"/>
                </a:solidFill>
              </a:rPr>
              <a:t>. Secretaria de Atenção à Saúde. Departamento de Ações Programáticas Estratégicas. Área Técnica de Saúde da Mulher. Pré-natal e Puerpério: atenção qualificada e humanizada – manual técnico/Ministério da Saúde, Secretaria de Atenção à Saúde, Departamento de Ações Programáticas Estratégicas – Brasília: Ministério da Saúde, 2005. 163 p. </a:t>
            </a:r>
            <a:r>
              <a:rPr lang="pt-BR" sz="1600" b="1" dirty="0" smtClean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endParaRPr lang="es-ES" sz="1600" dirty="0">
              <a:solidFill>
                <a:schemeClr val="bg1"/>
              </a:solidFill>
              <a:latin typeface="Arial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pt-BR" sz="1600" b="1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pt-BR" sz="1600" b="1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pt-BR" sz="1600" dirty="0" smtClean="0">
                <a:solidFill>
                  <a:schemeClr val="bg1"/>
                </a:solidFill>
              </a:rPr>
              <a:t>BRASIL. </a:t>
            </a:r>
            <a:r>
              <a:rPr lang="pt-BR" sz="1600" b="1" dirty="0" smtClean="0">
                <a:solidFill>
                  <a:schemeClr val="bg1"/>
                </a:solidFill>
              </a:rPr>
              <a:t>Ministério </a:t>
            </a:r>
            <a:r>
              <a:rPr lang="pt-BR" sz="1600" b="1" dirty="0">
                <a:solidFill>
                  <a:schemeClr val="bg1"/>
                </a:solidFill>
              </a:rPr>
              <a:t>da Saúde</a:t>
            </a:r>
            <a:r>
              <a:rPr lang="pt-BR" sz="1600" dirty="0">
                <a:solidFill>
                  <a:schemeClr val="bg1"/>
                </a:solidFill>
              </a:rPr>
              <a:t>. Secretaria de Atenção à Saúde. Departamento de Ações Programáticas Estratégicas. Gestação de alto risco: manual técnico / Ministério da Saúde, Secretaria de Atenção à Saúde, Departamento de Ações Programáticas Estratégicas. – 5. ed. – Brasília : Editora do Ministério da Saúde, 2012. 302 p</a:t>
            </a:r>
            <a:r>
              <a:rPr lang="pt-BR" sz="1600" dirty="0" smtClean="0">
                <a:solidFill>
                  <a:schemeClr val="bg1"/>
                </a:solidFill>
              </a:rPr>
              <a:t>.</a:t>
            </a:r>
          </a:p>
          <a:p>
            <a:pPr>
              <a:spcAft>
                <a:spcPts val="0"/>
              </a:spcAft>
            </a:pPr>
            <a:endParaRPr lang="pt-BR" sz="1600" b="1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es-ES" sz="16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pt-BR" sz="1600" dirty="0" smtClean="0">
                <a:solidFill>
                  <a:schemeClr val="bg1"/>
                </a:solidFill>
              </a:rPr>
              <a:t>BRASIL</a:t>
            </a:r>
            <a:r>
              <a:rPr lang="pt-BR" sz="1600" b="1" dirty="0" smtClean="0">
                <a:solidFill>
                  <a:schemeClr val="bg1"/>
                </a:solidFill>
              </a:rPr>
              <a:t>. </a:t>
            </a:r>
            <a:r>
              <a:rPr lang="pt-BR" sz="1600" b="1" dirty="0">
                <a:solidFill>
                  <a:schemeClr val="bg1"/>
                </a:solidFill>
              </a:rPr>
              <a:t>Ministério da Saúde</a:t>
            </a:r>
            <a:r>
              <a:rPr lang="pt-BR" sz="1600" dirty="0">
                <a:solidFill>
                  <a:schemeClr val="bg1"/>
                </a:solidFill>
              </a:rPr>
              <a:t>. Secretaria de Atenção à Saúde. Departamento de Atenção Básica. Atenção ao pré-natal de baixo risco / Ministério da Saúde. Secretaria de Atenção à Saúde. Departamento de Atenção Básica. – Brasília : Editora do Ministério da Saúde, 2012. 318 p</a:t>
            </a:r>
            <a:endParaRPr lang="es-ES" sz="1600" dirty="0">
              <a:solidFill>
                <a:schemeClr val="bg1"/>
              </a:solidFill>
              <a:effectLst/>
              <a:latin typeface="Arial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674161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FB_IMG_14408060208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667" y="-99392"/>
            <a:ext cx="9220667" cy="774948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3346416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318948"/>
            <a:ext cx="2376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3600" b="1" dirty="0"/>
          </a:p>
        </p:txBody>
      </p:sp>
      <p:sp>
        <p:nvSpPr>
          <p:cNvPr id="4" name="Retângulo 3"/>
          <p:cNvSpPr/>
          <p:nvPr/>
        </p:nvSpPr>
        <p:spPr>
          <a:xfrm>
            <a:off x="2915815" y="539969"/>
            <a:ext cx="33843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es-E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Introdução</a:t>
            </a:r>
            <a:endParaRPr lang="es-E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39552" y="1628800"/>
            <a:ext cx="8064896" cy="4190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pt-BR" sz="2000" dirty="0" smtClean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    O </a:t>
            </a:r>
            <a:r>
              <a:rPr lang="pt-BR" sz="2000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Brasil tem registrado redução na mortalidade materna desde 1990. Naquele ano a razão de mortalidade materna era de 140 óbitos por 100 mil nascidos </a:t>
            </a:r>
            <a:r>
              <a:rPr lang="pt-BR" sz="2000" dirty="0" smtClean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vivos e </a:t>
            </a:r>
            <a:r>
              <a:rPr lang="pt-BR" sz="2000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em 2007 declinou para 75 óbitos por 100 mil nascidos vivos, o que representa uma diminuição de aproximadamente a metade. </a:t>
            </a:r>
            <a:endParaRPr lang="pt-BR" sz="2000" dirty="0" smtClean="0">
              <a:solidFill>
                <a:schemeClr val="bg1"/>
              </a:solidFill>
              <a:latin typeface="Arial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pt-BR" sz="2000" dirty="0" smtClean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    </a:t>
            </a:r>
          </a:p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pt-BR" sz="2000" dirty="0" smtClean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   Uma </a:t>
            </a:r>
            <a:r>
              <a:rPr lang="pt-BR" sz="2000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assistência </a:t>
            </a:r>
            <a:r>
              <a:rPr lang="pt-BR" sz="2000" dirty="0" smtClean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pré-natal </a:t>
            </a:r>
            <a:r>
              <a:rPr lang="pt-BR" sz="2000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adequada, com a detecção e a intervenção precoce das situações de risco, bem como um sistema ágil de referência hospitalar melhoram esses índices.</a:t>
            </a:r>
            <a:endParaRPr lang="es-E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2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51562" y="2426112"/>
            <a:ext cx="79208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pt-BR" sz="2200" dirty="0" smtClean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 </a:t>
            </a:r>
            <a:r>
              <a:rPr lang="pt-BR" altLang="es-E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Foi </a:t>
            </a:r>
            <a:r>
              <a:rPr lang="pt-BR" altLang="es-E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baseando-se nessa perspectiva </a:t>
            </a:r>
            <a:r>
              <a:rPr lang="pt-BR" altLang="es-E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que</a:t>
            </a:r>
            <a:r>
              <a:rPr lang="pt-BR" altLang="es-ES" sz="2200" dirty="0" smtClean="0">
                <a:solidFill>
                  <a:prstClr val="black"/>
                </a:solidFill>
                <a:latin typeface="Arial"/>
                <a:cs typeface="Times New Roman"/>
              </a:rPr>
              <a:t> </a:t>
            </a:r>
            <a:r>
              <a:rPr lang="pt-BR" sz="2200" dirty="0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a </a:t>
            </a:r>
            <a:r>
              <a:rPr lang="pt-BR" sz="22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intervenção</a:t>
            </a:r>
            <a:r>
              <a:rPr lang="pt-BR" altLang="es-E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200" dirty="0" smtClean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teve como objetivo geral melhorar </a:t>
            </a:r>
            <a:r>
              <a:rPr lang="pt-BR" sz="2200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a atenção ao pré-natal e puerpério na </a:t>
            </a:r>
            <a:r>
              <a:rPr lang="pt-BR" sz="2200" dirty="0" smtClean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Unidade </a:t>
            </a:r>
            <a:r>
              <a:rPr lang="pt-BR" sz="2200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Básica de Saúde Floririo Pereira, Sena Madureira/AC</a:t>
            </a:r>
            <a:r>
              <a:rPr lang="pt-BR" sz="22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.</a:t>
            </a:r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159311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7504" y="548680"/>
            <a:ext cx="8856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3200" dirty="0"/>
          </a:p>
        </p:txBody>
      </p:sp>
      <p:sp>
        <p:nvSpPr>
          <p:cNvPr id="3" name="Retângulo 2"/>
          <p:cNvSpPr/>
          <p:nvPr/>
        </p:nvSpPr>
        <p:spPr>
          <a:xfrm>
            <a:off x="1965795" y="751637"/>
            <a:ext cx="48922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es-E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pt-BR" altLang="es-E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OBJETIVO  GERAL</a:t>
            </a:r>
            <a:endParaRPr lang="es-ES" sz="2800" b="1" dirty="0">
              <a:solidFill>
                <a:schemeClr val="bg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27584" y="1628800"/>
            <a:ext cx="6030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5" name="Retângulo 4"/>
          <p:cNvSpPr/>
          <p:nvPr/>
        </p:nvSpPr>
        <p:spPr>
          <a:xfrm>
            <a:off x="1007604" y="2125773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Melhoria da Atenção</a:t>
            </a:r>
            <a:r>
              <a:rPr lang="pt-BR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ao Pré-natal e puerpério na UBS Floririo Pereira, Sena Madureira/AC.</a:t>
            </a:r>
            <a:endParaRPr lang="es-ES" sz="2400" dirty="0">
              <a:solidFill>
                <a:srgbClr val="000000"/>
              </a:solidFill>
              <a:effectLst/>
              <a:latin typeface="Arial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937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0"/>
            <a:ext cx="7924800" cy="1143000"/>
          </a:xfrm>
        </p:spPr>
        <p:txBody>
          <a:bodyPr/>
          <a:lstStyle/>
          <a:p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específicos </a:t>
            </a:r>
            <a:endParaRPr lang="pt-B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t-BR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Ampliar a cobertura do Programa de Pré-Natal e Puerpério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 a qualidade da atenção ao pré-natal e puerpério realizado na Unidade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Melhorar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adesão ao pré-natal e adesão das mães ao puerpério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 o registro do programa de Pré-Natal e Puerpério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Realizar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avaliação de risco.</a:t>
            </a:r>
          </a:p>
          <a:p>
            <a:pPr marL="457200" indent="-457200" algn="just"/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Promover a saúde no Pré-natal e Puerpério.</a:t>
            </a:r>
          </a:p>
          <a:p>
            <a:pPr marL="285750" indent="-285750"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06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78098"/>
          </a:xfrm>
        </p:spPr>
        <p:txBody>
          <a:bodyPr/>
          <a:lstStyle/>
          <a:p>
            <a:r>
              <a:rPr lang="pt-BR" sz="32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METODOLOGIA</a:t>
            </a:r>
            <a:endParaRPr lang="pt-BR" sz="32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.  Projeto 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intervenção. 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. Período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quatro meses.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. Público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alvo da intervenção: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- Gestantes </a:t>
            </a: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- Puérperas </a:t>
            </a: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. Prontuários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fichas-espelhos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gestantes e puérperas. </a:t>
            </a:r>
          </a:p>
        </p:txBody>
      </p:sp>
    </p:spTree>
    <p:extLst>
      <p:ext uri="{BB962C8B-B14F-4D97-AF65-F5344CB8AC3E}">
        <p14:creationId xmlns:p14="http://schemas.microsoft.com/office/powerpoint/2010/main" val="394101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200" b="1" cap="non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endParaRPr lang="es-ES" sz="32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83568" y="2132856"/>
            <a:ext cx="79248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Protocolo 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ministério de Saúde 2006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Manual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Técnico Brasília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DF-2012.Gestação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de Alto Risco. </a:t>
            </a:r>
            <a:endParaRPr lang="pt-BR" sz="2400" dirty="0" smtClean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. Manual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Técnico Brasília DF-2012.  Gestação de Baixo risco</a:t>
            </a:r>
            <a:endParaRPr lang="es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27866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te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orizonte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1431</TotalTime>
  <Words>1773</Words>
  <Application>Microsoft Office PowerPoint</Application>
  <PresentationFormat>Apresentação na tela (4:3)</PresentationFormat>
  <Paragraphs>211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5" baseType="lpstr">
      <vt:lpstr>Horizonte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         Objetivo específicos </vt:lpstr>
      <vt:lpstr>                  METODOLOGIA</vt:lpstr>
      <vt:lpstr>METODOLOGIA</vt:lpstr>
      <vt:lpstr>   Resultados Pré-natal Objetivo 1 Meta 1.1: Alcançar 100% de cobertura das gestantes cadastradas no Programa de Pré-natal da unidade de saúde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medico</dc:creator>
  <cp:lastModifiedBy>Mônica Vohlbrecht</cp:lastModifiedBy>
  <cp:revision>106</cp:revision>
  <dcterms:created xsi:type="dcterms:W3CDTF">2015-07-24T18:20:42Z</dcterms:created>
  <dcterms:modified xsi:type="dcterms:W3CDTF">2015-10-13T23:40:37Z</dcterms:modified>
</cp:coreProperties>
</file>