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40"/>
  </p:notesMasterIdLst>
  <p:sldIdLst>
    <p:sldId id="257" r:id="rId2"/>
    <p:sldId id="275" r:id="rId3"/>
    <p:sldId id="260" r:id="rId4"/>
    <p:sldId id="262" r:id="rId5"/>
    <p:sldId id="264" r:id="rId6"/>
    <p:sldId id="265" r:id="rId7"/>
    <p:sldId id="266" r:id="rId8"/>
    <p:sldId id="327" r:id="rId9"/>
    <p:sldId id="326" r:id="rId10"/>
    <p:sldId id="324" r:id="rId11"/>
    <p:sldId id="339" r:id="rId12"/>
    <p:sldId id="340" r:id="rId13"/>
    <p:sldId id="341" r:id="rId14"/>
    <p:sldId id="342" r:id="rId15"/>
    <p:sldId id="343" r:id="rId16"/>
    <p:sldId id="344" r:id="rId17"/>
    <p:sldId id="345" r:id="rId18"/>
    <p:sldId id="346" r:id="rId19"/>
    <p:sldId id="347" r:id="rId20"/>
    <p:sldId id="348" r:id="rId21"/>
    <p:sldId id="349" r:id="rId22"/>
    <p:sldId id="350" r:id="rId23"/>
    <p:sldId id="351" r:id="rId24"/>
    <p:sldId id="352" r:id="rId25"/>
    <p:sldId id="353" r:id="rId26"/>
    <p:sldId id="354" r:id="rId27"/>
    <p:sldId id="355" r:id="rId28"/>
    <p:sldId id="356" r:id="rId29"/>
    <p:sldId id="357" r:id="rId30"/>
    <p:sldId id="293" r:id="rId31"/>
    <p:sldId id="294" r:id="rId32"/>
    <p:sldId id="295" r:id="rId33"/>
    <p:sldId id="296" r:id="rId34"/>
    <p:sldId id="307" r:id="rId35"/>
    <p:sldId id="297" r:id="rId36"/>
    <p:sldId id="298" r:id="rId37"/>
    <p:sldId id="299" r:id="rId38"/>
    <p:sldId id="300" r:id="rId3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5" autoAdjust="0"/>
    <p:restoredTop sz="94662" autoAdjust="0"/>
  </p:normalViewPr>
  <p:slideViewPr>
    <p:cSldViewPr snapToGrid="0">
      <p:cViewPr>
        <p:scale>
          <a:sx n="60" d="100"/>
          <a:sy n="60" d="100"/>
        </p:scale>
        <p:origin x="-1080" y="-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Planilha_do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Planilha_do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Planilha_do_Microsoft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Planilha_do_Microsoft_Excel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Planilha_do_Microsoft_Excel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Planilha_do_Microsoft_Excel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Planilha_do_Microsoft_Excel7.xlsx"/><Relationship Id="rId1" Type="http://schemas.openxmlformats.org/officeDocument/2006/relationships/themeOverride" Target="../theme/themeOverrid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426962096121451"/>
          <c:y val="5.3921732264362407E-2"/>
          <c:w val="0.85094409531616122"/>
          <c:h val="0.8588505360278356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Indicadores!$C$4</c:f>
              <c:strCache>
                <c:ptCount val="1"/>
                <c:pt idx="0">
                  <c:v>Cobertura do programa de atenção ao  hipertenso na unidade de saúde</c:v>
                </c:pt>
              </c:strCache>
            </c:strRef>
          </c:tx>
          <c:spPr>
            <a:solidFill>
              <a:srgbClr val="E46C0A"/>
            </a:solidFill>
            <a:ln w="25400">
              <a:noFill/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Indicadores!$D$3:$F$3</c:f>
              <c:strCache>
                <c:ptCount val="3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</c:strCache>
            </c:strRef>
          </c:cat>
          <c:val>
            <c:numRef>
              <c:f>Indicadores!$D$4:$F$4</c:f>
              <c:numCache>
                <c:formatCode>0.0%</c:formatCode>
                <c:ptCount val="3"/>
                <c:pt idx="0">
                  <c:v>0.4589041095890411</c:v>
                </c:pt>
                <c:pt idx="1">
                  <c:v>0.5273972602739726</c:v>
                </c:pt>
                <c:pt idx="2">
                  <c:v>0.59589041095890416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5312000"/>
        <c:axId val="36978048"/>
      </c:barChart>
      <c:catAx>
        <c:axId val="1253120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6978048"/>
        <c:crosses val="autoZero"/>
        <c:auto val="1"/>
        <c:lblAlgn val="ctr"/>
        <c:lblOffset val="100"/>
        <c:noMultiLvlLbl val="0"/>
      </c:catAx>
      <c:valAx>
        <c:axId val="36978048"/>
        <c:scaling>
          <c:orientation val="minMax"/>
          <c:max val="1"/>
        </c:scaling>
        <c:delete val="0"/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125312000"/>
        <c:crosses val="autoZero"/>
        <c:crossBetween val="between"/>
        <c:majorUnit val="0.2"/>
        <c:min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0771263383546"/>
          <c:y val="2.4797402572726064E-2"/>
          <c:w val="0.85504060809987914"/>
          <c:h val="0.83426920362894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Indicadores!$S$4</c:f>
              <c:strCache>
                <c:ptCount val="1"/>
                <c:pt idx="0">
                  <c:v>Cobertura do programa de atenção ao  diabético na unidade de saúde</c:v>
                </c:pt>
              </c:strCache>
            </c:strRef>
          </c:tx>
          <c:spPr>
            <a:solidFill>
              <a:srgbClr val="F96A1B"/>
            </a:solidFill>
            <a:ln w="25400">
              <a:noFill/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Indicadores!$T$3:$V$3</c:f>
              <c:strCache>
                <c:ptCount val="3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</c:strCache>
            </c:strRef>
          </c:cat>
          <c:val>
            <c:numRef>
              <c:f>Indicadores!$T$4:$V$4</c:f>
              <c:numCache>
                <c:formatCode>0.0%</c:formatCode>
                <c:ptCount val="3"/>
                <c:pt idx="0">
                  <c:v>0.44444444444444442</c:v>
                </c:pt>
                <c:pt idx="1">
                  <c:v>0.47222222222222221</c:v>
                </c:pt>
                <c:pt idx="2">
                  <c:v>0.69444444444444442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778560"/>
        <c:axId val="37780480"/>
      </c:barChart>
      <c:catAx>
        <c:axId val="37778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7780480"/>
        <c:crosses val="autoZero"/>
        <c:auto val="1"/>
        <c:lblAlgn val="ctr"/>
        <c:lblOffset val="100"/>
        <c:noMultiLvlLbl val="0"/>
      </c:catAx>
      <c:valAx>
        <c:axId val="37780480"/>
        <c:scaling>
          <c:orientation val="minMax"/>
          <c:max val="1"/>
        </c:scaling>
        <c:delete val="0"/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7778560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310320293499484"/>
          <c:y val="6.3103469237436746E-2"/>
          <c:w val="0.8563656879427729"/>
          <c:h val="0.8583169713346422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Indicadores!$C$15</c:f>
              <c:strCache>
                <c:ptCount val="1"/>
                <c:pt idx="0">
                  <c:v>Proporção de hipertensos com os exames complementares em dia de acordo com o protocolo</c:v>
                </c:pt>
              </c:strCache>
            </c:strRef>
          </c:tx>
          <c:spPr>
            <a:solidFill>
              <a:srgbClr val="F96A1B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Indicadores!$D$14:$F$14</c:f>
              <c:strCache>
                <c:ptCount val="3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</c:strCache>
            </c:strRef>
          </c:cat>
          <c:val>
            <c:numRef>
              <c:f>Indicadores!$D$15:$F$15</c:f>
              <c:numCache>
                <c:formatCode>0.0%</c:formatCode>
                <c:ptCount val="3"/>
                <c:pt idx="0">
                  <c:v>0.44776119402985076</c:v>
                </c:pt>
                <c:pt idx="1">
                  <c:v>0.4935064935064935</c:v>
                </c:pt>
                <c:pt idx="2">
                  <c:v>0.98837209302325579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3121280"/>
        <c:axId val="78659584"/>
      </c:barChart>
      <c:catAx>
        <c:axId val="431212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pt-BR"/>
          </a:p>
        </c:txPr>
        <c:crossAx val="78659584"/>
        <c:crosses val="autoZero"/>
        <c:auto val="1"/>
        <c:lblAlgn val="ctr"/>
        <c:lblOffset val="100"/>
        <c:noMultiLvlLbl val="0"/>
      </c:catAx>
      <c:valAx>
        <c:axId val="78659584"/>
        <c:scaling>
          <c:orientation val="minMax"/>
          <c:max val="1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pt-BR"/>
          </a:p>
        </c:txPr>
        <c:crossAx val="43121280"/>
        <c:crosses val="autoZero"/>
        <c:crossBetween val="between"/>
        <c:majorUnit val="0.2"/>
      </c:valAx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546345004746747"/>
          <c:y val="7.8856609623111501E-2"/>
          <c:w val="0.83914647903054673"/>
          <c:h val="0.8229472417808694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Indicadores!$S$15</c:f>
              <c:strCache>
                <c:ptCount val="1"/>
                <c:pt idx="0">
                  <c:v>Proporção de diabéticos com os exames complementares  em dia de acordo com o protocolo</c:v>
                </c:pt>
              </c:strCache>
            </c:strRef>
          </c:tx>
          <c:spPr>
            <a:solidFill>
              <a:srgbClr val="F96A1B"/>
            </a:solidFill>
            <a:ln w="25400">
              <a:noFill/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Indicadores!$T$14:$V$14</c:f>
              <c:strCache>
                <c:ptCount val="3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</c:strCache>
            </c:strRef>
          </c:cat>
          <c:val>
            <c:numRef>
              <c:f>Indicadores!$T$15:$V$15</c:f>
              <c:numCache>
                <c:formatCode>0.0%</c:formatCode>
                <c:ptCount val="3"/>
                <c:pt idx="0">
                  <c:v>0.75</c:v>
                </c:pt>
                <c:pt idx="1">
                  <c:v>0.70588235294117652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9147776"/>
        <c:axId val="79149312"/>
      </c:barChart>
      <c:catAx>
        <c:axId val="79147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79149312"/>
        <c:crosses val="autoZero"/>
        <c:auto val="1"/>
        <c:lblAlgn val="ctr"/>
        <c:lblOffset val="100"/>
        <c:noMultiLvlLbl val="0"/>
      </c:catAx>
      <c:valAx>
        <c:axId val="79149312"/>
        <c:scaling>
          <c:orientation val="minMax"/>
          <c:max val="1"/>
        </c:scaling>
        <c:delete val="0"/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79147776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5473008944356936"/>
          <c:y val="9.188121299892045E-2"/>
          <c:w val="0.84526984270232697"/>
          <c:h val="0.8219883149761375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Indicadores!$C$27</c:f>
              <c:strCache>
                <c:ptCount val="1"/>
                <c:pt idx="0">
                  <c:v>Proporção de hipertensos com avaliação da necessidade de atendimento odontológico</c:v>
                </c:pt>
              </c:strCache>
            </c:strRef>
          </c:tx>
          <c:spPr>
            <a:solidFill>
              <a:srgbClr val="F96A1B"/>
            </a:soli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Indicadores!$D$26:$F$26</c:f>
              <c:strCache>
                <c:ptCount val="3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</c:strCache>
            </c:strRef>
          </c:cat>
          <c:val>
            <c:numRef>
              <c:f>Indicadores!$D$27:$F$27</c:f>
              <c:numCache>
                <c:formatCode>0.0%</c:formatCode>
                <c:ptCount val="3"/>
                <c:pt idx="0">
                  <c:v>1</c:v>
                </c:pt>
                <c:pt idx="1">
                  <c:v>0.98701298701298701</c:v>
                </c:pt>
                <c:pt idx="2">
                  <c:v>0.95402298850574707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8620160"/>
        <c:axId val="78621696"/>
      </c:barChart>
      <c:catAx>
        <c:axId val="786201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78621696"/>
        <c:crosses val="autoZero"/>
        <c:auto val="1"/>
        <c:lblAlgn val="ctr"/>
        <c:lblOffset val="100"/>
        <c:noMultiLvlLbl val="0"/>
      </c:catAx>
      <c:valAx>
        <c:axId val="78621696"/>
        <c:scaling>
          <c:orientation val="minMax"/>
          <c:max val="1"/>
          <c:min val="0"/>
        </c:scaling>
        <c:delete val="0"/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78620160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97798142730473"/>
          <c:y val="8.1884158072918226E-2"/>
          <c:w val="0.84706442038642671"/>
          <c:h val="0.8161496403338598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Indicadores!$C$37</c:f>
              <c:strCache>
                <c:ptCount val="1"/>
                <c:pt idx="0">
                  <c:v>Proporção de hipertensos com registro adequado na ficha de acompanhamento</c:v>
                </c:pt>
              </c:strCache>
            </c:strRef>
          </c:tx>
          <c:spPr>
            <a:solidFill>
              <a:srgbClr val="F96A1B"/>
            </a:soli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Indicadores!$D$36:$F$36</c:f>
              <c:strCache>
                <c:ptCount val="3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</c:strCache>
            </c:strRef>
          </c:cat>
          <c:val>
            <c:numRef>
              <c:f>Indicadores!$D$37:$F$37</c:f>
              <c:numCache>
                <c:formatCode>0.0%</c:formatCode>
                <c:ptCount val="3"/>
                <c:pt idx="0">
                  <c:v>0.86567164179104472</c:v>
                </c:pt>
                <c:pt idx="1">
                  <c:v>0.8571428571428571</c:v>
                </c:pt>
                <c:pt idx="2">
                  <c:v>0.86206896551724133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444416"/>
        <c:axId val="38397056"/>
      </c:barChart>
      <c:catAx>
        <c:axId val="38444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8397056"/>
        <c:crosses val="autoZero"/>
        <c:auto val="1"/>
        <c:lblAlgn val="ctr"/>
        <c:lblOffset val="100"/>
        <c:noMultiLvlLbl val="0"/>
      </c:catAx>
      <c:valAx>
        <c:axId val="38397056"/>
        <c:scaling>
          <c:orientation val="minMax"/>
          <c:max val="1"/>
          <c:min val="0"/>
        </c:scaling>
        <c:delete val="0"/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8444416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493249956003275"/>
          <c:y val="2.62251076510654E-2"/>
          <c:w val="0.85739218777230308"/>
          <c:h val="0.823852992797337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Indicadores!$S$37</c:f>
              <c:strCache>
                <c:ptCount val="1"/>
                <c:pt idx="0">
                  <c:v>Proporção de diabéticos com registro adequado na ficha de acompanhamento</c:v>
                </c:pt>
              </c:strCache>
            </c:strRef>
          </c:tx>
          <c:spPr>
            <a:solidFill>
              <a:srgbClr val="F96A1B"/>
            </a:solidFill>
            <a:ln w="25400">
              <a:noFill/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Indicadores!$T$36:$V$36</c:f>
              <c:strCache>
                <c:ptCount val="3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</c:strCache>
            </c:strRef>
          </c:cat>
          <c:val>
            <c:numRef>
              <c:f>Indicadores!$T$37:$V$37</c:f>
              <c:numCache>
                <c:formatCode>0.0%</c:formatCode>
                <c:ptCount val="3"/>
                <c:pt idx="0">
                  <c:v>0.6875</c:v>
                </c:pt>
                <c:pt idx="1">
                  <c:v>0.82352941176470584</c:v>
                </c:pt>
                <c:pt idx="2">
                  <c:v>0.72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766464"/>
        <c:axId val="38768000"/>
      </c:barChart>
      <c:catAx>
        <c:axId val="38766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8768000"/>
        <c:crosses val="autoZero"/>
        <c:auto val="1"/>
        <c:lblAlgn val="ctr"/>
        <c:lblOffset val="100"/>
        <c:noMultiLvlLbl val="0"/>
      </c:catAx>
      <c:valAx>
        <c:axId val="38768000"/>
        <c:scaling>
          <c:orientation val="minMax"/>
          <c:max val="1"/>
          <c:min val="0"/>
        </c:scaling>
        <c:delete val="0"/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8766464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8D5732-18FE-483E-8704-261C72691C3A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9D2466-B715-423A-96E8-B78D3616EE1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44269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 smtClean="0"/>
          </a:p>
        </p:txBody>
      </p:sp>
      <p:sp>
        <p:nvSpPr>
          <p:cNvPr id="471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7F36128-8A9B-452E-A05F-715338D77BA1}" type="slidenum">
              <a:rPr lang="pt-BR" altLang="pt-BR"/>
              <a:pPr/>
              <a:t>1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228346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D2466-B715-423A-96E8-B78D3616EE1A}" type="slidenum">
              <a:rPr lang="pt-BR" smtClean="0"/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1907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1089484" y="1730403"/>
            <a:ext cx="7531497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616370" y="2470926"/>
            <a:ext cx="8681508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7D469-28D4-4CA3-BDD7-490FB7F74753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3E23-76AB-4B7C-A0EB-F7C0EE7CE929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7D469-28D4-4CA3-BDD7-490FB7F74753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3E23-76AB-4B7C-A0EB-F7C0EE7CE929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92532" y="1726738"/>
            <a:ext cx="7534656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621536" y="2468304"/>
            <a:ext cx="8680704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7D469-28D4-4CA3-BDD7-490FB7F74753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3E23-76AB-4B7C-A0EB-F7C0EE7CE929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6688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7D469-28D4-4CA3-BDD7-490FB7F74753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3E23-76AB-4B7C-A0EB-F7C0EE7CE929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2200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6688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6688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7D469-28D4-4CA3-BDD7-490FB7F74753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3E23-76AB-4B7C-A0EB-F7C0EE7CE929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7D469-28D4-4CA3-BDD7-490FB7F74753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3E23-76AB-4B7C-A0EB-F7C0EE7CE929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7D469-28D4-4CA3-BDD7-490FB7F74753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3E23-76AB-4B7C-A0EB-F7C0EE7CE929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ight Triangle 17"/>
          <p:cNvSpPr/>
          <p:nvPr/>
        </p:nvSpPr>
        <p:spPr>
          <a:xfrm rot="5400000">
            <a:off x="1720852" y="-1720850"/>
            <a:ext cx="6858000" cy="10299704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46573" y="1576104"/>
            <a:ext cx="694944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2737" y="2618912"/>
            <a:ext cx="507703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730605" y="2253385"/>
            <a:ext cx="7726347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7D469-28D4-4CA3-BDD7-490FB7F74753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9EA3E23-76AB-4B7C-A0EB-F7C0EE7CE929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705101" y="0"/>
            <a:ext cx="9486900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1" y="5048250"/>
            <a:ext cx="4762500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94929" y="1717501"/>
            <a:ext cx="73152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524639" y="2180529"/>
            <a:ext cx="8128727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7D469-28D4-4CA3-BDD7-490FB7F74753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3E23-76AB-4B7C-A0EB-F7C0EE7CE929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7D469-28D4-4CA3-BDD7-490FB7F74753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3E23-76AB-4B7C-A0EB-F7C0EE7CE929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678362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4678362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7D469-28D4-4CA3-BDD7-490FB7F74753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3E23-76AB-4B7C-A0EB-F7C0EE7CE929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0633"/>
            <a:ext cx="4765676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3173" y="5051293"/>
            <a:ext cx="12195173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365760"/>
            <a:ext cx="1002792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100629"/>
            <a:ext cx="1002792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68224" y="5870448"/>
            <a:ext cx="2901696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137D469-28D4-4CA3-BDD7-490FB7F74753}" type="datetimeFigureOut">
              <a:rPr lang="pt-BR" smtClean="0"/>
              <a:t>14/09/2015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90019" y="6285122"/>
            <a:ext cx="62992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01384" y="6170822"/>
            <a:ext cx="67056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39EA3E23-76AB-4B7C-A0EB-F7C0EE7CE929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74832" y="115890"/>
            <a:ext cx="8642351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5609676" y="4049486"/>
            <a:ext cx="6127390" cy="1017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ts val="700"/>
              </a:spcBef>
              <a:buClr>
                <a:schemeClr val="accent2"/>
              </a:buClr>
              <a:buSzPct val="60000"/>
            </a:pPr>
            <a:endParaRPr lang="pt-BR" sz="2400" b="1" dirty="0" smtClean="0">
              <a:solidFill>
                <a:srgbClr val="000000"/>
              </a:solidFill>
              <a:latin typeface="Arial"/>
              <a:ea typeface="Calibri"/>
              <a:cs typeface="Times New Roman"/>
            </a:endParaRPr>
          </a:p>
          <a:p>
            <a:pPr algn="ctr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pt-BR" sz="2400" b="1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pt-BR" sz="2000" b="1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ALUNA: Yerania Pascual Zaldívar.</a:t>
            </a:r>
          </a:p>
          <a:p>
            <a:pPr algn="ctr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en-US" altLang="pt-BR" sz="2000" b="1" dirty="0" smtClean="0">
                <a:solidFill>
                  <a:srgbClr val="000000"/>
                </a:solidFill>
                <a:latin typeface="Arial"/>
                <a:cs typeface="Times New Roman"/>
              </a:rPr>
              <a:t>ORIENTADORA: Estela Maris Rossato.</a:t>
            </a:r>
            <a:endParaRPr lang="pt-BR" sz="2000" dirty="0"/>
          </a:p>
          <a:p>
            <a:pPr algn="ctr">
              <a:spcBef>
                <a:spcPts val="700"/>
              </a:spcBef>
              <a:buClr>
                <a:schemeClr val="accent2"/>
              </a:buClr>
              <a:buSzPct val="60000"/>
            </a:pPr>
            <a:endParaRPr lang="en-US" altLang="pt-BR" sz="2000" b="1" dirty="0">
              <a:cs typeface="Arial" panose="020B0604020202020204" pitchFamily="34" charset="0"/>
            </a:endParaRPr>
          </a:p>
        </p:txBody>
      </p:sp>
      <p:sp>
        <p:nvSpPr>
          <p:cNvPr id="10244" name="TextBox 8"/>
          <p:cNvSpPr txBox="1">
            <a:spLocks noChangeArrowheads="1"/>
          </p:cNvSpPr>
          <p:nvPr/>
        </p:nvSpPr>
        <p:spPr bwMode="auto">
          <a:xfrm>
            <a:off x="4881572" y="5643580"/>
            <a:ext cx="25209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dirty="0">
                <a:cs typeface="Arial" panose="020B0604020202020204" pitchFamily="34" charset="0"/>
              </a:rPr>
              <a:t>PELOTAS 2015</a:t>
            </a:r>
            <a:endParaRPr lang="en-US" altLang="pt-BR" sz="2400" dirty="0"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0" y="6308742"/>
            <a:ext cx="9144000" cy="5492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631951" y="6453205"/>
            <a:ext cx="863600" cy="288925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614625" y="6479629"/>
            <a:ext cx="7802558" cy="262502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248" name="TextBox 9"/>
          <p:cNvSpPr txBox="1">
            <a:spLocks noChangeArrowheads="1"/>
          </p:cNvSpPr>
          <p:nvPr/>
        </p:nvSpPr>
        <p:spPr bwMode="auto">
          <a:xfrm>
            <a:off x="3381376" y="6399221"/>
            <a:ext cx="71786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pt-BR" altLang="pt-BR" b="1" dirty="0" smtClean="0">
                <a:cs typeface="Arial" panose="020B0604020202020204" pitchFamily="34" charset="0"/>
              </a:rPr>
              <a:t>ORIENTADORA: Estela Maris Rossato.</a:t>
            </a:r>
            <a:endParaRPr lang="pt-BR" altLang="pt-BR" b="1" dirty="0">
              <a:cs typeface="Arial" panose="020B0604020202020204" pitchFamily="34" charset="0"/>
            </a:endParaRPr>
          </a:p>
        </p:txBody>
      </p:sp>
      <p:sp>
        <p:nvSpPr>
          <p:cNvPr id="10249" name="Retângulo 10"/>
          <p:cNvSpPr>
            <a:spLocks noChangeArrowheads="1"/>
          </p:cNvSpPr>
          <p:nvPr/>
        </p:nvSpPr>
        <p:spPr bwMode="auto">
          <a:xfrm>
            <a:off x="2614625" y="357188"/>
            <a:ext cx="64293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t-BR" altLang="pt-BR" sz="1600" b="1" dirty="0"/>
              <a:t>UNIVERSIDADE ABERTA DO SUS – UNASUS</a:t>
            </a:r>
            <a:endParaRPr lang="pt-BR" altLang="pt-BR" sz="1600" dirty="0"/>
          </a:p>
          <a:p>
            <a:pPr algn="ctr"/>
            <a:r>
              <a:rPr lang="pt-BR" altLang="pt-BR" sz="1600" b="1" dirty="0"/>
              <a:t>UNIVERSIDADE FEDERAL DE PELOTAS</a:t>
            </a:r>
            <a:endParaRPr lang="pt-BR" altLang="pt-BR" sz="1600" dirty="0"/>
          </a:p>
          <a:p>
            <a:pPr algn="ctr"/>
            <a:r>
              <a:rPr lang="pt-BR" altLang="pt-BR" sz="1600" b="1" dirty="0"/>
              <a:t>CURSO DE ESPECIALIZAÇÃO EM SAÚDE DA FAMÍLIA</a:t>
            </a:r>
            <a:endParaRPr lang="pt-BR" altLang="pt-BR" sz="1600" dirty="0"/>
          </a:p>
          <a:p>
            <a:pPr algn="ctr"/>
            <a:r>
              <a:rPr lang="pt-BR" altLang="pt-BR" sz="1600" b="1" dirty="0"/>
              <a:t>MODALIDADE À DISTÂNCIA </a:t>
            </a:r>
            <a:endParaRPr lang="pt-BR" altLang="pt-BR" sz="1600" dirty="0"/>
          </a:p>
          <a:p>
            <a:pPr algn="ctr"/>
            <a:r>
              <a:rPr lang="pt-BR" altLang="pt-BR" sz="1600" b="1" dirty="0"/>
              <a:t>TURMA 7</a:t>
            </a:r>
            <a:endParaRPr lang="pt-BR" altLang="pt-BR" sz="1600" dirty="0"/>
          </a:p>
        </p:txBody>
      </p:sp>
      <p:sp>
        <p:nvSpPr>
          <p:cNvPr id="10250" name="Retângulo 12"/>
          <p:cNvSpPr>
            <a:spLocks noChangeArrowheads="1"/>
          </p:cNvSpPr>
          <p:nvPr/>
        </p:nvSpPr>
        <p:spPr bwMode="auto">
          <a:xfrm>
            <a:off x="2486024" y="2234582"/>
            <a:ext cx="7715251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pt-BR" altLang="pt-BR" sz="1600" dirty="0"/>
          </a:p>
          <a:p>
            <a:pPr algn="ctr"/>
            <a:endParaRPr lang="pt-BR" altLang="pt-BR" sz="1600" dirty="0"/>
          </a:p>
          <a:p>
            <a:pPr algn="ctr" eaLnBrk="1" hangingPunct="1"/>
            <a:endParaRPr lang="pt-BR" altLang="pt-BR" dirty="0">
              <a:latin typeface="Baskerville Old Face" panose="02020602080505020303" pitchFamily="18" charset="0"/>
              <a:cs typeface="Arial" panose="020B0604020202020204" pitchFamily="34" charset="0"/>
            </a:endParaRPr>
          </a:p>
        </p:txBody>
      </p:sp>
      <p:sp>
        <p:nvSpPr>
          <p:cNvPr id="10251" name="Retângulo 66"/>
          <p:cNvSpPr>
            <a:spLocks noChangeArrowheads="1"/>
          </p:cNvSpPr>
          <p:nvPr/>
        </p:nvSpPr>
        <p:spPr bwMode="auto">
          <a:xfrm>
            <a:off x="585788" y="128563"/>
            <a:ext cx="1477963" cy="12954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pic>
        <p:nvPicPr>
          <p:cNvPr id="13" name="Imagem 2" descr="http://dms.ufpel.edu.br/aquares/images/stories/logos/unasus-ufpe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2028" y="357188"/>
            <a:ext cx="935038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74832" y="2967335"/>
            <a:ext cx="73691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/>
              <a:t>Melhoria da atenção à saúde dos hipertensos e diabéticos na UBS Lagoa do Camelo, Luís Correia-PI.</a:t>
            </a:r>
          </a:p>
          <a:p>
            <a:pPr algn="ctr"/>
            <a:r>
              <a:rPr lang="pt-BR" sz="2400" b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7687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altLang="pt-BR" sz="3200" dirty="0" smtClean="0">
                <a:cs typeface="Arial" panose="020B0604020202020204" pitchFamily="34" charset="0"/>
              </a:rPr>
              <a:t>Introdução.</a:t>
            </a:r>
            <a:endParaRPr lang="pt-BR" altLang="pt-BR" sz="3200" dirty="0">
              <a:cs typeface="Arial" panose="020B0604020202020204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104405" y="926275"/>
            <a:ext cx="9654639" cy="5162695"/>
          </a:xfrm>
        </p:spPr>
        <p:txBody>
          <a:bodyPr rtlCol="0">
            <a:noAutofit/>
          </a:bodyPr>
          <a:lstStyle/>
          <a:p>
            <a:pPr marL="480060" algn="just">
              <a:buFont typeface="Wingdings" pitchFamily="2" charset="2"/>
              <a:buChar char="v"/>
              <a:defRPr/>
            </a:pPr>
            <a:r>
              <a:rPr lang="pt-PT" sz="2400" dirty="0" smtClean="0"/>
              <a:t>       As doenças crônicas são um problema de saúde global e uma ameaça para a saúde e desenvolvimento humano, se tornou uma prioridade em saúde no Brasil, é a principal fonte da carga de doenças e são cada vez mais importantes na distribuição de as ações programáticas típicas da atenção primária com base nas condições de modificação de pirâmide populacional e de estilo de vida que levam a essas doenças epidêmicas na população brasileira. </a:t>
            </a:r>
            <a:endParaRPr lang="pt-BR" sz="2400" dirty="0" smtClean="0">
              <a:cs typeface="Arial" pitchFamily="34" charset="0"/>
            </a:endParaRPr>
          </a:p>
          <a:p>
            <a:pPr marL="480060" algn="just">
              <a:buFont typeface="Wingdings" pitchFamily="2" charset="2"/>
              <a:buChar char="v"/>
              <a:defRPr/>
            </a:pPr>
            <a:r>
              <a:rPr lang="pt-BR" sz="2400" dirty="0" smtClean="0">
                <a:cs typeface="Arial" pitchFamily="34" charset="0"/>
              </a:rPr>
              <a:t>      É importante desenvolver o foco de intervenção em melhoria da atenção aos usuários com hipertensão (HAS) e diabetes mellitus (DM), já que são doenças muito frequentes e com grande morbimortalidade. </a:t>
            </a:r>
          </a:p>
          <a:p>
            <a:pPr marL="0" indent="0" algn="just">
              <a:buNone/>
              <a:defRPr/>
            </a:pPr>
            <a:endParaRPr lang="pt-BR" sz="2400" i="1" dirty="0" smtClean="0"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anose="05000000000000000000" pitchFamily="2" charset="2"/>
              <a:buChar char="v"/>
              <a:defRPr/>
            </a:pPr>
            <a:endParaRPr lang="pt-BR" sz="2400" dirty="0" smtClean="0">
              <a:latin typeface="+mj-lt"/>
            </a:endParaRP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marL="365760" indent="-365760" algn="just">
              <a:lnSpc>
                <a:spcPct val="150000"/>
              </a:lnSpc>
              <a:defRPr/>
            </a:pPr>
            <a:endParaRPr lang="pt-BR" sz="24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29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1227909" y="160338"/>
            <a:ext cx="10027920" cy="564057"/>
          </a:xfrm>
        </p:spPr>
        <p:txBody>
          <a:bodyPr/>
          <a:lstStyle/>
          <a:p>
            <a:pPr algn="ctr" eaLnBrk="1" hangingPunct="1"/>
            <a:r>
              <a:rPr lang="pt-BR" altLang="pt-BR" sz="3200" dirty="0" smtClean="0">
                <a:cs typeface="Arial" panose="020B0604020202020204" pitchFamily="34" charset="0"/>
              </a:rPr>
              <a:t>Introdução.</a:t>
            </a:r>
            <a:endParaRPr lang="pt-BR" altLang="pt-BR" sz="3200" dirty="0">
              <a:cs typeface="Arial" panose="020B0604020202020204" pitchFamily="34" charset="0"/>
            </a:endParaRPr>
          </a:p>
        </p:txBody>
      </p:sp>
      <p:sp>
        <p:nvSpPr>
          <p:cNvPr id="14338" name="Rectangle 3"/>
          <p:cNvSpPr>
            <a:spLocks noGrp="1" noChangeArrowheads="1"/>
          </p:cNvSpPr>
          <p:nvPr>
            <p:ph idx="1"/>
          </p:nvPr>
        </p:nvSpPr>
        <p:spPr>
          <a:xfrm>
            <a:off x="307975" y="950026"/>
            <a:ext cx="8050213" cy="4132613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v"/>
            </a:pPr>
            <a:r>
              <a:rPr lang="pt-BR" sz="2400" dirty="0"/>
              <a:t> </a:t>
            </a:r>
            <a:r>
              <a:rPr lang="pt-BR" sz="2400" dirty="0" smtClean="0"/>
              <a:t>Luís </a:t>
            </a:r>
            <a:r>
              <a:rPr lang="pt-BR" sz="2400" dirty="0"/>
              <a:t>Correia é um município brasileiro do estado do Piauí. É um dos quatro municípios litorâneos do Piauí e o com as praias mais movimentadas durante as férias por turistas. </a:t>
            </a:r>
            <a:endParaRPr lang="pt-BR" sz="2400" dirty="0" smtClean="0"/>
          </a:p>
          <a:p>
            <a:pPr marL="0" indent="0" algn="just"/>
            <a:endParaRPr lang="pt-BR" sz="2400" dirty="0" smtClean="0"/>
          </a:p>
          <a:p>
            <a:pPr algn="just">
              <a:buFont typeface="Wingdings" pitchFamily="2" charset="2"/>
              <a:buChar char="v"/>
            </a:pPr>
            <a:r>
              <a:rPr lang="pt-BR" sz="2400" dirty="0" smtClean="0"/>
              <a:t> Sua </a:t>
            </a:r>
            <a:r>
              <a:rPr lang="pt-BR" sz="2400" dirty="0"/>
              <a:t>população estimada é 28.600 habitantes. </a:t>
            </a:r>
            <a:endParaRPr lang="pt-BR" sz="2400" dirty="0" smtClean="0"/>
          </a:p>
          <a:p>
            <a:pPr marL="0" indent="0" algn="just"/>
            <a:endParaRPr lang="pt-BR" sz="2400" dirty="0" smtClean="0"/>
          </a:p>
          <a:p>
            <a:pPr algn="just">
              <a:buFont typeface="Wingdings" pitchFamily="2" charset="2"/>
              <a:buChar char="v"/>
            </a:pPr>
            <a:r>
              <a:rPr lang="pt-BR" sz="2400" dirty="0"/>
              <a:t> </a:t>
            </a:r>
            <a:r>
              <a:rPr lang="pt-BR" sz="2400" dirty="0" smtClean="0"/>
              <a:t>O município possui </a:t>
            </a:r>
            <a:r>
              <a:rPr lang="pt-BR" sz="2400" dirty="0"/>
              <a:t>15 UBS, um hospital e 10 </a:t>
            </a:r>
            <a:r>
              <a:rPr lang="pt-BR" sz="2400" dirty="0" smtClean="0"/>
              <a:t>ESB, </a:t>
            </a:r>
            <a:r>
              <a:rPr lang="pt-BR" sz="2400" dirty="0"/>
              <a:t>um </a:t>
            </a:r>
            <a:r>
              <a:rPr lang="pt-BR" sz="2400" dirty="0" smtClean="0"/>
              <a:t>CAPS, </a:t>
            </a:r>
            <a:r>
              <a:rPr lang="pt-BR" sz="2400" dirty="0"/>
              <a:t>um </a:t>
            </a:r>
            <a:r>
              <a:rPr lang="pt-BR" sz="2400" dirty="0" smtClean="0"/>
              <a:t>SAMU </a:t>
            </a:r>
            <a:r>
              <a:rPr lang="pt-BR" sz="2400" dirty="0"/>
              <a:t>e dois </a:t>
            </a:r>
            <a:r>
              <a:rPr lang="pt-BR" sz="2400" dirty="0" smtClean="0"/>
              <a:t>EMADE, </a:t>
            </a:r>
            <a:r>
              <a:rPr lang="pt-BR" sz="2400" dirty="0"/>
              <a:t>um laboratório de análises clínicas, uma Coordenação Vigilância Sanitária municipal, e </a:t>
            </a:r>
            <a:r>
              <a:rPr lang="pt-BR" sz="2400" dirty="0" smtClean="0"/>
              <a:t>CMS.</a:t>
            </a:r>
            <a:endParaRPr lang="pt-BR" sz="2400" dirty="0"/>
          </a:p>
          <a:p>
            <a:endParaRPr lang="pt-BR" sz="2400" dirty="0" smtClean="0"/>
          </a:p>
          <a:p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marL="109728" indent="0" algn="just">
              <a:buNone/>
              <a:defRPr/>
            </a:pP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pt-BR" sz="2400" dirty="0">
              <a:latin typeface="Arial" pitchFamily="34" charset="0"/>
              <a:cs typeface="Arial" pitchFamily="34" charset="0"/>
            </a:endParaRPr>
          </a:p>
          <a:p>
            <a:pPr indent="-457200" algn="just">
              <a:lnSpc>
                <a:spcPct val="150000"/>
              </a:lnSpc>
              <a:defRPr/>
            </a:pPr>
            <a:endParaRPr lang="pt-BR" sz="24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pt-BR" sz="2400" dirty="0">
              <a:latin typeface="Arial" pitchFamily="34" charset="0"/>
              <a:cs typeface="Arial" pitchFamily="34" charset="0"/>
            </a:endParaRPr>
          </a:p>
          <a:p>
            <a:pPr algn="r" eaLnBrk="1" hangingPunct="1">
              <a:lnSpc>
                <a:spcPct val="150000"/>
              </a:lnSpc>
              <a:defRPr/>
            </a:pPr>
            <a:endParaRPr lang="pt-BR" sz="2400" dirty="0"/>
          </a:p>
        </p:txBody>
      </p:sp>
      <p:sp>
        <p:nvSpPr>
          <p:cNvPr id="2" name="AutoShape 2" descr="data:image/jpeg;base64,/9j/4AAQSkZJRgABAQAAAQABAAD/2wCEAAkGBxQTEhUUEhQVFhUWGBgXGBcYGRgYHxgdHhcZHBgeGBgcHCggGholHB0XITEhJSkrLi4uGCAzODMsNygtLi8BCgoKDg0OGxAQGzQkHyQsLCwsLCwsLCwsLCwsLCwsLCwsLCwsLCwsLCwsLCwsLCwsLCwsLCwsLCwsLCwsLCwsLP/AABEIAQQAwgMBIgACEQEDEQH/xAAbAAACAwEBAQAAAAAAAAAAAAAABQIDBAEGB//EAE4QAAIBAgQCBQUMBwcDAwUBAAECEQADBBIhMUFRBQYTImEycYGRoRQjMzRSVHOSsbLT8EJydLTB0eEVQ1NilLPxFiSCZIPCRGOEpMMH/8QAGQEBAAMBAQAAAAAAAAAAAAAAAAECAwQF/8QAKREBAQACAQQCAgEDBQAAAAAAAAECERIDITFRE0EEMiJxgZEzUmGhwf/aAAwDAQACEQMRAD8A+41ya7WPEjvUF169l4e2jD3CQZ51jck+Jomg3NeEHUH01JGkTS8+FZ+kelfc9vNkLy6IFBAJLsFGp03I3otjjcrMZ5p1RSIdN3vmdwee5YH23KuwXTLNeWzcsPaLIzqS1tgQpUHyGOveFRuNPgz1vt/mX/1k612c9zCoWcK1y5IR3tzFlyJKMCROseFZf7Btc7/+oxH4lbusXw+E/Xu/7D1bXL18rMuxhJoqToK1zv6f+oxHo/vKl/YNrnf/ANRiPxK14u4Vy5Yljl1mBMxMeOnprha4u4V/NKH1Eke0Vlyy9rajL/YNrnf/ANRiPxKP7Btc7/8AqMR+JWxMUsgGVJ4MInzHY+g1O/eyxoSSYAESTBPEgbA05ZezUJ8V1YRjKX8VbOnk4i8wPnV2I9UVmxXVkBSxxeMUr3pW88acMusyOBJp77p5pcHoDfdJqJbtGAhgq94yCsn9EajXXX0CrTqZz7RxhDhOrd2QWxF7KVEq9y6WDSZgpcUZSI01140twuJtoyriXup2pc2m7fEKCocqO0m53C0Sp2YMIM17XFYhbaF3MKokmCfUBqTOkCvDdC9AXbnSL3LlhrdoHtBbeIAKwF4iGbMxUaCSK26XXzl3e7Tp/j9PqcuV1qW/3+v+3o/7IT5V/wD1GI/EqP8AZdv5d7/UX/xKZv0DhDGWxbmZhQFI0O0EZdxtGschSrovouznv2yi3VRwBcuBbjyRLozle9lkCSSeB2168vysJN8XFOjl7QxGEsW/hL1xOHexV5ftuVW1vDD+/uE8hib7HzQLhJPhT61gLSyFt21B3hVE+eBWgaCBoBWN/On1hFp+PfvJ5tMED/d4wcpv3tvN22nmMGovYtL5Yxi6T5eLYfWRyPbXpQ07V2qT8zL/AGz/AAv8E90l6vYpmwuHOdzNm0ZLMSZRdSSZJ8+tFVdX/iuH+htfcWu1uzeyxFyB4mshM71tu28wisxwxnh5/wClQlVXDXbluCRUQKCVJutHwdv9ow3++lOaSda2AsoSQAMRh5O0AX0nXhUZeG/43+tj/WFn/wDoPS1sYd7K3B2rFZUHXLIkGNpHA8K1dF43PewdwbthXmf1rQPtpNa6v4Z7927iMRbdXbMoFwA7ycxn0einll7TYywlhkIWzdEIQQozW40GwrObt3Xo5zp4dKdPDdsmVt1qd8fDf05czXcIf/uXf9h6li2YISozEbKNPb4UdOpF7Bj/AD3f9h60Vh1/3ebh4ZsNbBi4TnJEg8ACP0Rw+3xrQwkVnwoyHs+AEr+rMQfMdPNHjWmsqugVDLDAEHQg1XawoVs0sYELOuUHUwd9YG5O1W5BXOz5afnlUbE6hfvqil7jBEUSzMQAo4kk6AUme22Lbu3LlqzbY9+0xVrzeS0ET70AXE8WgiMoNbV6vYdQmZHulSG99uXLslfJZg7EFhC6kcK0nT9o5MHRlq5irdu9idALouW7NsMuqmbRusSCZEPlIUd5ZBjX0zudJGvDwEgEH1is+JtEAuhIzESpkgknLO8gyRxju7VcyiQCTpuZ8QftitpJPCjH07jmsWjc3ZsltJ8lXdwiFuShmBJ5Cq8Dh1s20trJCiJ58SxA4kmTHOt2OIdHTsxcBQ+9tAFzTye9proJOmtJ+rNorhbEzPZLAOuURos8YECeMTWfU8LYmLv3SRy4a0BTG/sqN1OXHQ+NSuvAJNYrI253Bnh5/wA61Iv4H7ahZaIGhHMTV1Ai6vfFcP8AQ2vuLRXOrojCYcD/AAbX3For0o5nt6KKKDjLO9Yr1vLPKt1U4vyaDHmqu9aUiGVT5wCPzNWMKjHOgp9w2/8ADt/UX+Va+jsMiklUVTtIAHtAqBateEtwvn1ppbll7JusrEXsJAJ98uaCP8B+dWWboZc23n4RoQfTUesXw+E/Xu/7D1A4JJJK5p1htQOcA6CuTr65NMPAwneLP8owP1VkD0E5j6a0VWBlMDQRty83KpMeA3+ysKulWPpfEi3ZdjrplA+Uzd1VHiWIHprSxgEkiBqSeHOTwFLeirPum4cSQ2W2SuHDSATBD3QpG5mFaJygkaOathjuot0YdD4Q2sPYtZp7K1btkgbFUCmBwGh014VrUyJYiDG8awdPRUkExAiJB9ewO+/Gum0Ay78eJPCulRlx6g99QpyS5kTsrceeo80VrRDI5DnqfR/WpYhhlbY6bHbXmORrIjPb0jtFCnVRrPAGXJjzDlQa7yg7mI19hFeY6Ewq2r+JQWxa7yMlsE5Tbgw6r5IJcvmgTIEzpTbGdJKkdpdtqT5KZWdm/VUMGfjsteW6W6cQFsUuIe24t2kyXcO6oozsXk3ApB1zkBgwVAYOlVym5pMvd6u7t5tdp9lRtsWgnQfb+dKkxlTl1kaekaVwNJgaQOXq+yuZdZRVZkmPT+RXSvKPNQJer/xXD/Q2vuLRR1e+K4f6G19xaK9KOZ7aiiigKKK408KDFi1APn1/npUbKSY9P/FFxTPe3rRhbManc7eA00oJW8Mo2FXUUUCHrF8PhP17v+w9W1V1i+Hwn693/Yera4+v+zbp+EXjjqeFctrHh4VFYXTh4CpdpzkeesV2Tpq0XsXFUAsVJVSJDEagEcQSAD4GpYLrJnUlsNiUIJVl7POVIAMHIW4EHxBBFaZgFjpxPgBVHVqClzERlGIcXFnfILaIhPIsq5o3AYA6itelfpXJwdYbYuMMrhBGa66tbVGMwrZgGXQbkZZIEyQKaXycpkeMiDXDYzqUcAoQVKkSGB0IYbEEbjxpRc6NEm0L15bQ0CZjE6HKbkZwmoGXNHDbStlUm6YtLdZXDC3bbIbpy5M5VXgldV00loEiN4nX0tjRbw737dsXsq5gFPlCRJBUMSAJOgMxVmFRUELCKqgAIAFPiAB+ZpenQqm53WIstLvh9rbMTowESAdSyDukkGN5CXQlu5lN+663LjqhLLba2oWDlVFYlgBmYyd8x0G1S6zuTZFopJuultRJic2YkwNVCqzEHcCONN4bmPUT/GvPdKsfduHW5BTJdNsATFwAZmbcqBbJAYaS5BMsoMW9thoTVdo6T5/+a6+UCTAA4mABWa/igwy2mVmbQQQYHEnwH8RXNI0ak586lWS4ptjNnYqCMwYg6TqdpEb8oFaiY1NRQj6v/FcP9Da+4tFHV74rh/obX3For0o5jO11rz5jbwuIdVe5bzDsQCbbsjQGugxmU7iur1nYkgYPEyInXD6T/wC9v/Sk3VdybLIuhGJxZZvkg4y/oP8AMR6hryp/atBRA85PEniSeJrly62UtjWYRD/qN/mWJ9eH/GqFrrOzCVweJI4GcPrrGnv21aaz+4k/RXL+oSn3SJqPnyT8ccu9Y2GrYPEgDWScOP8A+1C9aGIB9xYqDt8B9nbTR7iWc0Zm5v3jptBPk+irk1JPoH8fz4U+fI+OKj1mf5liv/1/xqP+pn+ZYk+Y4f8AGq24Njy4eipCnz5HxwoxnSzXsRhs2HvWQpuuWum1EdkVju3GMyw4U1fh+eFFy2CO8objBAP28ay9HMAoXZ9e6dCBMwB8kbaaaVnlly7rSa7NiqBsK7RRVFnCKydXCRbNme9hm7MiIDCA1tvObZUkg+VNbKx4MlcawBJW7ZDMOCG28KeQzhyNd+yHKtOne+lcjgOTMDbnVOHAzMrRmkmflA7eoQvoHOrA8FtDuNf/ABHpqjEd5co0diY5qflTwgR6wONbKLzuQYgCY5+f1GuMp3/SO3h+dZ88UOdQCu2s6H+u/hQzksIB005b854UHXZtNhJiN/Py4TXn8UFt9IZnzA3rKpbbXKzK7s6ngGAKkA7jNHGvQBIYEmTBE8Nxt7ar6TwCX7TWrk5WjUbqQQVZTwZWAIPAgVFm5pJZipuEKo0V0LMTA7rBiuxzHSP41tpTg7lyxcTD38rZwxtXUEB8oBcOhYsH1mdQZ4bU2rDKa7LxxlBBBEg6EHjWYYFdJLFRsjHMNoG+pjxP8K1VC45HD08qrKEnV74rh/obX3Frtc6vfFcP9Da+4tdr0o5lfU5ot3R8rEYth6MXdVvPED6wr0Ned6qWWa2WJAVcTjSAN2nFXwcx4DXYchrXoq8/qftXRj4FFFFVWFFFFBF1kEeFCNIqVQtneNpohOseJtBrqBtVCs6j/MGXXx0NalcESCCOc6ab61ltr2jh/wBBfI8TrLeaDA9fKpg2UVzMJida7UJVYvErbRncwqgk/wBBxPIVRgMJc7Q37oCMyi2toGSqZszF22Lkxtoo0BMzWbGYU3r+QsSlu2t4WxpmuB27M3G3yyAVAI1tk68GFy9kthnt3GyxmbKGmND3FZm56AGtunj22plWsW4OuxOwJEaRrG8xvXcOkO/EnKZPyYgD0EN+daypjFuAC0I13YFApEaEESW1Hd8OFdzXe1jutl0zGV0YExAB0BUfkGtVW25IMiNYHqnX21y2SDDazxH8uGnHWqMJiMxOoLiQVnUQYMD5M8dKvVZJmfTI/oagSuFTodfDf2VxCRpBjhMe2rAoG1cdto4n+BoEfTTH3ThAQN7x8dLfnBjXbKeGo0Dbqw9Oq3b4MwB75cBaeBssSkf5iA3/ALdbqx6nlfEVXeaB59P5+yamWiqyJBOs8P6e2s0k3V34ph/obX3Frtc6vfFcP9Da+4tdr0o5k+qPwDftOM/fL9OqS9UfgG/acZ++X6dV5+f7V0zwKKKKqkUVwmqMXcYZVSMzGNRMAasYnht5yKIGNbugTBZkGhgkZ1mI12naqjgSQFa4zKCNCF4bAkCTV9jCquupbizan18B4DSrqnevAy3cBbP6IG2gkAxsGA0YeetHac9/XUqKjYqCGB55/PjU5PIev+lSooMGFOXHSdO1sZVgkybdwsZGwgXNDxk+FNr7gGJ31I9HPhNKelMCzxctN2d9FYW3gHQlSVeQZRiqyBroK14TF9qrzbZHTR0aDuJlWBhgeB0OmoFb9OyzSli1EI0PhLacQJn1D11FGzMSxgnQrp3QCSsjfjvtqOFaBbgbHbgZnzzvVeBt6nNLOumYzsdRAO2mh81aITOHGgYAgkHl3gp1EcxVV5EWGXygyxuSZIUiTwMxPOOVWm0M5hRsPDid4Gv9K7eYEQwIHHQ/w+0UGmq11Y+G3qqhLR1yXDHI96DruTrHhvpvUkwxjvsxJ3g5R6IgxUBd1nQRh3OrJibeQSRJYNbbYGYR3b/xOoq86mNgN6q6w9GI2HuEWw1xFNy20ZnFxAWQqx1zSB9lTw11XUOhzK4DBt5BEg+qsuqtimqAf8k1KiislyLq98Vw/wBDa+4tFHV/4rh/obX3For0o5U+qPwDftOM/fL9OqRdV7oXDOzbDE4zx/8ArL1M1uXTrkUDkWIMeMCAfD215+U/lXRPDqYljqLZI4GVE6xtO1Hvp/w18ILx6ZX7KqstctoMyqQo1KsSfPBUTVnu9P0SX/UBb2jSmvSUV6NQznAuM0yzAHfgB+iPAVdYwipqoMxElmYxyliYFVnpG1xcA7wwKn1EVE4i6fItADm7ZZ5aAEj0xT+R2bKKyZbzaEog45ZY+EEgAeo1Zh7xJKtAca+BHyl8PsqNC+isfSXSdqwqm60ZmCINy7HZUG5Y8qzDpG85yWsLcV4n38raWJjdS5Y+AB3ExSY2+DcNaKWYjH3bGuJtAW5+FtNnVBzughWQeIDAcSKuxPS1lHFtnBuGItqC7Gdu6oJ/4NLjYbjbWLoHKb2Ku6ybi2uO1u2vDaQ73NY5DgKqfpRiStrD33YHLLIbaBtIzM8HLBksoYaHjpXei0ODIt3nlbksLpAAFxnLXFY8ASVylidomQJ16eNneq5U6t3QODbmO6T9g849FYbGPt3b10ISzWQFaAVjMST3iBOqxAmCrVFcW95nTDsqqjsj3SA0MD3kRZgsJ1J0ExB1ipOhkymHu55f35CFc5nZyGAGRwGdoBUgctydVTKDqSZYKNdo/oaue8ANxPAUoPRTi2WGJv8AaAGGZlIB0mbaqEYacp3giauw/SPZymIARhAzKHKOGMAhiNDOhUmQY3kEhbjMZasx2l0KTqMzRIGrHzeJ01A41utuCJFJUbtb63LVthb79q5cJXJcTUd1Q2YsLkQxAEF95FZrtrFWlVbNxXUFYXIA7IrovednyE5CdQFkgaig9FevKilnIVVEsxMAAbknhXnerN0Nh1OzZnzgiCHNxi8rAykkkxAiRW61aN9le+Mqgh7dkxuNQ9yNGcbhQSFOupAIjiujrq3Xu2DbbtChe2+ZZhcpZbizBjLuhnLEjQimeO4mVpopU3TiW7nZYmLF0+QrMG7QQdbZG+xkQCI21FaX6UtjcnaRKkZv1ZGv5NYcavuF3V/4rh/obX3FornVw/8AaYf6G19xaK9GOZDqlg1Np3YZj7pxcTrljGX9vTrXoaRdUn95cf8AqcZA/wDzL/sp3qPH88K8/P8AauieEqK4rTXaqsJooooCs+Mt6ZwcrJJzROm7A/5SB9h4VX0hjsmVUXPduaW7Y4wRmLH9FFkEtw8SQDXf6CUqGxHv9zMujeQJYStu35IEaS0mNzV8MLe6trnQXR3asuMvovaEDsUMN2ClTmyng7ycxHCBwpr2bs2eVAHkAgmNNSdQATqOOnLWrHEgZdCdNPb/AM1J1Ed4gKBtsAPE8ordRVYuM+YMBAMSP0hAO3CZiJrmBwVuz3bVtEViTCKF9YA9tdwN6VzASGJaQQdzoDruBA9FWs+s8tI2OsbeypF1VFQ0yAVgqQdQZ3kcRw9dd7T5Wn5586gGI0EHTQ+HjrvpUBLh8NdtPd7HD2xb7qoBd7NcttYByqjd4ksNvJVNab4WLltHAy50U6ciJj21bZ1X1/bS3oa2ym5ZLZ7djIimIPkBsrxoxClNREzqJqQxvAADTujceiqWGYFSCyRtAOkbMGGv5mpXroXumdZA4mI4Did/VQt6dRruDAInfQjgQdNfGgrS1CKAe6I8wAHEHWB/CuYdZYHQZSRlHLWCTxBAUjbeuriAQkKzaDQKR6RMCJ+2qjaLtmVIXQT5DRMtAGpmANSOMeIaLdwEaQdAsab8vRXRfaciqcwiSYyifMZPmrM1kAllSCCJggMQBlIGsRAGk8OdaMMjZmYDKDHdJkyOJiQNIEDgBQKHZjjoaHKWB3gICFn21YkMwE6cE14TuvWFfylDecTS/q9c7S297/GvXXncFQ5t2ypjVTbRCD400rmzv8l54Iur/wAVw/0Nr7i0UdX/AIrh/obX3For0I50+qPxdv2nGfvl+nVJeqPwDftOM/fL9Oq8/P8AaumeFaiTJ4E6fnwiu37yopZ2CqBJZiAAPEmo224xv5vN/CluHsDE4xi3es4UIAsmDiDLNnXZsls2is7FyeRDHHd0W6Wp0m1wgYexceQDmuK9hIP+d0knwVTUv7LvXyBiSiWhq1m2S/achcukLKaNKBdZEmJBem5rsfPUQ4Lej7COHpraYSKbrH0b0Hh8OzNYtJbLgA5RAgEnRdl1JJgCdJmBW29azDeCCCD41ZRVkMlstnKkAGJLDzxoDtPLwOpqT5YJyhl4neecA71LD6l25nKPMun3s1DMRb03gDnB2mOMcqAwnk5jHe73gJAjXzcamiycx9H9fGs1ruqLR0J0nfNOrEHnuYq+6mkyYHjw4+fSguBqi4ACSNIBM8vPznx5V0gSMp0MzH2j06emlXTmF7S1c2K24JRvIu5SHdX5gwBOsEHcSCGzCY6zdBNpkueSTkIPleSZHPn4Uu6TstYS5ct37iMzq/ZHs2DklVyyyFgW0Ud6ASOAijGXWtXS9tC3bJbRAA0K6mbebKDltkO0nYdnzIrmK6JuXbtq87WBctN3YskkAnVc7XNQRxga7RUh1aCrOUEnidWPpY/zrO2H3JDCQSYYiTG/dOpjTXlWx14jf7RVbPqJB46b6/yj7agdzwICkcBt6ONRW5rlmIjhrx9GwruUjWP/ABn7OE8KkbRI1O/CAf4b0FZBzRPjJjiIgAeaaT9JK/bpaa46WnSQUOU3XUsXVnHeXu5WAUgkK+sCKcCPI084/rx/rSvpe3e7Sw4Q3UtrcLIhGfOVCqwDMqnTtFiZ7+m1L4Srt9B4dVCC0uUAKFMkQNhBNcHQqRla5fZdgvbXFCjgAUKkxtLEnTetmDxSXbaXLZzI6hlPMESDV1c26uQ9XFjCYcDYWbQ5/wB2vE0V3q/8Vw/0Nr7i0V6McyfVH4Bv2nGfvl+nVJeqPwDftOM/fL9Oq8/P9q6Z4QtJGnjpWTqikWHumCb9+7dkCMwLlLWhA1Fpba7DyZ3mudK3Sezso2V7zZQRuqDvXWGhghAQCRAZl503tYdbaIiCEQBQBrAAgVp059q5LbS78J4cqLnA+P2j/ipKZ1qrFkhCQJI1jza1ohdUL9zKpbkCaqXFQO+Mo3zbr6+Hpio426O4N5YHSTovenQHSco9IohZbBVVXcxHs1Pr+2o3FIA1nvLoBv3gedR90rMkwBxhh6yRArly/nIFogwQS2hUb6aMCTUjuMuDsy3IZwP1e8PsqQxDHa22u0kAeniPVNUraZmKsUKrlPdQrJ1MEljt3T6a2kxUDIcDJLMZblsvDh6N6jjrC3LNyzqmdGWQJjMCJEemteYnYR4n+VRsDedTME/Z9vtoMOAxsqcy5blv3u4vI6ZSDxRgcwPLxBFbWQbnX7Dy09frpRhrbtirtxZW1qj6hs9xezysFyyoCh1315U4NsHb2c/51Ij2PMg+cTHmqCmGHEa7SdfTtpOk8KlcJACzM6Sd44z4+NTuuJUCJ5eEa/w9lQIEwwkb7DfUewVZDcwP4emqnYknLIIidtvDn6NNN6suXRB1j2RQRTLJXSNx/H0zr6aydM4s2bTXNCwEJJiWJhQeETHto6U6Xw9hSbrqApVSo7xBbyZUSRIkztAJ2BpHhPfGF3FBy0sbNt0BW0pJylQsg3chUMxJPlAQJmLdJNejMELNm3aXUW0VAdpygCY4VpqmzikYwp132IkcxO4qF+6qsMwnNyBYgDwA219tc+quV9X/AIrh/obX3FornV34ph/obX3For0Y5lnVH4Bv2nGfvl+nVJeqPwDftOM/fL9aelbjlrdi0Sr3SZcZZt21HfdQ2hYEookES4MGIrgym87P+XRPCPRXv2LvvlcJZUWEc6BmJz3Smn6JCITzVhwFPHzAQdQdJ2ieY/j7K5gMElm2tu2IVZjUk6kkksSSzEkkkmSSTVl3gOZH21vJqaVWVnxwlcvByFPmPlD0ia0VnuHM4UfowzH15R5518w8aIWyRvqOfLz/AM6rXDKDmXQxGm2u+m3Aa+FX1VdECV35cD+edANfyg5p04gHXzaVLOfkn2fzqFuCZO/Ll5v513EXCAI3JAE/b6BJ9FBHCmS55t9gA/hVl7bzwPWQKjasZREnid9yTJPpJNcu29tTuOPpoLLh5bnT8+iqcXeFq29wycqlyOcDYeoCuX05EyBO58NPTVPS/R/a2iiFVYsjBmUsO7cVtRIJBAjcb0EcEFw9he2dFOpdmIUF3JZ943YtVOI6ZWYsA32C5m7JkIAmFDMWCgsc0a/omrsL0ciuWuMbtzg9yCQDuEWIQabKOUzWsgbCADMxHDhUhYvS+Q/9zaeysAdq7I1smJILK5ycdWAHjtTQASsRsTpy0/pVhE6HY0pbq/bUlrDPh2O/ZFQpOu9pgUJM6mASANdBANP0vQPtNJumOlyLgw+HCPfaSxPeSwo3a6AQZMwqaFjPAMQoxPuu7f8Ac73rRVVRrzWbb2oBYnJma65zMo/RylQxJOqg6f8ApmyLbJba6hIMMLtw5TJMxmgmSSZmeNUyzk7Jk2v6P6Cs2shy57iSe2eC7MR3mZuZ9mwpnSi30hetkLibaZWfILyEKup7ma2zFlkwu515TTesLv7XinFWM0QYZTIaJjn6CK5Yw+VmYtmYwJgCAJgacNTV9FRsIur/AMVw/wBDa+4tFHV/4rh/obX3For0o5k+qPwDftOM/fL9XdO3OyFu+BrauICZj3t3VLuYkeQFOc/qA6RVPVH4Bv2nGfvl+tPWLo84jC3rKkK1y2yAnYEjSY4VwW6z/u6Pp6GqbdwZiCRm5cY4act/Uap6L6Q7ZWJUo6MUdCQcrCDuNCCpVgeTDQGQJYi2udcwBDDKZE6jvL/8vSRW6id1yTkUx8pvk8gP8x9nqrtqxlEKYHm3854nxrgt5NF4nY6+czv65qztOen2eugMp5+yoXbJYEFtDUlJ358D7NaAx4j1cPP/AEoCZ0Yfy9FVWllydcqaAf5uJ9A09Jq8EH8/wrJiLi2ZuMwW2fLLGAvAMSeHAz4cqDbVd46ePAczypNiekLl/uYYm3bg5r7IZ1GgsK0S3HOwKjTRtYrGPfDswui7dtk+93FU3GSd0dUGaJ2eDoQCREmOU3pOjl7sGYkED2k7DjwqdpuB21I14ab+uvPt1otqMz2cUiR5ZssQQpkmFlkEAnvqvCnYBOq6gjjoIOumk/kVKE3uGCcojx4jzVCyRwIkE6aDbT27+qo3bypbNy64VFEsSYAjXWeNK7eIv3+8G7C1MoMim4wH6Tl5VQdwuWRpJ3FRbJ5Sfq00h6TvNevdijOtq2CL7IchLEI1tA47w7pJYqRuBOpFRudFkyTicTmJnMLgWNI0QKLe3+Xx31rXhMKttcqCBJJkliSTJLMxJYk8SZrPLqTXZMxRwOBt2VK2kVFJzEKIkwASeZgDU8q0UUVksox+GF209s7OrLPKRAPnB19FZcD0iSwtXkZL2XN8pXjKGKONCJI0IB12pjSPovEdricQ7XEPYt2KKMoyrlRnLakkm4CvAdzbjUzwHVx8oJOwBPqFKsNjMS6KwtWvfFV1bOcqBhOVxuzAcV0b/Lxqv9ItiEZMNbcqwC9sw7MDMYLKHguAksCsiSu+sO0UAADYCB6KeAi6u/FMPO/Y2vuLRXer/wAVw/0Nr7i0V6McyfVH4Bv2nGfvl+nVJeqPwDftOM/fL9Oq8/P9q6Z4KeqFkPZa6HId7+I7UiPfMl+5aSZXSERVERoAJMA16C1hkXULrvJknaPKMnalnVVJwllv0nU3Gj5Vxi7xqdMzNGppjnCHcZSdRIkH+X866Gay1r3ue3gK7euBVJMwOA1nkAOZ2qsRsGaByAMemPNVSW85ksSqkRtBYbkwBIB2HMHwoIMz5reWUQtBBAlu6x2PkjTbfzcdTYhASCygjcSKhjUBAkTBEDmdvsJqdpViAoEcIAj0CgqN0sfex/5HQEeA3b2eelPWHCjNhmuZnUX1zfJBKsLRKjgLuQbHVlJ8mQ8fyl9P8Kji8Mt1CjiVbkSDoZBDAyCCAQRqCKVLLRSrq9eZheDMzKl+5aQvlLwhynOVAB74aOOUrOs01rls1dLxC7bDKVYSrAgjmCII9VKfc2LQdjavHsmAAuuVa5ZAJkKCpF0kZQC/kxJDbU5oqZlZ4LNldvoO2WD3i9+4CDnuHSQIB7NYtgjwWmlFFRbb5BRRRRIooooCs+JwNq5HaW0fKZGZQ0eaRULWJdhKoI13eNjGoy6HwqSm6NwjeAJWPCYObz6VOkNIorOL7cbT+g2z/wDIUe+H5Ketz9oAPrqNBV1f+K4f6G19xaK51e+K4f6G19xa7XpRzMvVzpDs7DzaulRicZLqFYAe672uUNnIHGFJ3rR0j1kt5HS2WF1gFthwbWYvnAYFwCFUqxJI/R0mRNvVH4Bv2nGfvl+t/SNy0gD3QpggLKhmLcAgiS3gK4Mtcr/V0Twz3ulhh/c2EsBbjvbIRsyqii2FBZoJOoJIUDXKRI3pj0Nj+0tszlQyO6PB0DKYO+oB0YA8HG9JehOjTm7e5bW0ZuZbKoiZZYgM5UnPcKAazpnYca04gC1ibNwSTefs3TygfezFxUnRlyqCw/QmdhGkz3dK67HRusQezXzM3dHoEEn1QedTsjKAp000MzPPXnxq6oXiMpn8nhHjV0IWbYhTr+RUm0YeOn8v40Yc90cI0M8xvReEiOen9f40ELpBIB2/j4+FYunr3ZWHKGLjAraHO4wIQBePegkHSATtNaelcUtmxcuEErbRmhYBMCYE6TSkLdvXVe8ptraHcQFGBuEMrvmEkjKcqghfKaRtEZZaidbT6K6O7FWl2uPccvcuPlzO0BQTlAGiqqiANFFbM45iuFOZJ/PhUwK5rdriio5Y29X52oDeuiUqiLg83noc8KlFECio29o5aVKiRVGNvFV7vlMQq8pO0+FcxeJyQIlmMLsBMcSdvt5A0WMMZDOczxvAAXnkHDzmT41M9oTw2HCAwSSTmYncnTXlwG1W0UVAKKKKJIur/wAVw/0Nr7i0UdX/AIrh/obX3For0o5WHozGMmGCWmVbt3GYtEzKX0923s7ZARIVe8dQIG9O8F0WFc3bjG7eOmdgBkEarbUaIu55mdSYFJup2EYm7cfyFv4pbSydD7rxHaPGwJzBeJhfGK9TXBne9dE8ClnTVt17PEWwGbDl3yGe+pQq4WP041HMiOM0zoqsurtNX4TErdUPauK6mYZYIMb7casWZ73o5f8ANKD0cudnU3EZvKyOyhjAElZy5oAExOlZ3GMHvaXbRWAe1uIxuDXYqpVXMTD92CBKtNbTqSqarT0n0qRdFjDm2brBmYscwtBSglkBBLHNosrMEzprnv4G9fH/AHF4rBlVsZrYVgBlYtOZiDLQe7qJBgGteAwSWUCIIA48WJ1JY7liZJPM1oqmXUv0tMSq7gcRcAS/iEdAQ3ds5CzKwZM8uwygqDpEnkNDvw10sDmEMphh4wDp4EEH01ax0Ok+HOs2BkzcMd+IAkwBzJAM7zpVbbfKdaaqKKKqkVwia7ULt4KJYxrHE+wUElWK7UUuAgEEEHY86lQQbQzw4/zrnbLmyyM3LjVNzFqwy22VmOggggcy0cB7dqkMIuTKe9OpJ3J5zwP2VOvaFeJXNcCMe5lzFeZDDyj8nUacfZWnOeA089ZbOEhwzksQMqkqsjzsBr/zW2lEYPOjXwPs/nUqKhKKtM8xUq4yg1RiUIRihOYAkcdQPGiCrq/8Vw/0Nr7i0Vzq4f8AtMNrPvNrXn72tFelHM4vQz2i62sViEU3Lr5QMOQC9xnaC1kmMzHcmpe4L3z3EfVwv4FdoqvDH0nlXPcF757iPq4X8Cj3Be+e4j6uF/ArtFR8ePo5Vz3Be+e4j6uF/Arg6PvfPcR9XC/gV2inDH0cqPcF757iPq4X8Cj3Be+e4j6uF/ArtFPjx9HKue4L3z3EfVwv4FRToy6JjGYgSZPdw2/OOwooqeGPo5VL3Be+e4j6uF/Ao9wXvnuI+rhfwK7RUfHj6OVc9wXvnuI+rhfwKg/Rd0lScZiZUkju4XciP8DkTRRU8MfRyqsdCNmzDFYjNJacuG3Ig/3GmnKrLvRl1hBxmJjiMuF18/vG1dopwx9HKpDAXvnuI+rhfwKPcF757iPq4X8Cu0VHDH0cq4ej73z3EfVwv4FHuC989xH1cL+BXaKcMfRyrnuC989xH1cL+BR7gvfPcR9XC/gV2inx4+jlXPcF757iPq4X8Cj3Be+e4j6uF/ArtFPjx9HKm/RXQyWrFq2rOQltEBJEkKoAmABOnAV2iiro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3" name="AutoShape 4" descr="data:image/jpeg;base64,/9j/4AAQSkZJRgABAQAAAQABAAD/2wCEAAkGBxQTEhUUEhQVFhUWGBgXGBcYGRgYHxgdHhcZHBgeGBgcHCggGholHB0XITEhJSkrLi4uGCAzODMsNygtLi8BCgoKDg0OGxAQGzQkHyQsLCwsLCwsLCwsLCwsLCwsLCwsLCwsLCwsLCwsLCwsLCwsLCwsLCwsLCwsLCwsLCwsLP/AABEIAQQAwgMBIgACEQEDEQH/xAAbAAACAwEBAQAAAAAAAAAAAAAABQIDBAEGB//EAE4QAAIBAgQCBQUMBwcDAwUBAAECEQADBBIhMUFRBQYTImEycYGRoRQjMzRSVHOSsbLT8EJydLTB0eEVQ1NilLPxFiSCZIPCRGOEpMMH/8QAGQEBAAMBAQAAAAAAAAAAAAAAAAECAwQF/8QAKREBAQACAQQCAgEDBQAAAAAAAAECERIDITFRE0EEMiJxgZEzUmGhwf/aAAwDAQACEQMRAD8A+41ya7WPEjvUF169l4e2jD3CQZ51jck+Jomg3NeEHUH01JGkTS8+FZ+kelfc9vNkLy6IFBAJLsFGp03I3otjjcrMZ5p1RSIdN3vmdwee5YH23KuwXTLNeWzcsPaLIzqS1tgQpUHyGOveFRuNPgz1vt/mX/1k612c9zCoWcK1y5IR3tzFlyJKMCROseFZf7Btc7/+oxH4lbusXw+E/Xu/7D1bXL18rMuxhJoqToK1zv6f+oxHo/vKl/YNrnf/ANRiPxK14u4Vy5Yljl1mBMxMeOnprha4u4V/NKH1Eke0Vlyy9rajL/YNrnf/ANRiPxKP7Btc7/8AqMR+JWxMUsgGVJ4MInzHY+g1O/eyxoSSYAESTBPEgbA05ZezUJ8V1YRjKX8VbOnk4i8wPnV2I9UVmxXVkBSxxeMUr3pW88acMusyOBJp77p5pcHoDfdJqJbtGAhgq94yCsn9EajXXX0CrTqZz7RxhDhOrd2QWxF7KVEq9y6WDSZgpcUZSI01140twuJtoyriXup2pc2m7fEKCocqO0m53C0Sp2YMIM17XFYhbaF3MKokmCfUBqTOkCvDdC9AXbnSL3LlhrdoHtBbeIAKwF4iGbMxUaCSK26XXzl3e7Tp/j9PqcuV1qW/3+v+3o/7IT5V/wD1GI/EqP8AZdv5d7/UX/xKZv0DhDGWxbmZhQFI0O0EZdxtGschSrovouznv2yi3VRwBcuBbjyRLozle9lkCSSeB2168vysJN8XFOjl7QxGEsW/hL1xOHexV5ftuVW1vDD+/uE8hib7HzQLhJPhT61gLSyFt21B3hVE+eBWgaCBoBWN/On1hFp+PfvJ5tMED/d4wcpv3tvN22nmMGovYtL5Yxi6T5eLYfWRyPbXpQ07V2qT8zL/AGz/AAv8E90l6vYpmwuHOdzNm0ZLMSZRdSSZJ8+tFVdX/iuH+htfcWu1uzeyxFyB4mshM71tu28wisxwxnh5/wClQlVXDXbluCRUQKCVJutHwdv9ow3++lOaSda2AsoSQAMRh5O0AX0nXhUZeG/43+tj/WFn/wDoPS1sYd7K3B2rFZUHXLIkGNpHA8K1dF43PewdwbthXmf1rQPtpNa6v4Z7927iMRbdXbMoFwA7ycxn0einll7TYywlhkIWzdEIQQozW40GwrObt3Xo5zp4dKdPDdsmVt1qd8fDf05czXcIf/uXf9h6li2YISozEbKNPb4UdOpF7Bj/AD3f9h60Vh1/3ebh4ZsNbBi4TnJEg8ACP0Rw+3xrQwkVnwoyHs+AEr+rMQfMdPNHjWmsqugVDLDAEHQg1XawoVs0sYELOuUHUwd9YG5O1W5BXOz5afnlUbE6hfvqil7jBEUSzMQAo4kk6AUme22Lbu3LlqzbY9+0xVrzeS0ET70AXE8WgiMoNbV6vYdQmZHulSG99uXLslfJZg7EFhC6kcK0nT9o5MHRlq5irdu9idALouW7NsMuqmbRusSCZEPlIUd5ZBjX0zudJGvDwEgEH1is+JtEAuhIzESpkgknLO8gyRxju7VcyiQCTpuZ8QftitpJPCjH07jmsWjc3ZsltJ8lXdwiFuShmBJ5Cq8Dh1s20trJCiJ58SxA4kmTHOt2OIdHTsxcBQ+9tAFzTye9proJOmtJ+rNorhbEzPZLAOuURos8YECeMTWfU8LYmLv3SRy4a0BTG/sqN1OXHQ+NSuvAJNYrI253Bnh5/wA61Iv4H7ahZaIGhHMTV1Ai6vfFcP8AQ2vuLRXOrojCYcD/AAbX3For0o5nt6KKKDjLO9Yr1vLPKt1U4vyaDHmqu9aUiGVT5wCPzNWMKjHOgp9w2/8ADt/UX+Va+jsMiklUVTtIAHtAqBateEtwvn1ppbll7JusrEXsJAJ98uaCP8B+dWWboZc23n4RoQfTUesXw+E/Xu/7D1A4JJJK5p1htQOcA6CuTr65NMPAwneLP8owP1VkD0E5j6a0VWBlMDQRty83KpMeA3+ysKulWPpfEi3ZdjrplA+Uzd1VHiWIHprSxgEkiBqSeHOTwFLeirPum4cSQ2W2SuHDSATBD3QpG5mFaJygkaOathjuot0YdD4Q2sPYtZp7K1btkgbFUCmBwGh014VrUyJYiDG8awdPRUkExAiJB9ewO+/Gum0Ay78eJPCulRlx6g99QpyS5kTsrceeo80VrRDI5DnqfR/WpYhhlbY6bHbXmORrIjPb0jtFCnVRrPAGXJjzDlQa7yg7mI19hFeY6Ewq2r+JQWxa7yMlsE5Tbgw6r5IJcvmgTIEzpTbGdJKkdpdtqT5KZWdm/VUMGfjsteW6W6cQFsUuIe24t2kyXcO6oozsXk3ApB1zkBgwVAYOlVym5pMvd6u7t5tdp9lRtsWgnQfb+dKkxlTl1kaekaVwNJgaQOXq+yuZdZRVZkmPT+RXSvKPNQJer/xXD/Q2vuLRR1e+K4f6G19xaK9KOZ7aiiigKKK408KDFi1APn1/npUbKSY9P/FFxTPe3rRhbManc7eA00oJW8Mo2FXUUUCHrF8PhP17v+w9W1V1i+Hwn693/Yera4+v+zbp+EXjjqeFctrHh4VFYXTh4CpdpzkeesV2Tpq0XsXFUAsVJVSJDEagEcQSAD4GpYLrJnUlsNiUIJVl7POVIAMHIW4EHxBBFaZgFjpxPgBVHVqClzERlGIcXFnfILaIhPIsq5o3AYA6itelfpXJwdYbYuMMrhBGa66tbVGMwrZgGXQbkZZIEyQKaXycpkeMiDXDYzqUcAoQVKkSGB0IYbEEbjxpRc6NEm0L15bQ0CZjE6HKbkZwmoGXNHDbStlUm6YtLdZXDC3bbIbpy5M5VXgldV00loEiN4nX0tjRbw737dsXsq5gFPlCRJBUMSAJOgMxVmFRUELCKqgAIAFPiAB+ZpenQqm53WIstLvh9rbMTowESAdSyDukkGN5CXQlu5lN+663LjqhLLba2oWDlVFYlgBmYyd8x0G1S6zuTZFopJuultRJic2YkwNVCqzEHcCONN4bmPUT/GvPdKsfduHW5BTJdNsATFwAZmbcqBbJAYaS5BMsoMW9thoTVdo6T5/+a6+UCTAA4mABWa/igwy2mVmbQQQYHEnwH8RXNI0ak586lWS4ptjNnYqCMwYg6TqdpEb8oFaiY1NRQj6v/FcP9Da+4tFHV74rh/obX3For0o5jO11rz5jbwuIdVe5bzDsQCbbsjQGugxmU7iur1nYkgYPEyInXD6T/wC9v/Sk3VdybLIuhGJxZZvkg4y/oP8AMR6hryp/atBRA85PEniSeJrly62UtjWYRD/qN/mWJ9eH/GqFrrOzCVweJI4GcPrrGnv21aaz+4k/RXL+oSn3SJqPnyT8ccu9Y2GrYPEgDWScOP8A+1C9aGIB9xYqDt8B9nbTR7iWc0Zm5v3jptBPk+irk1JPoH8fz4U+fI+OKj1mf5liv/1/xqP+pn+ZYk+Y4f8AGq24Njy4eipCnz5HxwoxnSzXsRhs2HvWQpuuWum1EdkVju3GMyw4U1fh+eFFy2CO8objBAP28ay9HMAoXZ9e6dCBMwB8kbaaaVnlly7rSa7NiqBsK7RRVFnCKydXCRbNme9hm7MiIDCA1tvObZUkg+VNbKx4MlcawBJW7ZDMOCG28KeQzhyNd+yHKtOne+lcjgOTMDbnVOHAzMrRmkmflA7eoQvoHOrA8FtDuNf/ABHpqjEd5co0diY5qflTwgR6wONbKLzuQYgCY5+f1GuMp3/SO3h+dZ88UOdQCu2s6H+u/hQzksIB005b854UHXZtNhJiN/Py4TXn8UFt9IZnzA3rKpbbXKzK7s6ngGAKkA7jNHGvQBIYEmTBE8Nxt7ar6TwCX7TWrk5WjUbqQQVZTwZWAIPAgVFm5pJZipuEKo0V0LMTA7rBiuxzHSP41tpTg7lyxcTD38rZwxtXUEB8oBcOhYsH1mdQZ4bU2rDKa7LxxlBBBEg6EHjWYYFdJLFRsjHMNoG+pjxP8K1VC45HD08qrKEnV74rh/obX3Frtc6vfFcP9Da+4tdr0o5lfU5ot3R8rEYth6MXdVvPED6wr0Ned6qWWa2WJAVcTjSAN2nFXwcx4DXYchrXoq8/qftXRj4FFFFVWFFFFBF1kEeFCNIqVQtneNpohOseJtBrqBtVCs6j/MGXXx0NalcESCCOc6ab61ltr2jh/wBBfI8TrLeaDA9fKpg2UVzMJida7UJVYvErbRncwqgk/wBBxPIVRgMJc7Q37oCMyi2toGSqZszF22Lkxtoo0BMzWbGYU3r+QsSlu2t4WxpmuB27M3G3yyAVAI1tk68GFy9kthnt3GyxmbKGmND3FZm56AGtunj22plWsW4OuxOwJEaRrG8xvXcOkO/EnKZPyYgD0EN+daypjFuAC0I13YFApEaEESW1Hd8OFdzXe1jutl0zGV0YExAB0BUfkGtVW25IMiNYHqnX21y2SDDazxH8uGnHWqMJiMxOoLiQVnUQYMD5M8dKvVZJmfTI/oagSuFTodfDf2VxCRpBjhMe2rAoG1cdto4n+BoEfTTH3ThAQN7x8dLfnBjXbKeGo0Dbqw9Oq3b4MwB75cBaeBssSkf5iA3/ALdbqx6nlfEVXeaB59P5+yamWiqyJBOs8P6e2s0k3V34ph/obX3Frtc6vfFcP9Da+4tdr0o5k+qPwDftOM/fL9OqS9UfgG/acZ++X6dV5+f7V0zwKKKKqkUVwmqMXcYZVSMzGNRMAasYnht5yKIGNbugTBZkGhgkZ1mI12naqjgSQFa4zKCNCF4bAkCTV9jCquupbizan18B4DSrqnevAy3cBbP6IG2gkAxsGA0YeetHac9/XUqKjYqCGB55/PjU5PIev+lSooMGFOXHSdO1sZVgkybdwsZGwgXNDxk+FNr7gGJ31I9HPhNKelMCzxctN2d9FYW3gHQlSVeQZRiqyBroK14TF9qrzbZHTR0aDuJlWBhgeB0OmoFb9OyzSli1EI0PhLacQJn1D11FGzMSxgnQrp3QCSsjfjvtqOFaBbgbHbgZnzzvVeBt6nNLOumYzsdRAO2mh81aITOHGgYAgkHl3gp1EcxVV5EWGXygyxuSZIUiTwMxPOOVWm0M5hRsPDid4Gv9K7eYEQwIHHQ/w+0UGmq11Y+G3qqhLR1yXDHI96DruTrHhvpvUkwxjvsxJ3g5R6IgxUBd1nQRh3OrJibeQSRJYNbbYGYR3b/xOoq86mNgN6q6w9GI2HuEWw1xFNy20ZnFxAWQqx1zSB9lTw11XUOhzK4DBt5BEg+qsuqtimqAf8k1KiislyLq98Vw/wBDa+4tFHV/4rh/obX3For0o5U+qPwDftOM/fL9OqRdV7oXDOzbDE4zx/8ArL1M1uXTrkUDkWIMeMCAfD215+U/lXRPDqYljqLZI4GVE6xtO1Hvp/w18ILx6ZX7KqstctoMyqQo1KsSfPBUTVnu9P0SX/UBb2jSmvSUV6NQznAuM0yzAHfgB+iPAVdYwipqoMxElmYxyliYFVnpG1xcA7wwKn1EVE4i6fItADm7ZZ5aAEj0xT+R2bKKyZbzaEog45ZY+EEgAeo1Zh7xJKtAca+BHyl8PsqNC+isfSXSdqwqm60ZmCINy7HZUG5Y8qzDpG85yWsLcV4n38raWJjdS5Y+AB3ExSY2+DcNaKWYjH3bGuJtAW5+FtNnVBzughWQeIDAcSKuxPS1lHFtnBuGItqC7Gdu6oJ/4NLjYbjbWLoHKb2Ku6ybi2uO1u2vDaQ73NY5DgKqfpRiStrD33YHLLIbaBtIzM8HLBksoYaHjpXei0ODIt3nlbksLpAAFxnLXFY8ASVylidomQJ16eNneq5U6t3QODbmO6T9g849FYbGPt3b10ISzWQFaAVjMST3iBOqxAmCrVFcW95nTDsqqjsj3SA0MD3kRZgsJ1J0ExB1ipOhkymHu55f35CFc5nZyGAGRwGdoBUgctydVTKDqSZYKNdo/oaue8ANxPAUoPRTi2WGJv8AaAGGZlIB0mbaqEYacp3giauw/SPZymIARhAzKHKOGMAhiNDOhUmQY3kEhbjMZasx2l0KTqMzRIGrHzeJ01A41utuCJFJUbtb63LVthb79q5cJXJcTUd1Q2YsLkQxAEF95FZrtrFWlVbNxXUFYXIA7IrovednyE5CdQFkgaig9FevKilnIVVEsxMAAbknhXnerN0Nh1OzZnzgiCHNxi8rAykkkxAiRW61aN9le+Mqgh7dkxuNQ9yNGcbhQSFOupAIjiujrq3Xu2DbbtChe2+ZZhcpZbizBjLuhnLEjQimeO4mVpopU3TiW7nZYmLF0+QrMG7QQdbZG+xkQCI21FaX6UtjcnaRKkZv1ZGv5NYcavuF3V/4rh/obX3FornVw/8AaYf6G19xaK9GOZDqlg1Np3YZj7pxcTrljGX9vTrXoaRdUn95cf8AqcZA/wDzL/sp3qPH88K8/P8AauieEqK4rTXaqsJooooCs+Mt6ZwcrJJzROm7A/5SB9h4VX0hjsmVUXPduaW7Y4wRmLH9FFkEtw8SQDXf6CUqGxHv9zMujeQJYStu35IEaS0mNzV8MLe6trnQXR3asuMvovaEDsUMN2ClTmyng7ycxHCBwpr2bs2eVAHkAgmNNSdQATqOOnLWrHEgZdCdNPb/AM1J1Ed4gKBtsAPE8ordRVYuM+YMBAMSP0hAO3CZiJrmBwVuz3bVtEViTCKF9YA9tdwN6VzASGJaQQdzoDruBA9FWs+s8tI2OsbeypF1VFQ0yAVgqQdQZ3kcRw9dd7T5Wn5586gGI0EHTQ+HjrvpUBLh8NdtPd7HD2xb7qoBd7NcttYByqjd4ksNvJVNab4WLltHAy50U6ciJj21bZ1X1/bS3oa2ym5ZLZ7djIimIPkBsrxoxClNREzqJqQxvAADTujceiqWGYFSCyRtAOkbMGGv5mpXroXumdZA4mI4Did/VQt6dRruDAInfQjgQdNfGgrS1CKAe6I8wAHEHWB/CuYdZYHQZSRlHLWCTxBAUjbeuriAQkKzaDQKR6RMCJ+2qjaLtmVIXQT5DRMtAGpmANSOMeIaLdwEaQdAsab8vRXRfaciqcwiSYyifMZPmrM1kAllSCCJggMQBlIGsRAGk8OdaMMjZmYDKDHdJkyOJiQNIEDgBQKHZjjoaHKWB3gICFn21YkMwE6cE14TuvWFfylDecTS/q9c7S297/GvXXncFQ5t2ypjVTbRCD400rmzv8l54Iur/wAVw/0Nr7i0UdX/AIrh/obX3For0I50+qPxdv2nGfvl+nVJeqPwDftOM/fL9Oq8/P8AaumeFaiTJ4E6fnwiu37yopZ2CqBJZiAAPEmo224xv5vN/CluHsDE4xi3es4UIAsmDiDLNnXZsls2is7FyeRDHHd0W6Wp0m1wgYexceQDmuK9hIP+d0knwVTUv7LvXyBiSiWhq1m2S/achcukLKaNKBdZEmJBem5rsfPUQ4Lej7COHpraYSKbrH0b0Hh8OzNYtJbLgA5RAgEnRdl1JJgCdJmBW29azDeCCCD41ZRVkMlstnKkAGJLDzxoDtPLwOpqT5YJyhl4neecA71LD6l25nKPMun3s1DMRb03gDnB2mOMcqAwnk5jHe73gJAjXzcamiycx9H9fGs1ruqLR0J0nfNOrEHnuYq+6mkyYHjw4+fSguBqi4ACSNIBM8vPznx5V0gSMp0MzH2j06emlXTmF7S1c2K24JRvIu5SHdX5gwBOsEHcSCGzCY6zdBNpkueSTkIPleSZHPn4Uu6TstYS5ct37iMzq/ZHs2DklVyyyFgW0Ud6ASOAijGXWtXS9tC3bJbRAA0K6mbebKDltkO0nYdnzIrmK6JuXbtq87WBctN3YskkAnVc7XNQRxga7RUh1aCrOUEnidWPpY/zrO2H3JDCQSYYiTG/dOpjTXlWx14jf7RVbPqJB46b6/yj7agdzwICkcBt6ONRW5rlmIjhrx9GwruUjWP/ABn7OE8KkbRI1O/CAf4b0FZBzRPjJjiIgAeaaT9JK/bpaa46WnSQUOU3XUsXVnHeXu5WAUgkK+sCKcCPI084/rx/rSvpe3e7Sw4Q3UtrcLIhGfOVCqwDMqnTtFiZ7+m1L4Srt9B4dVCC0uUAKFMkQNhBNcHQqRla5fZdgvbXFCjgAUKkxtLEnTetmDxSXbaXLZzI6hlPMESDV1c26uQ9XFjCYcDYWbQ5/wB2vE0V3q/8Vw/0Nr7i0V6McyfVH4Bv2nGfvl+nVJeqPwDftOM/fL9Oq8/P9q6Z4QtJGnjpWTqikWHumCb9+7dkCMwLlLWhA1Fpba7DyZ3mudK3Sezso2V7zZQRuqDvXWGhghAQCRAZl503tYdbaIiCEQBQBrAAgVp059q5LbS78J4cqLnA+P2j/ipKZ1qrFkhCQJI1jza1ohdUL9zKpbkCaqXFQO+Mo3zbr6+Hpio426O4N5YHSTovenQHSco9IohZbBVVXcxHs1Pr+2o3FIA1nvLoBv3gedR90rMkwBxhh6yRArly/nIFogwQS2hUb6aMCTUjuMuDsy3IZwP1e8PsqQxDHa22u0kAeniPVNUraZmKsUKrlPdQrJ1MEljt3T6a2kxUDIcDJLMZblsvDh6N6jjrC3LNyzqmdGWQJjMCJEemteYnYR4n+VRsDedTME/Z9vtoMOAxsqcy5blv3u4vI6ZSDxRgcwPLxBFbWQbnX7Dy09frpRhrbtirtxZW1qj6hs9xezysFyyoCh1315U4NsHb2c/51Ij2PMg+cTHmqCmGHEa7SdfTtpOk8KlcJACzM6Sd44z4+NTuuJUCJ5eEa/w9lQIEwwkb7DfUewVZDcwP4emqnYknLIIidtvDn6NNN6suXRB1j2RQRTLJXSNx/H0zr6aydM4s2bTXNCwEJJiWJhQeETHto6U6Xw9hSbrqApVSo7xBbyZUSRIkztAJ2BpHhPfGF3FBy0sbNt0BW0pJylQsg3chUMxJPlAQJmLdJNejMELNm3aXUW0VAdpygCY4VpqmzikYwp132IkcxO4qF+6qsMwnNyBYgDwA219tc+quV9X/AIrh/obX3FornV34ph/obX3For0Y5lnVH4Bv2nGfvl+nVJeqPwDftOM/fL9aelbjlrdi0Sr3SZcZZt21HfdQ2hYEookES4MGIrgym87P+XRPCPRXv2LvvlcJZUWEc6BmJz3Smn6JCITzVhwFPHzAQdQdJ2ieY/j7K5gMElm2tu2IVZjUk6kkksSSzEkkkmSSTVl3gOZH21vJqaVWVnxwlcvByFPmPlD0ia0VnuHM4UfowzH15R5518w8aIWyRvqOfLz/AM6rXDKDmXQxGm2u+m3Aa+FX1VdECV35cD+edANfyg5p04gHXzaVLOfkn2fzqFuCZO/Ll5v513EXCAI3JAE/b6BJ9FBHCmS55t9gA/hVl7bzwPWQKjasZREnid9yTJPpJNcu29tTuOPpoLLh5bnT8+iqcXeFq29wycqlyOcDYeoCuX05EyBO58NPTVPS/R/a2iiFVYsjBmUsO7cVtRIJBAjcb0EcEFw9he2dFOpdmIUF3JZ943YtVOI6ZWYsA32C5m7JkIAmFDMWCgsc0a/omrsL0ciuWuMbtzg9yCQDuEWIQabKOUzWsgbCADMxHDhUhYvS+Q/9zaeysAdq7I1smJILK5ycdWAHjtTQASsRsTpy0/pVhE6HY0pbq/bUlrDPh2O/ZFQpOu9pgUJM6mASANdBANP0vQPtNJumOlyLgw+HCPfaSxPeSwo3a6AQZMwqaFjPAMQoxPuu7f8Ac73rRVVRrzWbb2oBYnJma65zMo/RylQxJOqg6f8ApmyLbJba6hIMMLtw5TJMxmgmSSZmeNUyzk7Jk2v6P6Cs2shy57iSe2eC7MR3mZuZ9mwpnSi30hetkLibaZWfILyEKup7ma2zFlkwu515TTesLv7XinFWM0QYZTIaJjn6CK5Yw+VmYtmYwJgCAJgacNTV9FRsIur/AMVw/wBDa+4tFHV/4rh/obX3For0o5k+qPwDftOM/fL9XdO3OyFu+BrauICZj3t3VLuYkeQFOc/qA6RVPVH4Bv2nGfvl+tPWLo84jC3rKkK1y2yAnYEjSY4VwW6z/u6Pp6GqbdwZiCRm5cY4act/Uap6L6Q7ZWJUo6MUdCQcrCDuNCCpVgeTDQGQJYi2udcwBDDKZE6jvL/8vSRW6id1yTkUx8pvk8gP8x9nqrtqxlEKYHm3854nxrgt5NF4nY6+czv65qztOen2eugMp5+yoXbJYEFtDUlJ358D7NaAx4j1cPP/AEoCZ0Yfy9FVWllydcqaAf5uJ9A09Jq8EH8/wrJiLi2ZuMwW2fLLGAvAMSeHAz4cqDbVd46ePAczypNiekLl/uYYm3bg5r7IZ1GgsK0S3HOwKjTRtYrGPfDswui7dtk+93FU3GSd0dUGaJ2eDoQCREmOU3pOjl7sGYkED2k7DjwqdpuB21I14ab+uvPt1otqMz2cUiR5ZssQQpkmFlkEAnvqvCnYBOq6gjjoIOumk/kVKE3uGCcojx4jzVCyRwIkE6aDbT27+qo3bypbNy64VFEsSYAjXWeNK7eIv3+8G7C1MoMim4wH6Tl5VQdwuWRpJ3FRbJ5Sfq00h6TvNevdijOtq2CL7IchLEI1tA47w7pJYqRuBOpFRudFkyTicTmJnMLgWNI0QKLe3+Xx31rXhMKttcqCBJJkliSTJLMxJYk8SZrPLqTXZMxRwOBt2VK2kVFJzEKIkwASeZgDU8q0UUVksox+GF209s7OrLPKRAPnB19FZcD0iSwtXkZL2XN8pXjKGKONCJI0IB12pjSPovEdricQ7XEPYt2KKMoyrlRnLakkm4CvAdzbjUzwHVx8oJOwBPqFKsNjMS6KwtWvfFV1bOcqBhOVxuzAcV0b/Lxqv9ItiEZMNbcqwC9sw7MDMYLKHguAksCsiSu+sO0UAADYCB6KeAi6u/FMPO/Y2vuLRXer/wAVw/0Nr7i0V6McyfVH4Bv2nGfvl+nVJeqPwDftOM/fL9Oq8/P9q6Z4KeqFkPZa6HId7+I7UiPfMl+5aSZXSERVERoAJMA16C1hkXULrvJknaPKMnalnVVJwllv0nU3Gj5Vxi7xqdMzNGppjnCHcZSdRIkH+X866Gay1r3ue3gK7euBVJMwOA1nkAOZ2qsRsGaByAMemPNVSW85ksSqkRtBYbkwBIB2HMHwoIMz5reWUQtBBAlu6x2PkjTbfzcdTYhASCygjcSKhjUBAkTBEDmdvsJqdpViAoEcIAj0CgqN0sfex/5HQEeA3b2eelPWHCjNhmuZnUX1zfJBKsLRKjgLuQbHVlJ8mQ8fyl9P8Kji8Mt1CjiVbkSDoZBDAyCCAQRqCKVLLRSrq9eZheDMzKl+5aQvlLwhynOVAB74aOOUrOs01rls1dLxC7bDKVYSrAgjmCII9VKfc2LQdjavHsmAAuuVa5ZAJkKCpF0kZQC/kxJDbU5oqZlZ4LNldvoO2WD3i9+4CDnuHSQIB7NYtgjwWmlFFRbb5BRRRRIooooCs+JwNq5HaW0fKZGZQ0eaRULWJdhKoI13eNjGoy6HwqSm6NwjeAJWPCYObz6VOkNIorOL7cbT+g2z/wDIUe+H5Ketz9oAPrqNBV1f+K4f6G19xaK51e+K4f6G19xa7XpRzMvVzpDs7DzaulRicZLqFYAe672uUNnIHGFJ3rR0j1kt5HS2WF1gFthwbWYvnAYFwCFUqxJI/R0mRNvVH4Bv2nGfvl+t/SNy0gD3QpggLKhmLcAgiS3gK4Mtcr/V0Twz3ulhh/c2EsBbjvbIRsyqii2FBZoJOoJIUDXKRI3pj0Nj+0tszlQyO6PB0DKYO+oB0YA8HG9JehOjTm7e5bW0ZuZbKoiZZYgM5UnPcKAazpnYca04gC1ibNwSTefs3TygfezFxUnRlyqCw/QmdhGkz3dK67HRusQezXzM3dHoEEn1QedTsjKAp000MzPPXnxq6oXiMpn8nhHjV0IWbYhTr+RUm0YeOn8v40Yc90cI0M8xvReEiOen9f40ELpBIB2/j4+FYunr3ZWHKGLjAraHO4wIQBePegkHSATtNaelcUtmxcuEErbRmhYBMCYE6TSkLdvXVe8ptraHcQFGBuEMrvmEkjKcqghfKaRtEZZaidbT6K6O7FWl2uPccvcuPlzO0BQTlAGiqqiANFFbM45iuFOZJ/PhUwK5rdriio5Y29X52oDeuiUqiLg83noc8KlFECio29o5aVKiRVGNvFV7vlMQq8pO0+FcxeJyQIlmMLsBMcSdvt5A0WMMZDOczxvAAXnkHDzmT41M9oTw2HCAwSSTmYncnTXlwG1W0UVAKKKKJIur/wAVw/0Nr7i0UdX/AIrh/obX3For0o5WHozGMmGCWmVbt3GYtEzKX0923s7ZARIVe8dQIG9O8F0WFc3bjG7eOmdgBkEarbUaIu55mdSYFJup2EYm7cfyFv4pbSydD7rxHaPGwJzBeJhfGK9TXBne9dE8ClnTVt17PEWwGbDl3yGe+pQq4WP041HMiOM0zoqsurtNX4TErdUPauK6mYZYIMb7casWZ73o5f8ANKD0cudnU3EZvKyOyhjAElZy5oAExOlZ3GMHvaXbRWAe1uIxuDXYqpVXMTD92CBKtNbTqSqarT0n0qRdFjDm2brBmYscwtBSglkBBLHNosrMEzprnv4G9fH/AHF4rBlVsZrYVgBlYtOZiDLQe7qJBgGteAwSWUCIIA48WJ1JY7liZJPM1oqmXUv0tMSq7gcRcAS/iEdAQ3ds5CzKwZM8uwygqDpEnkNDvw10sDmEMphh4wDp4EEH01ax0Ok+HOs2BkzcMd+IAkwBzJAM7zpVbbfKdaaqKKKqkVwia7ULt4KJYxrHE+wUElWK7UUuAgEEEHY86lQQbQzw4/zrnbLmyyM3LjVNzFqwy22VmOggggcy0cB7dqkMIuTKe9OpJ3J5zwP2VOvaFeJXNcCMe5lzFeZDDyj8nUacfZWnOeA089ZbOEhwzksQMqkqsjzsBr/zW2lEYPOjXwPs/nUqKhKKtM8xUq4yg1RiUIRihOYAkcdQPGiCrq/8Vw/0Nr7i0Vzq4f8AtMNrPvNrXn72tFelHM4vQz2i62sViEU3Lr5QMOQC9xnaC1kmMzHcmpe4L3z3EfVwv4FdoqvDH0nlXPcF757iPq4X8Cj3Be+e4j6uF/ArtFR8ePo5Vz3Be+e4j6uF/Arg6PvfPcR9XC/gV2inDH0cqPcF757iPq4X8Cj3Be+e4j6uF/ArtFPjx9HKue4L3z3EfVwv4FRToy6JjGYgSZPdw2/OOwooqeGPo5VL3Be+e4j6uF/Ao9wXvnuI+rhfwK7RUfHj6OVc9wXvnuI+rhfwKg/Rd0lScZiZUkju4XciP8DkTRRU8MfRyqsdCNmzDFYjNJacuG3Ig/3GmnKrLvRl1hBxmJjiMuF18/vG1dopwx9HKpDAXvnuI+rhfwKPcF757iPq4X8Cu0VHDH0cq4ej73z3EfVwv4FHuC989xH1cL+BXaKcMfRyrnuC989xH1cL+BR7gvfPcR9XC/gV2inx4+jlXPcF757iPq4X8Cj3Be+e4j6uF/ArtFPjx9HKm/RXQyWrFq2rOQltEBJEkKoAmABOnAV2iiro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5" name="AutoShape 6" descr="data:image/jpeg;base64,/9j/4AAQSkZJRgABAQAAAQABAAD/2wCEAAkGBxQTEhUUEhQVFhUWGBgXGBcYGRgYHxgdHhcZHBgeGBgcHCggGholHB0XITEhJSkrLi4uGCAzODMsNygtLi8BCgoKDg0OGxAQGzQkHyQsLCwsLCwsLCwsLCwsLCwsLCwsLCwsLCwsLCwsLCwsLCwsLCwsLCwsLCwsLCwsLCwsLP/AABEIAQQAwgMBIgACEQEDEQH/xAAbAAACAwEBAQAAAAAAAAAAAAAABQIDBAEGB//EAE4QAAIBAgQCBQUMBwcDAwUBAAECEQADBBIhMUFRBQYTImEycYGRoRQjMzRSVHOSsbLT8EJydLTB0eEVQ1NilLPxFiSCZIPCRGOEpMMH/8QAGQEBAAMBAQAAAAAAAAAAAAAAAAECAwQF/8QAKREBAQACAQQCAgEDBQAAAAAAAAECERIDITFRE0EEMiJxgZEzUmGhwf/aAAwDAQACEQMRAD8A+41ya7WPEjvUF169l4e2jD3CQZ51jck+Jomg3NeEHUH01JGkTS8+FZ+kelfc9vNkLy6IFBAJLsFGp03I3otjjcrMZ5p1RSIdN3vmdwee5YH23KuwXTLNeWzcsPaLIzqS1tgQpUHyGOveFRuNPgz1vt/mX/1k612c9zCoWcK1y5IR3tzFlyJKMCROseFZf7Btc7/+oxH4lbusXw+E/Xu/7D1bXL18rMuxhJoqToK1zv6f+oxHo/vKl/YNrnf/ANRiPxK14u4Vy5Yljl1mBMxMeOnprha4u4V/NKH1Eke0Vlyy9rajL/YNrnf/ANRiPxKP7Btc7/8AqMR+JWxMUsgGVJ4MInzHY+g1O/eyxoSSYAESTBPEgbA05ZezUJ8V1YRjKX8VbOnk4i8wPnV2I9UVmxXVkBSxxeMUr3pW88acMusyOBJp77p5pcHoDfdJqJbtGAhgq94yCsn9EajXXX0CrTqZz7RxhDhOrd2QWxF7KVEq9y6WDSZgpcUZSI01140twuJtoyriXup2pc2m7fEKCocqO0m53C0Sp2YMIM17XFYhbaF3MKokmCfUBqTOkCvDdC9AXbnSL3LlhrdoHtBbeIAKwF4iGbMxUaCSK26XXzl3e7Tp/j9PqcuV1qW/3+v+3o/7IT5V/wD1GI/EqP8AZdv5d7/UX/xKZv0DhDGWxbmZhQFI0O0EZdxtGschSrovouznv2yi3VRwBcuBbjyRLozle9lkCSSeB2168vysJN8XFOjl7QxGEsW/hL1xOHexV5ftuVW1vDD+/uE8hib7HzQLhJPhT61gLSyFt21B3hVE+eBWgaCBoBWN/On1hFp+PfvJ5tMED/d4wcpv3tvN22nmMGovYtL5Yxi6T5eLYfWRyPbXpQ07V2qT8zL/AGz/AAv8E90l6vYpmwuHOdzNm0ZLMSZRdSSZJ8+tFVdX/iuH+htfcWu1uzeyxFyB4mshM71tu28wisxwxnh5/wClQlVXDXbluCRUQKCVJutHwdv9ow3++lOaSda2AsoSQAMRh5O0AX0nXhUZeG/43+tj/WFn/wDoPS1sYd7K3B2rFZUHXLIkGNpHA8K1dF43PewdwbthXmf1rQPtpNa6v4Z7927iMRbdXbMoFwA7ycxn0einll7TYywlhkIWzdEIQQozW40GwrObt3Xo5zp4dKdPDdsmVt1qd8fDf05czXcIf/uXf9h6li2YISozEbKNPb4UdOpF7Bj/AD3f9h60Vh1/3ebh4ZsNbBi4TnJEg8ACP0Rw+3xrQwkVnwoyHs+AEr+rMQfMdPNHjWmsqugVDLDAEHQg1XawoVs0sYELOuUHUwd9YG5O1W5BXOz5afnlUbE6hfvqil7jBEUSzMQAo4kk6AUme22Lbu3LlqzbY9+0xVrzeS0ET70AXE8WgiMoNbV6vYdQmZHulSG99uXLslfJZg7EFhC6kcK0nT9o5MHRlq5irdu9idALouW7NsMuqmbRusSCZEPlIUd5ZBjX0zudJGvDwEgEH1is+JtEAuhIzESpkgknLO8gyRxju7VcyiQCTpuZ8QftitpJPCjH07jmsWjc3ZsltJ8lXdwiFuShmBJ5Cq8Dh1s20trJCiJ58SxA4kmTHOt2OIdHTsxcBQ+9tAFzTye9proJOmtJ+rNorhbEzPZLAOuURos8YECeMTWfU8LYmLv3SRy4a0BTG/sqN1OXHQ+NSuvAJNYrI253Bnh5/wA61Iv4H7ahZaIGhHMTV1Ai6vfFcP8AQ2vuLRXOrojCYcD/AAbX3For0o5nt6KKKDjLO9Yr1vLPKt1U4vyaDHmqu9aUiGVT5wCPzNWMKjHOgp9w2/8ADt/UX+Va+jsMiklUVTtIAHtAqBateEtwvn1ppbll7JusrEXsJAJ98uaCP8B+dWWboZc23n4RoQfTUesXw+E/Xu/7D1A4JJJK5p1htQOcA6CuTr65NMPAwneLP8owP1VkD0E5j6a0VWBlMDQRty83KpMeA3+ysKulWPpfEi3ZdjrplA+Uzd1VHiWIHprSxgEkiBqSeHOTwFLeirPum4cSQ2W2SuHDSATBD3QpG5mFaJygkaOathjuot0YdD4Q2sPYtZp7K1btkgbFUCmBwGh014VrUyJYiDG8awdPRUkExAiJB9ewO+/Gum0Ay78eJPCulRlx6g99QpyS5kTsrceeo80VrRDI5DnqfR/WpYhhlbY6bHbXmORrIjPb0jtFCnVRrPAGXJjzDlQa7yg7mI19hFeY6Ewq2r+JQWxa7yMlsE5Tbgw6r5IJcvmgTIEzpTbGdJKkdpdtqT5KZWdm/VUMGfjsteW6W6cQFsUuIe24t2kyXcO6oozsXk3ApB1zkBgwVAYOlVym5pMvd6u7t5tdp9lRtsWgnQfb+dKkxlTl1kaekaVwNJgaQOXq+yuZdZRVZkmPT+RXSvKPNQJer/xXD/Q2vuLRR1e+K4f6G19xaK9KOZ7aiiigKKK408KDFi1APn1/npUbKSY9P/FFxTPe3rRhbManc7eA00oJW8Mo2FXUUUCHrF8PhP17v+w9W1V1i+Hwn693/Yera4+v+zbp+EXjjqeFctrHh4VFYXTh4CpdpzkeesV2Tpq0XsXFUAsVJVSJDEagEcQSAD4GpYLrJnUlsNiUIJVl7POVIAMHIW4EHxBBFaZgFjpxPgBVHVqClzERlGIcXFnfILaIhPIsq5o3AYA6itelfpXJwdYbYuMMrhBGa66tbVGMwrZgGXQbkZZIEyQKaXycpkeMiDXDYzqUcAoQVKkSGB0IYbEEbjxpRc6NEm0L15bQ0CZjE6HKbkZwmoGXNHDbStlUm6YtLdZXDC3bbIbpy5M5VXgldV00loEiN4nX0tjRbw737dsXsq5gFPlCRJBUMSAJOgMxVmFRUELCKqgAIAFPiAB+ZpenQqm53WIstLvh9rbMTowESAdSyDukkGN5CXQlu5lN+663LjqhLLba2oWDlVFYlgBmYyd8x0G1S6zuTZFopJuultRJic2YkwNVCqzEHcCONN4bmPUT/GvPdKsfduHW5BTJdNsATFwAZmbcqBbJAYaS5BMsoMW9thoTVdo6T5/+a6+UCTAA4mABWa/igwy2mVmbQQQYHEnwH8RXNI0ak586lWS4ptjNnYqCMwYg6TqdpEb8oFaiY1NRQj6v/FcP9Da+4tFHV74rh/obX3For0o5jO11rz5jbwuIdVe5bzDsQCbbsjQGugxmU7iur1nYkgYPEyInXD6T/wC9v/Sk3VdybLIuhGJxZZvkg4y/oP8AMR6hryp/atBRA85PEniSeJrly62UtjWYRD/qN/mWJ9eH/GqFrrOzCVweJI4GcPrrGnv21aaz+4k/RXL+oSn3SJqPnyT8ccu9Y2GrYPEgDWScOP8A+1C9aGIB9xYqDt8B9nbTR7iWc0Zm5v3jptBPk+irk1JPoH8fz4U+fI+OKj1mf5liv/1/xqP+pn+ZYk+Y4f8AGq24Njy4eipCnz5HxwoxnSzXsRhs2HvWQpuuWum1EdkVju3GMyw4U1fh+eFFy2CO8objBAP28ay9HMAoXZ9e6dCBMwB8kbaaaVnlly7rSa7NiqBsK7RRVFnCKydXCRbNme9hm7MiIDCA1tvObZUkg+VNbKx4MlcawBJW7ZDMOCG28KeQzhyNd+yHKtOne+lcjgOTMDbnVOHAzMrRmkmflA7eoQvoHOrA8FtDuNf/ABHpqjEd5co0diY5qflTwgR6wONbKLzuQYgCY5+f1GuMp3/SO3h+dZ88UOdQCu2s6H+u/hQzksIB005b854UHXZtNhJiN/Py4TXn8UFt9IZnzA3rKpbbXKzK7s6ngGAKkA7jNHGvQBIYEmTBE8Nxt7ar6TwCX7TWrk5WjUbqQQVZTwZWAIPAgVFm5pJZipuEKo0V0LMTA7rBiuxzHSP41tpTg7lyxcTD38rZwxtXUEB8oBcOhYsH1mdQZ4bU2rDKa7LxxlBBBEg6EHjWYYFdJLFRsjHMNoG+pjxP8K1VC45HD08qrKEnV74rh/obX3Frtc6vfFcP9Da+4tdr0o5lfU5ot3R8rEYth6MXdVvPED6wr0Ned6qWWa2WJAVcTjSAN2nFXwcx4DXYchrXoq8/qftXRj4FFFFVWFFFFBF1kEeFCNIqVQtneNpohOseJtBrqBtVCs6j/MGXXx0NalcESCCOc6ab61ltr2jh/wBBfI8TrLeaDA9fKpg2UVzMJida7UJVYvErbRncwqgk/wBBxPIVRgMJc7Q37oCMyi2toGSqZszF22Lkxtoo0BMzWbGYU3r+QsSlu2t4WxpmuB27M3G3yyAVAI1tk68GFy9kthnt3GyxmbKGmND3FZm56AGtunj22plWsW4OuxOwJEaRrG8xvXcOkO/EnKZPyYgD0EN+daypjFuAC0I13YFApEaEESW1Hd8OFdzXe1jutl0zGV0YExAB0BUfkGtVW25IMiNYHqnX21y2SDDazxH8uGnHWqMJiMxOoLiQVnUQYMD5M8dKvVZJmfTI/oagSuFTodfDf2VxCRpBjhMe2rAoG1cdto4n+BoEfTTH3ThAQN7x8dLfnBjXbKeGo0Dbqw9Oq3b4MwB75cBaeBssSkf5iA3/ALdbqx6nlfEVXeaB59P5+yamWiqyJBOs8P6e2s0k3V34ph/obX3Frtc6vfFcP9Da+4tdr0o5k+qPwDftOM/fL9OqS9UfgG/acZ++X6dV5+f7V0zwKKKKqkUVwmqMXcYZVSMzGNRMAasYnht5yKIGNbugTBZkGhgkZ1mI12naqjgSQFa4zKCNCF4bAkCTV9jCquupbizan18B4DSrqnevAy3cBbP6IG2gkAxsGA0YeetHac9/XUqKjYqCGB55/PjU5PIev+lSooMGFOXHSdO1sZVgkybdwsZGwgXNDxk+FNr7gGJ31I9HPhNKelMCzxctN2d9FYW3gHQlSVeQZRiqyBroK14TF9qrzbZHTR0aDuJlWBhgeB0OmoFb9OyzSli1EI0PhLacQJn1D11FGzMSxgnQrp3QCSsjfjvtqOFaBbgbHbgZnzzvVeBt6nNLOumYzsdRAO2mh81aITOHGgYAgkHl3gp1EcxVV5EWGXygyxuSZIUiTwMxPOOVWm0M5hRsPDid4Gv9K7eYEQwIHHQ/w+0UGmq11Y+G3qqhLR1yXDHI96DruTrHhvpvUkwxjvsxJ3g5R6IgxUBd1nQRh3OrJibeQSRJYNbbYGYR3b/xOoq86mNgN6q6w9GI2HuEWw1xFNy20ZnFxAWQqx1zSB9lTw11XUOhzK4DBt5BEg+qsuqtimqAf8k1KiislyLq98Vw/wBDa+4tFHV/4rh/obX3For0o5U+qPwDftOM/fL9OqRdV7oXDOzbDE4zx/8ArL1M1uXTrkUDkWIMeMCAfD215+U/lXRPDqYljqLZI4GVE6xtO1Hvp/w18ILx6ZX7KqstctoMyqQo1KsSfPBUTVnu9P0SX/UBb2jSmvSUV6NQznAuM0yzAHfgB+iPAVdYwipqoMxElmYxyliYFVnpG1xcA7wwKn1EVE4i6fItADm7ZZ5aAEj0xT+R2bKKyZbzaEog45ZY+EEgAeo1Zh7xJKtAca+BHyl8PsqNC+isfSXSdqwqm60ZmCINy7HZUG5Y8qzDpG85yWsLcV4n38raWJjdS5Y+AB3ExSY2+DcNaKWYjH3bGuJtAW5+FtNnVBzughWQeIDAcSKuxPS1lHFtnBuGItqC7Gdu6oJ/4NLjYbjbWLoHKb2Ku6ybi2uO1u2vDaQ73NY5DgKqfpRiStrD33YHLLIbaBtIzM8HLBksoYaHjpXei0ODIt3nlbksLpAAFxnLXFY8ASVylidomQJ16eNneq5U6t3QODbmO6T9g849FYbGPt3b10ISzWQFaAVjMST3iBOqxAmCrVFcW95nTDsqqjsj3SA0MD3kRZgsJ1J0ExB1ipOhkymHu55f35CFc5nZyGAGRwGdoBUgctydVTKDqSZYKNdo/oaue8ANxPAUoPRTi2WGJv8AaAGGZlIB0mbaqEYacp3giauw/SPZymIARhAzKHKOGMAhiNDOhUmQY3kEhbjMZasx2l0KTqMzRIGrHzeJ01A41utuCJFJUbtb63LVthb79q5cJXJcTUd1Q2YsLkQxAEF95FZrtrFWlVbNxXUFYXIA7IrovednyE5CdQFkgaig9FevKilnIVVEsxMAAbknhXnerN0Nh1OzZnzgiCHNxi8rAykkkxAiRW61aN9le+Mqgh7dkxuNQ9yNGcbhQSFOupAIjiujrq3Xu2DbbtChe2+ZZhcpZbizBjLuhnLEjQimeO4mVpopU3TiW7nZYmLF0+QrMG7QQdbZG+xkQCI21FaX6UtjcnaRKkZv1ZGv5NYcavuF3V/4rh/obX3FornVw/8AaYf6G19xaK9GOZDqlg1Np3YZj7pxcTrljGX9vTrXoaRdUn95cf8AqcZA/wDzL/sp3qPH88K8/P8AauieEqK4rTXaqsJooooCs+Mt6ZwcrJJzROm7A/5SB9h4VX0hjsmVUXPduaW7Y4wRmLH9FFkEtw8SQDXf6CUqGxHv9zMujeQJYStu35IEaS0mNzV8MLe6trnQXR3asuMvovaEDsUMN2ClTmyng7ycxHCBwpr2bs2eVAHkAgmNNSdQATqOOnLWrHEgZdCdNPb/AM1J1Ed4gKBtsAPE8ordRVYuM+YMBAMSP0hAO3CZiJrmBwVuz3bVtEViTCKF9YA9tdwN6VzASGJaQQdzoDruBA9FWs+s8tI2OsbeypF1VFQ0yAVgqQdQZ3kcRw9dd7T5Wn5586gGI0EHTQ+HjrvpUBLh8NdtPd7HD2xb7qoBd7NcttYByqjd4ksNvJVNab4WLltHAy50U6ciJj21bZ1X1/bS3oa2ym5ZLZ7djIimIPkBsrxoxClNREzqJqQxvAADTujceiqWGYFSCyRtAOkbMGGv5mpXroXumdZA4mI4Did/VQt6dRruDAInfQjgQdNfGgrS1CKAe6I8wAHEHWB/CuYdZYHQZSRlHLWCTxBAUjbeuriAQkKzaDQKR6RMCJ+2qjaLtmVIXQT5DRMtAGpmANSOMeIaLdwEaQdAsab8vRXRfaciqcwiSYyifMZPmrM1kAllSCCJggMQBlIGsRAGk8OdaMMjZmYDKDHdJkyOJiQNIEDgBQKHZjjoaHKWB3gICFn21YkMwE6cE14TuvWFfylDecTS/q9c7S297/GvXXncFQ5t2ypjVTbRCD400rmzv8l54Iur/wAVw/0Nr7i0UdX/AIrh/obX3For0I50+qPxdv2nGfvl+nVJeqPwDftOM/fL9Oq8/P8AaumeFaiTJ4E6fnwiu37yopZ2CqBJZiAAPEmo224xv5vN/CluHsDE4xi3es4UIAsmDiDLNnXZsls2is7FyeRDHHd0W6Wp0m1wgYexceQDmuK9hIP+d0knwVTUv7LvXyBiSiWhq1m2S/achcukLKaNKBdZEmJBem5rsfPUQ4Lej7COHpraYSKbrH0b0Hh8OzNYtJbLgA5RAgEnRdl1JJgCdJmBW29azDeCCCD41ZRVkMlstnKkAGJLDzxoDtPLwOpqT5YJyhl4neecA71LD6l25nKPMun3s1DMRb03gDnB2mOMcqAwnk5jHe73gJAjXzcamiycx9H9fGs1ruqLR0J0nfNOrEHnuYq+6mkyYHjw4+fSguBqi4ACSNIBM8vPznx5V0gSMp0MzH2j06emlXTmF7S1c2K24JRvIu5SHdX5gwBOsEHcSCGzCY6zdBNpkueSTkIPleSZHPn4Uu6TstYS5ct37iMzq/ZHs2DklVyyyFgW0Ud6ASOAijGXWtXS9tC3bJbRAA0K6mbebKDltkO0nYdnzIrmK6JuXbtq87WBctN3YskkAnVc7XNQRxga7RUh1aCrOUEnidWPpY/zrO2H3JDCQSYYiTG/dOpjTXlWx14jf7RVbPqJB46b6/yj7agdzwICkcBt6ONRW5rlmIjhrx9GwruUjWP/ABn7OE8KkbRI1O/CAf4b0FZBzRPjJjiIgAeaaT9JK/bpaa46WnSQUOU3XUsXVnHeXu5WAUgkK+sCKcCPI084/rx/rSvpe3e7Sw4Q3UtrcLIhGfOVCqwDMqnTtFiZ7+m1L4Srt9B4dVCC0uUAKFMkQNhBNcHQqRla5fZdgvbXFCjgAUKkxtLEnTetmDxSXbaXLZzI6hlPMESDV1c26uQ9XFjCYcDYWbQ5/wB2vE0V3q/8Vw/0Nr7i0V6McyfVH4Bv2nGfvl+nVJeqPwDftOM/fL9Oq8/P9q6Z4QtJGnjpWTqikWHumCb9+7dkCMwLlLWhA1Fpba7DyZ3mudK3Sezso2V7zZQRuqDvXWGhghAQCRAZl503tYdbaIiCEQBQBrAAgVp059q5LbS78J4cqLnA+P2j/ipKZ1qrFkhCQJI1jza1ohdUL9zKpbkCaqXFQO+Mo3zbr6+Hpio426O4N5YHSTovenQHSco9IohZbBVVXcxHs1Pr+2o3FIA1nvLoBv3gedR90rMkwBxhh6yRArly/nIFogwQS2hUb6aMCTUjuMuDsy3IZwP1e8PsqQxDHa22u0kAeniPVNUraZmKsUKrlPdQrJ1MEljt3T6a2kxUDIcDJLMZblsvDh6N6jjrC3LNyzqmdGWQJjMCJEemteYnYR4n+VRsDedTME/Z9vtoMOAxsqcy5blv3u4vI6ZSDxRgcwPLxBFbWQbnX7Dy09frpRhrbtirtxZW1qj6hs9xezysFyyoCh1315U4NsHb2c/51Ij2PMg+cTHmqCmGHEa7SdfTtpOk8KlcJACzM6Sd44z4+NTuuJUCJ5eEa/w9lQIEwwkb7DfUewVZDcwP4emqnYknLIIidtvDn6NNN6suXRB1j2RQRTLJXSNx/H0zr6aydM4s2bTXNCwEJJiWJhQeETHto6U6Xw9hSbrqApVSo7xBbyZUSRIkztAJ2BpHhPfGF3FBy0sbNt0BW0pJylQsg3chUMxJPlAQJmLdJNejMELNm3aXUW0VAdpygCY4VpqmzikYwp132IkcxO4qF+6qsMwnNyBYgDwA219tc+quV9X/AIrh/obX3FornV34ph/obX3For0Y5lnVH4Bv2nGfvl+nVJeqPwDftOM/fL9aelbjlrdi0Sr3SZcZZt21HfdQ2hYEookES4MGIrgym87P+XRPCPRXv2LvvlcJZUWEc6BmJz3Smn6JCITzVhwFPHzAQdQdJ2ieY/j7K5gMElm2tu2IVZjUk6kkksSSzEkkkmSSTVl3gOZH21vJqaVWVnxwlcvByFPmPlD0ia0VnuHM4UfowzH15R5518w8aIWyRvqOfLz/AM6rXDKDmXQxGm2u+m3Aa+FX1VdECV35cD+edANfyg5p04gHXzaVLOfkn2fzqFuCZO/Ll5v513EXCAI3JAE/b6BJ9FBHCmS55t9gA/hVl7bzwPWQKjasZREnid9yTJPpJNcu29tTuOPpoLLh5bnT8+iqcXeFq29wycqlyOcDYeoCuX05EyBO58NPTVPS/R/a2iiFVYsjBmUsO7cVtRIJBAjcb0EcEFw9he2dFOpdmIUF3JZ943YtVOI6ZWYsA32C5m7JkIAmFDMWCgsc0a/omrsL0ciuWuMbtzg9yCQDuEWIQabKOUzWsgbCADMxHDhUhYvS+Q/9zaeysAdq7I1smJILK5ycdWAHjtTQASsRsTpy0/pVhE6HY0pbq/bUlrDPh2O/ZFQpOu9pgUJM6mASANdBANP0vQPtNJumOlyLgw+HCPfaSxPeSwo3a6AQZMwqaFjPAMQoxPuu7f8Ac73rRVVRrzWbb2oBYnJma65zMo/RylQxJOqg6f8ApmyLbJba6hIMMLtw5TJMxmgmSSZmeNUyzk7Jk2v6P6Cs2shy57iSe2eC7MR3mZuZ9mwpnSi30hetkLibaZWfILyEKup7ma2zFlkwu515TTesLv7XinFWM0QYZTIaJjn6CK5Yw+VmYtmYwJgCAJgacNTV9FRsIur/AMVw/wBDa+4tFHV/4rh/obX3For0o5k+qPwDftOM/fL9XdO3OyFu+BrauICZj3t3VLuYkeQFOc/qA6RVPVH4Bv2nGfvl+tPWLo84jC3rKkK1y2yAnYEjSY4VwW6z/u6Pp6GqbdwZiCRm5cY4act/Uap6L6Q7ZWJUo6MUdCQcrCDuNCCpVgeTDQGQJYi2udcwBDDKZE6jvL/8vSRW6id1yTkUx8pvk8gP8x9nqrtqxlEKYHm3854nxrgt5NF4nY6+czv65qztOen2eugMp5+yoXbJYEFtDUlJ358D7NaAx4j1cPP/AEoCZ0Yfy9FVWllydcqaAf5uJ9A09Jq8EH8/wrJiLi2ZuMwW2fLLGAvAMSeHAz4cqDbVd46ePAczypNiekLl/uYYm3bg5r7IZ1GgsK0S3HOwKjTRtYrGPfDswui7dtk+93FU3GSd0dUGaJ2eDoQCREmOU3pOjl7sGYkED2k7DjwqdpuB21I14ab+uvPt1otqMz2cUiR5ZssQQpkmFlkEAnvqvCnYBOq6gjjoIOumk/kVKE3uGCcojx4jzVCyRwIkE6aDbT27+qo3bypbNy64VFEsSYAjXWeNK7eIv3+8G7C1MoMim4wH6Tl5VQdwuWRpJ3FRbJ5Sfq00h6TvNevdijOtq2CL7IchLEI1tA47w7pJYqRuBOpFRudFkyTicTmJnMLgWNI0QKLe3+Xx31rXhMKttcqCBJJkliSTJLMxJYk8SZrPLqTXZMxRwOBt2VK2kVFJzEKIkwASeZgDU8q0UUVksox+GF209s7OrLPKRAPnB19FZcD0iSwtXkZL2XN8pXjKGKONCJI0IB12pjSPovEdricQ7XEPYt2KKMoyrlRnLakkm4CvAdzbjUzwHVx8oJOwBPqFKsNjMS6KwtWvfFV1bOcqBhOVxuzAcV0b/Lxqv9ItiEZMNbcqwC9sw7MDMYLKHguAksCsiSu+sO0UAADYCB6KeAi6u/FMPO/Y2vuLRXer/wAVw/0Nr7i0V6McyfVH4Bv2nGfvl+nVJeqPwDftOM/fL9Oq8/P9q6Z4KeqFkPZa6HId7+I7UiPfMl+5aSZXSERVERoAJMA16C1hkXULrvJknaPKMnalnVVJwllv0nU3Gj5Vxi7xqdMzNGppjnCHcZSdRIkH+X866Gay1r3ue3gK7euBVJMwOA1nkAOZ2qsRsGaByAMemPNVSW85ksSqkRtBYbkwBIB2HMHwoIMz5reWUQtBBAlu6x2PkjTbfzcdTYhASCygjcSKhjUBAkTBEDmdvsJqdpViAoEcIAj0CgqN0sfex/5HQEeA3b2eelPWHCjNhmuZnUX1zfJBKsLRKjgLuQbHVlJ8mQ8fyl9P8Kji8Mt1CjiVbkSDoZBDAyCCAQRqCKVLLRSrq9eZheDMzKl+5aQvlLwhynOVAB74aOOUrOs01rls1dLxC7bDKVYSrAgjmCII9VKfc2LQdjavHsmAAuuVa5ZAJkKCpF0kZQC/kxJDbU5oqZlZ4LNldvoO2WD3i9+4CDnuHSQIB7NYtgjwWmlFFRbb5BRRRRIooooCs+JwNq5HaW0fKZGZQ0eaRULWJdhKoI13eNjGoy6HwqSm6NwjeAJWPCYObz6VOkNIorOL7cbT+g2z/wDIUe+H5Ketz9oAPrqNBV1f+K4f6G19xaK51e+K4f6G19xa7XpRzMvVzpDs7DzaulRicZLqFYAe672uUNnIHGFJ3rR0j1kt5HS2WF1gFthwbWYvnAYFwCFUqxJI/R0mRNvVH4Bv2nGfvl+t/SNy0gD3QpggLKhmLcAgiS3gK4Mtcr/V0Twz3ulhh/c2EsBbjvbIRsyqii2FBZoJOoJIUDXKRI3pj0Nj+0tszlQyO6PB0DKYO+oB0YA8HG9JehOjTm7e5bW0ZuZbKoiZZYgM5UnPcKAazpnYca04gC1ibNwSTefs3TygfezFxUnRlyqCw/QmdhGkz3dK67HRusQezXzM3dHoEEn1QedTsjKAp000MzPPXnxq6oXiMpn8nhHjV0IWbYhTr+RUm0YeOn8v40Yc90cI0M8xvReEiOen9f40ELpBIB2/j4+FYunr3ZWHKGLjAraHO4wIQBePegkHSATtNaelcUtmxcuEErbRmhYBMCYE6TSkLdvXVe8ptraHcQFGBuEMrvmEkjKcqghfKaRtEZZaidbT6K6O7FWl2uPccvcuPlzO0BQTlAGiqqiANFFbM45iuFOZJ/PhUwK5rdriio5Y29X52oDeuiUqiLg83noc8KlFECio29o5aVKiRVGNvFV7vlMQq8pO0+FcxeJyQIlmMLsBMcSdvt5A0WMMZDOczxvAAXnkHDzmT41M9oTw2HCAwSSTmYncnTXlwG1W0UVAKKKKJIur/wAVw/0Nr7i0UdX/AIrh/obX3For0o5WHozGMmGCWmVbt3GYtEzKX0923s7ZARIVe8dQIG9O8F0WFc3bjG7eOmdgBkEarbUaIu55mdSYFJup2EYm7cfyFv4pbSydD7rxHaPGwJzBeJhfGK9TXBne9dE8ClnTVt17PEWwGbDl3yGe+pQq4WP041HMiOM0zoqsurtNX4TErdUPauK6mYZYIMb7casWZ73o5f8ANKD0cudnU3EZvKyOyhjAElZy5oAExOlZ3GMHvaXbRWAe1uIxuDXYqpVXMTD92CBKtNbTqSqarT0n0qRdFjDm2brBmYscwtBSglkBBLHNosrMEzprnv4G9fH/AHF4rBlVsZrYVgBlYtOZiDLQe7qJBgGteAwSWUCIIA48WJ1JY7liZJPM1oqmXUv0tMSq7gcRcAS/iEdAQ3ds5CzKwZM8uwygqDpEnkNDvw10sDmEMphh4wDp4EEH01ax0Ok+HOs2BkzcMd+IAkwBzJAM7zpVbbfKdaaqKKKqkVwia7ULt4KJYxrHE+wUElWK7UUuAgEEEHY86lQQbQzw4/zrnbLmyyM3LjVNzFqwy22VmOggggcy0cB7dqkMIuTKe9OpJ3J5zwP2VOvaFeJXNcCMe5lzFeZDDyj8nUacfZWnOeA089ZbOEhwzksQMqkqsjzsBr/zW2lEYPOjXwPs/nUqKhKKtM8xUq4yg1RiUIRihOYAkcdQPGiCrq/8Vw/0Nr7i0Vzq4f8AtMNrPvNrXn72tFelHM4vQz2i62sViEU3Lr5QMOQC9xnaC1kmMzHcmpe4L3z3EfVwv4FdoqvDH0nlXPcF757iPq4X8Cj3Be+e4j6uF/ArtFR8ePo5Vz3Be+e4j6uF/Arg6PvfPcR9XC/gV2inDH0cqPcF757iPq4X8Cj3Be+e4j6uF/ArtFPjx9HKue4L3z3EfVwv4FRToy6JjGYgSZPdw2/OOwooqeGPo5VL3Be+e4j6uF/Ao9wXvnuI+rhfwK7RUfHj6OVc9wXvnuI+rhfwKg/Rd0lScZiZUkju4XciP8DkTRRU8MfRyqsdCNmzDFYjNJacuG3Ig/3GmnKrLvRl1hBxmJjiMuF18/vG1dopwx9HKpDAXvnuI+rhfwKPcF757iPq4X8Cu0VHDH0cq4ej73z3EfVwv4FHuC989xH1cL+BXaKcMfRyrnuC989xH1cL+BR7gvfPcR9XC/gV2inx4+jlXPcF757iPq4X8Cj3Be+e4j6uF/ArtFPjx9HKm/RXQyWrFq2rOQltEBJEkKoAmABOnAV2iirof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pic>
        <p:nvPicPr>
          <p:cNvPr id="1026" name="Picture 2" descr="https://upload.wikimedia.org/wikipedia/commons/thumb/2/24/Piaui_Municip_LuisCorreia.svg/280px-Piaui_Municip_LuisCorreia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442" y="80962"/>
            <a:ext cx="26384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215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1097280" y="239632"/>
            <a:ext cx="10027920" cy="548640"/>
          </a:xfrm>
        </p:spPr>
        <p:txBody>
          <a:bodyPr/>
          <a:lstStyle/>
          <a:p>
            <a:pPr algn="ctr" eaLnBrk="1" hangingPunct="1"/>
            <a:r>
              <a:rPr lang="pt-BR" altLang="pt-BR" sz="3200" dirty="0" smtClean="0">
                <a:cs typeface="Arial" panose="020B0604020202020204" pitchFamily="34" charset="0"/>
              </a:rPr>
              <a:t>Introdução.</a:t>
            </a:r>
            <a:endParaRPr lang="pt-BR" altLang="pt-BR" sz="3200" dirty="0">
              <a:cs typeface="Arial" panose="020B0604020202020204" pitchFamily="34" charset="0"/>
            </a:endParaRPr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372210" y="554033"/>
            <a:ext cx="7679260" cy="5159828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50000"/>
              </a:lnSpc>
              <a:buFont typeface="Wingdings" pitchFamily="2" charset="2"/>
              <a:buChar char="v"/>
              <a:defRPr/>
            </a:pPr>
            <a:r>
              <a:rPr lang="pt-BR" altLang="pt-BR" sz="2400" dirty="0" smtClean="0">
                <a:cs typeface="Arial" panose="020B0604020202020204" pitchFamily="34" charset="0"/>
              </a:rPr>
              <a:t> UBS Lagoa do Camelo </a:t>
            </a:r>
            <a:r>
              <a:rPr lang="pt-BR" altLang="pt-BR" sz="2400" b="1" i="1" dirty="0" smtClean="0">
                <a:cs typeface="Arial" panose="020B0604020202020204" pitchFamily="34" charset="0"/>
              </a:rPr>
              <a:t>(Rural).</a:t>
            </a:r>
            <a:endParaRPr lang="pt-BR" altLang="pt-BR" sz="2400" b="1" i="1" dirty="0">
              <a:cs typeface="Arial" panose="020B0604020202020204" pitchFamily="34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v"/>
              <a:defRPr/>
            </a:pPr>
            <a:r>
              <a:rPr lang="pt-BR" altLang="pt-BR" sz="2400" dirty="0">
                <a:cs typeface="Arial" panose="020B0604020202020204" pitchFamily="34" charset="0"/>
              </a:rPr>
              <a:t>Total de pessoas na área de </a:t>
            </a:r>
            <a:r>
              <a:rPr lang="pt-BR" altLang="pt-BR" sz="2400" dirty="0" smtClean="0">
                <a:cs typeface="Arial" panose="020B0604020202020204" pitchFamily="34" charset="0"/>
              </a:rPr>
              <a:t>abrangência:</a:t>
            </a:r>
          </a:p>
          <a:p>
            <a:pPr marL="0" indent="0" algn="just" eaLnBrk="1" hangingPunct="1">
              <a:lnSpc>
                <a:spcPct val="150000"/>
              </a:lnSpc>
              <a:defRPr/>
            </a:pPr>
            <a:r>
              <a:rPr lang="pt-BR" altLang="pt-BR" sz="2400" dirty="0" smtClean="0">
                <a:cs typeface="Arial" panose="020B0604020202020204" pitchFamily="34" charset="0"/>
              </a:rPr>
              <a:t>958(515 mulheres  e 443 homens).  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Char char="v"/>
              <a:defRPr/>
            </a:pPr>
            <a:r>
              <a:rPr lang="pt-BR" altLang="pt-BR" sz="2400" dirty="0">
                <a:cs typeface="Arial" panose="020B0604020202020204" pitchFamily="34" charset="0"/>
              </a:rPr>
              <a:t>E</a:t>
            </a:r>
            <a:r>
              <a:rPr lang="pt-BR" altLang="pt-BR" sz="2400" dirty="0" smtClean="0">
                <a:cs typeface="Arial" panose="020B0604020202020204" pitchFamily="34" charset="0"/>
              </a:rPr>
              <a:t>quipe ESF </a:t>
            </a:r>
            <a:r>
              <a:rPr lang="pt-BR" altLang="pt-BR" sz="2400" dirty="0">
                <a:cs typeface="Arial" panose="020B0604020202020204" pitchFamily="34" charset="0"/>
              </a:rPr>
              <a:t>é composta por: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pt-BR" altLang="pt-BR" sz="2400" dirty="0" smtClean="0">
                <a:cs typeface="Arial" panose="020B0604020202020204" pitchFamily="34" charset="0"/>
              </a:rPr>
              <a:t>1 </a:t>
            </a:r>
            <a:r>
              <a:rPr lang="pt-BR" altLang="pt-BR" sz="2400" i="1" dirty="0">
                <a:cs typeface="Arial" panose="020B0604020202020204" pitchFamily="34" charset="0"/>
              </a:rPr>
              <a:t>Enfermeira (gerente da UBS</a:t>
            </a:r>
            <a:r>
              <a:rPr lang="pt-BR" altLang="pt-BR" sz="2400" i="1" dirty="0" smtClean="0">
                <a:cs typeface="Arial" panose="020B0604020202020204" pitchFamily="34" charset="0"/>
              </a:rPr>
              <a:t>);1 médica geral,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pt-BR" altLang="pt-BR" sz="2400" i="1" smtClean="0">
                <a:cs typeface="Arial" panose="020B0604020202020204" pitchFamily="34" charset="0"/>
              </a:rPr>
              <a:t>1 </a:t>
            </a:r>
            <a:r>
              <a:rPr lang="pt-BR" altLang="pt-BR" sz="2400" i="1" smtClean="0">
                <a:cs typeface="Arial" panose="020B0604020202020204" pitchFamily="34" charset="0"/>
              </a:rPr>
              <a:t>técnica de </a:t>
            </a:r>
            <a:r>
              <a:rPr lang="pt-BR" altLang="pt-BR" sz="2400" i="1" dirty="0" smtClean="0">
                <a:cs typeface="Arial" panose="020B0604020202020204" pitchFamily="34" charset="0"/>
              </a:rPr>
              <a:t>enfermagem ,</a:t>
            </a:r>
            <a:r>
              <a:rPr lang="pt-BR" altLang="pt-BR" sz="2400" i="1" dirty="0">
                <a:cs typeface="Arial" panose="020B0604020202020204" pitchFamily="34" charset="0"/>
              </a:rPr>
              <a:t>3</a:t>
            </a:r>
            <a:r>
              <a:rPr lang="pt-BR" altLang="pt-BR" sz="2400" i="1" dirty="0" smtClean="0">
                <a:cs typeface="Arial" panose="020B0604020202020204" pitchFamily="34" charset="0"/>
              </a:rPr>
              <a:t> </a:t>
            </a:r>
            <a:r>
              <a:rPr lang="pt-BR" altLang="pt-BR" sz="2400" i="1" dirty="0">
                <a:cs typeface="Arial" panose="020B0604020202020204" pitchFamily="34" charset="0"/>
              </a:rPr>
              <a:t>ACS, 1 </a:t>
            </a:r>
            <a:r>
              <a:rPr lang="pt-BR" altLang="pt-BR" sz="2400" i="1" dirty="0" smtClean="0">
                <a:cs typeface="Arial" panose="020B0604020202020204" pitchFamily="34" charset="0"/>
              </a:rPr>
              <a:t> recepcionista.</a:t>
            </a:r>
            <a:endParaRPr lang="pt-BR" altLang="pt-BR" sz="2400" i="1" dirty="0"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  <a:defRPr/>
            </a:pPr>
            <a:r>
              <a:rPr lang="pt-BR" altLang="pt-BR" sz="2400" i="1" dirty="0" smtClean="0">
                <a:cs typeface="Arial" panose="020B0604020202020204" pitchFamily="34" charset="0"/>
              </a:rPr>
              <a:t> ESB (após de terminada a intervenção).</a:t>
            </a:r>
            <a:endParaRPr lang="pt-BR" altLang="pt-BR" sz="2400" i="1" dirty="0"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pt-BR" alt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:\Users\Usuario\Pictures\UBS\11652236_1604927566441829_7586085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336" y="1211282"/>
            <a:ext cx="4508664" cy="3800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63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altLang="pt-BR" sz="3200" dirty="0" smtClean="0">
                <a:cs typeface="Arial" panose="020B0604020202020204" pitchFamily="34" charset="0"/>
              </a:rPr>
              <a:t>Introdução.</a:t>
            </a:r>
            <a:endParaRPr lang="pt-BR" altLang="pt-BR" sz="3200" dirty="0" smtClean="0"/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1097280" y="1368651"/>
            <a:ext cx="10027920" cy="4837033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v"/>
              <a:defRPr/>
            </a:pPr>
            <a:r>
              <a:rPr lang="pt-BR" sz="2400" b="1" i="1" dirty="0" smtClean="0"/>
              <a:t>146 </a:t>
            </a:r>
            <a:r>
              <a:rPr lang="pt-BR" sz="2400" b="1" i="1" dirty="0"/>
              <a:t>hipertensos </a:t>
            </a:r>
            <a:r>
              <a:rPr lang="pt-BR" sz="2400" b="1" i="1" dirty="0" smtClean="0"/>
              <a:t>e 36 diabéticos </a:t>
            </a:r>
            <a:r>
              <a:rPr lang="pt-BR" sz="2400" b="1" i="1" dirty="0"/>
              <a:t>(estimativa do RAS).</a:t>
            </a:r>
          </a:p>
          <a:p>
            <a:pPr marL="0" indent="0" algn="just">
              <a:defRPr/>
            </a:pPr>
            <a:r>
              <a:rPr lang="pt-BR" sz="2400" i="1" dirty="0" smtClean="0">
                <a:cs typeface="Arial" pitchFamily="34" charset="0"/>
              </a:rPr>
              <a:t>Dificuldades </a:t>
            </a:r>
            <a:r>
              <a:rPr lang="pt-BR" sz="2400" i="1" dirty="0">
                <a:cs typeface="Arial" pitchFamily="34" charset="0"/>
              </a:rPr>
              <a:t>no Processo de Trabalho</a:t>
            </a:r>
            <a:r>
              <a:rPr lang="pt-BR" sz="2400" i="1" dirty="0" smtClean="0">
                <a:cs typeface="Arial" pitchFamily="34" charset="0"/>
              </a:rPr>
              <a:t>:</a:t>
            </a:r>
          </a:p>
          <a:p>
            <a:pPr algn="just">
              <a:buFont typeface="Wingdings" pitchFamily="2" charset="2"/>
              <a:buChar char="v"/>
              <a:defRPr/>
            </a:pPr>
            <a:r>
              <a:rPr lang="pt-BR" sz="2400" dirty="0" smtClean="0">
                <a:cs typeface="Arial" panose="020B0604020202020204" pitchFamily="34" charset="0"/>
              </a:rPr>
              <a:t>Não contar com equipe de saúde bucal.</a:t>
            </a:r>
          </a:p>
          <a:p>
            <a:pPr algn="just">
              <a:buFont typeface="Wingdings" pitchFamily="2" charset="2"/>
              <a:buChar char="v"/>
              <a:defRPr/>
            </a:pPr>
            <a:r>
              <a:rPr lang="pt-BR" sz="2400" dirty="0" smtClean="0">
                <a:cs typeface="Arial" panose="020B0604020202020204" pitchFamily="34" charset="0"/>
              </a:rPr>
              <a:t>Não disponibilidade de alguns medicamentos e insumos médicos.</a:t>
            </a:r>
          </a:p>
          <a:p>
            <a:pPr algn="just">
              <a:buFont typeface="Wingdings" pitchFamily="2" charset="2"/>
              <a:buChar char="v"/>
              <a:defRPr/>
            </a:pPr>
            <a:r>
              <a:rPr lang="pt-BR" sz="2400" dirty="0" smtClean="0">
                <a:cs typeface="Arial" panose="020B0604020202020204" pitchFamily="34" charset="0"/>
              </a:rPr>
              <a:t>Difícil acessibilidade aos exames complementares.</a:t>
            </a:r>
          </a:p>
          <a:p>
            <a:pPr algn="just">
              <a:buFont typeface="Wingdings" pitchFamily="2" charset="2"/>
              <a:buChar char="v"/>
              <a:defRPr/>
            </a:pPr>
            <a:r>
              <a:rPr lang="pt-BR" sz="2400" dirty="0" smtClean="0">
                <a:cs typeface="Arial" panose="020B0604020202020204" pitchFamily="34" charset="0"/>
              </a:rPr>
              <a:t>Encaminhamento para atenção especializada pelo SUS demorada.</a:t>
            </a:r>
          </a:p>
          <a:p>
            <a:pPr algn="just">
              <a:buFont typeface="Wingdings" pitchFamily="2" charset="2"/>
              <a:buChar char="v"/>
              <a:defRPr/>
            </a:pPr>
            <a:r>
              <a:rPr lang="pt-BR" sz="2400" dirty="0" smtClean="0">
                <a:cs typeface="Arial" panose="020B0604020202020204" pitchFamily="34" charset="0"/>
              </a:rPr>
              <a:t>Baixa cobertura  de hipertensos e diabéticos.</a:t>
            </a:r>
            <a:endParaRPr lang="pt-BR" sz="2400" dirty="0">
              <a:cs typeface="Arial" panose="020B0604020202020204" pitchFamily="34" charset="0"/>
            </a:endParaRPr>
          </a:p>
          <a:p>
            <a:pPr marL="0" indent="0" algn="just">
              <a:defRPr/>
            </a:pPr>
            <a:endParaRPr lang="pt-BR" sz="2400" dirty="0"/>
          </a:p>
          <a:p>
            <a:pPr algn="just">
              <a:buFont typeface="Wingdings" pitchFamily="2" charset="2"/>
              <a:buChar char="Ø"/>
              <a:defRPr/>
            </a:pPr>
            <a:endParaRPr lang="pt-BR" sz="2400" b="0" dirty="0"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v"/>
              <a:defRPr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  <a:defRPr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  <a:defRPr/>
            </a:pPr>
            <a:endParaRPr lang="pt-BR" sz="2400" i="1" dirty="0"/>
          </a:p>
          <a:p>
            <a:pPr>
              <a:defRPr/>
            </a:pP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53325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z="3200" dirty="0" smtClean="0">
                <a:cs typeface="Arial" panose="020B0604020202020204" pitchFamily="34" charset="0"/>
              </a:rPr>
              <a:t>Objetivo Geral.</a:t>
            </a:r>
            <a:endParaRPr lang="pt-BR" altLang="pt-BR" sz="3200" dirty="0">
              <a:cs typeface="Arial" panose="020B0604020202020204" pitchFamily="34" charset="0"/>
            </a:endParaRPr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1045029" y="1628782"/>
            <a:ext cx="10010898" cy="345385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  <a:defRPr/>
            </a:pPr>
            <a:endParaRPr lang="pt-BR" altLang="pt-BR" sz="2800" b="0" dirty="0"/>
          </a:p>
          <a:p>
            <a:pPr marL="109728" indent="0" algn="ctr">
              <a:lnSpc>
                <a:spcPct val="150000"/>
              </a:lnSpc>
              <a:defRPr/>
            </a:pPr>
            <a:r>
              <a:rPr lang="pt-BR" sz="2800" b="0" dirty="0"/>
              <a:t>Melhorar a atenção à saúde de Hipertensos e Diabéticos na UBS Lagoa do Camelo, Luís Correia/PI.</a:t>
            </a:r>
          </a:p>
          <a:p>
            <a:pPr marL="109728" indent="0" algn="ctr">
              <a:lnSpc>
                <a:spcPct val="150000"/>
              </a:lnSpc>
              <a:buNone/>
              <a:defRPr/>
            </a:pPr>
            <a:endParaRPr lang="pt-BR" altLang="pt-BR" sz="2800" b="0" dirty="0">
              <a:cs typeface="Arial" pitchFamily="34" charset="0"/>
            </a:endParaRPr>
          </a:p>
          <a:p>
            <a:pPr marL="0" indent="0" algn="ctr" eaLnBrk="1" hangingPunct="1">
              <a:buNone/>
              <a:defRPr/>
            </a:pPr>
            <a:endParaRPr lang="pt-BR" altLang="pt-BR" sz="2800" b="0" dirty="0" smtClean="0"/>
          </a:p>
          <a:p>
            <a:pPr eaLnBrk="1" hangingPunct="1">
              <a:buFontTx/>
              <a:buNone/>
              <a:defRPr/>
            </a:pPr>
            <a:endParaRPr lang="pt-BR" altLang="pt-BR" sz="2800" b="0" dirty="0" smtClean="0"/>
          </a:p>
        </p:txBody>
      </p:sp>
    </p:spTree>
    <p:extLst>
      <p:ext uri="{BB962C8B-B14F-4D97-AF65-F5344CB8AC3E}">
        <p14:creationId xmlns:p14="http://schemas.microsoft.com/office/powerpoint/2010/main" val="100709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xfrm>
            <a:off x="728353" y="1"/>
            <a:ext cx="10972800" cy="807521"/>
          </a:xfrm>
        </p:spPr>
        <p:txBody>
          <a:bodyPr/>
          <a:lstStyle/>
          <a:p>
            <a:pPr algn="ctr" eaLnBrk="1" hangingPunct="1"/>
            <a:r>
              <a:rPr lang="pt-BR" altLang="pt-BR" sz="3200" dirty="0" smtClean="0">
                <a:cs typeface="Arial" panose="020B0604020202020204" pitchFamily="34" charset="0"/>
              </a:rPr>
              <a:t>Objetivos Específicos.</a:t>
            </a:r>
            <a:endParaRPr lang="pt-BR" altLang="pt-BR" sz="3200" dirty="0">
              <a:cs typeface="Arial" panose="020B0604020202020204" pitchFamily="34" charset="0"/>
            </a:endParaRPr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614856" y="938152"/>
            <a:ext cx="10690452" cy="4560124"/>
          </a:xfrm>
        </p:spPr>
        <p:txBody>
          <a:bodyPr>
            <a:normAutofit/>
          </a:bodyPr>
          <a:lstStyle/>
          <a:p>
            <a:pPr lvl="2" algn="just">
              <a:spcBef>
                <a:spcPts val="1200"/>
              </a:spcBef>
              <a:buFont typeface="Wingdings" pitchFamily="2" charset="2"/>
              <a:buChar char="v"/>
              <a:defRPr/>
            </a:pPr>
            <a:r>
              <a:rPr lang="pt-BR" sz="2800" dirty="0" smtClean="0">
                <a:ea typeface="Calibri"/>
                <a:cs typeface="Arial" pitchFamily="34" charset="0"/>
              </a:rPr>
              <a:t>Ampliar </a:t>
            </a:r>
            <a:r>
              <a:rPr lang="pt-BR" sz="2800" dirty="0">
                <a:ea typeface="Calibri"/>
                <a:cs typeface="Arial" pitchFamily="34" charset="0"/>
              </a:rPr>
              <a:t>a cobertura a </a:t>
            </a:r>
            <a:r>
              <a:rPr lang="pt-BR" sz="2800" dirty="0" smtClean="0">
                <a:ea typeface="Calibri"/>
                <a:cs typeface="Arial" pitchFamily="34" charset="0"/>
              </a:rPr>
              <a:t>hipertensos e/ou diabéticos</a:t>
            </a:r>
            <a:r>
              <a:rPr lang="pt-BR" sz="2800" dirty="0">
                <a:cs typeface="Arial" pitchFamily="34" charset="0"/>
              </a:rPr>
              <a:t>.</a:t>
            </a:r>
            <a:endParaRPr lang="pt-BR" altLang="pt-BR" sz="2800" dirty="0" smtClean="0">
              <a:cs typeface="Arial" pitchFamily="34" charset="0"/>
            </a:endParaRPr>
          </a:p>
          <a:p>
            <a:pPr lvl="2" algn="just">
              <a:spcBef>
                <a:spcPts val="1200"/>
              </a:spcBef>
              <a:buFont typeface="Wingdings" pitchFamily="2" charset="2"/>
              <a:buChar char="v"/>
              <a:defRPr/>
            </a:pPr>
            <a:r>
              <a:rPr lang="pt-BR" sz="2800" dirty="0">
                <a:ea typeface="Calibri"/>
                <a:cs typeface="Arial" pitchFamily="34" charset="0"/>
              </a:rPr>
              <a:t>Melhorar a qualidade da atenção a hipertensos e/ou </a:t>
            </a:r>
            <a:r>
              <a:rPr lang="pt-BR" sz="2800" dirty="0" smtClean="0">
                <a:ea typeface="Calibri"/>
                <a:cs typeface="Arial" pitchFamily="34" charset="0"/>
              </a:rPr>
              <a:t>diabéticos</a:t>
            </a:r>
            <a:r>
              <a:rPr lang="pt-BR" sz="2800" dirty="0">
                <a:cs typeface="Arial" pitchFamily="34" charset="0"/>
              </a:rPr>
              <a:t>.</a:t>
            </a:r>
            <a:endParaRPr lang="pt-BR" altLang="pt-BR" sz="2800" dirty="0" smtClean="0">
              <a:cs typeface="Arial" pitchFamily="34" charset="0"/>
            </a:endParaRPr>
          </a:p>
          <a:p>
            <a:pPr lvl="2" algn="just">
              <a:spcBef>
                <a:spcPts val="1200"/>
              </a:spcBef>
              <a:buFont typeface="Wingdings" pitchFamily="2" charset="2"/>
              <a:buChar char="v"/>
              <a:defRPr/>
            </a:pPr>
            <a:r>
              <a:rPr lang="pt-BR" sz="2800" dirty="0">
                <a:ea typeface="Calibri"/>
                <a:cs typeface="Arial" pitchFamily="34" charset="0"/>
              </a:rPr>
              <a:t>Melhorar a adesão de hipertensos e/ou diabéticos ao </a:t>
            </a:r>
            <a:r>
              <a:rPr lang="pt-BR" sz="2800" dirty="0" smtClean="0">
                <a:ea typeface="Calibri"/>
                <a:cs typeface="Arial" pitchFamily="34" charset="0"/>
              </a:rPr>
              <a:t>programa</a:t>
            </a:r>
            <a:r>
              <a:rPr lang="pt-BR" sz="2800" dirty="0">
                <a:cs typeface="Arial" pitchFamily="34" charset="0"/>
              </a:rPr>
              <a:t>.</a:t>
            </a:r>
            <a:r>
              <a:rPr lang="pt-BR" altLang="pt-BR" sz="2800" dirty="0" smtClean="0">
                <a:cs typeface="Arial" pitchFamily="34" charset="0"/>
              </a:rPr>
              <a:t> </a:t>
            </a:r>
          </a:p>
          <a:p>
            <a:pPr lvl="2" algn="just">
              <a:spcBef>
                <a:spcPts val="1200"/>
              </a:spcBef>
              <a:buFont typeface="Wingdings" pitchFamily="2" charset="2"/>
              <a:buChar char="v"/>
              <a:defRPr/>
            </a:pPr>
            <a:r>
              <a:rPr lang="pt-BR" sz="2800" dirty="0">
                <a:ea typeface="Calibri"/>
                <a:cs typeface="Arial" pitchFamily="34" charset="0"/>
              </a:rPr>
              <a:t>Melhorar o registro das </a:t>
            </a:r>
            <a:r>
              <a:rPr lang="pt-BR" sz="2800" dirty="0" smtClean="0">
                <a:ea typeface="Calibri"/>
                <a:cs typeface="Arial" pitchFamily="34" charset="0"/>
              </a:rPr>
              <a:t>informações</a:t>
            </a:r>
            <a:r>
              <a:rPr lang="pt-BR" sz="2800" dirty="0">
                <a:cs typeface="Arial" pitchFamily="34" charset="0"/>
              </a:rPr>
              <a:t>.</a:t>
            </a:r>
            <a:r>
              <a:rPr lang="pt-BR" altLang="pt-BR" sz="2800" dirty="0" smtClean="0">
                <a:cs typeface="Arial" pitchFamily="34" charset="0"/>
              </a:rPr>
              <a:t> </a:t>
            </a:r>
            <a:endParaRPr lang="pt-BR" sz="2800" dirty="0">
              <a:cs typeface="Arial" pitchFamily="34" charset="0"/>
            </a:endParaRPr>
          </a:p>
          <a:p>
            <a:pPr lvl="2" algn="just">
              <a:spcBef>
                <a:spcPts val="1200"/>
              </a:spcBef>
              <a:buFont typeface="Wingdings" pitchFamily="2" charset="2"/>
              <a:buChar char="v"/>
              <a:defRPr/>
            </a:pPr>
            <a:r>
              <a:rPr lang="pt-BR" altLang="pt-BR" sz="2800" dirty="0" smtClean="0">
                <a:cs typeface="Arial" pitchFamily="34" charset="0"/>
              </a:rPr>
              <a:t>Mapear aos hipertensos e diabéticos de risco para doenças cardiovascular.</a:t>
            </a:r>
          </a:p>
          <a:p>
            <a:pPr lvl="2" algn="just">
              <a:spcBef>
                <a:spcPts val="1200"/>
              </a:spcBef>
              <a:buFont typeface="Wingdings" pitchFamily="2" charset="2"/>
              <a:buChar char="v"/>
              <a:defRPr/>
            </a:pPr>
            <a:r>
              <a:rPr lang="pt-BR" altLang="pt-BR" sz="2800" dirty="0" smtClean="0">
                <a:cs typeface="Arial" pitchFamily="34" charset="0"/>
              </a:rPr>
              <a:t>Promover a saúde de hipertensos e diabéticos.</a:t>
            </a:r>
          </a:p>
          <a:p>
            <a:pPr marL="237744" lvl="2" indent="0" algn="just">
              <a:spcBef>
                <a:spcPts val="1200"/>
              </a:spcBef>
              <a:buNone/>
              <a:defRPr/>
            </a:pPr>
            <a:endParaRPr lang="pt-BR" altLang="pt-BR" sz="2800" dirty="0" smtClean="0">
              <a:cs typeface="Arial" pitchFamily="34" charset="0"/>
            </a:endParaRPr>
          </a:p>
          <a:p>
            <a:pPr lvl="2" algn="just">
              <a:spcBef>
                <a:spcPts val="1200"/>
              </a:spcBef>
              <a:buFont typeface="Wingdings" pitchFamily="2" charset="2"/>
              <a:buChar char="Ø"/>
              <a:defRPr/>
            </a:pPr>
            <a:endParaRPr lang="pt-BR" altLang="pt-BR" sz="2800" dirty="0" smtClean="0">
              <a:cs typeface="Arial" pitchFamily="34" charset="0"/>
            </a:endParaRPr>
          </a:p>
          <a:p>
            <a:pPr indent="-457200" algn="just">
              <a:lnSpc>
                <a:spcPct val="150000"/>
              </a:lnSpc>
              <a:spcBef>
                <a:spcPts val="1200"/>
              </a:spcBef>
              <a:defRPr/>
            </a:pPr>
            <a:endParaRPr lang="pt-BR" altLang="pt-BR" sz="2800" b="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31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7903" y="342009"/>
            <a:ext cx="10027920" cy="548640"/>
          </a:xfrm>
        </p:spPr>
        <p:txBody>
          <a:bodyPr/>
          <a:lstStyle/>
          <a:p>
            <a:pPr algn="ctr"/>
            <a:r>
              <a:rPr lang="pt-BR" altLang="pt-BR" sz="3200" dirty="0" smtClean="0">
                <a:cs typeface="Arial" panose="020B0604020202020204" pitchFamily="34" charset="0"/>
              </a:rPr>
              <a:t>Metodologia.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>
              <a:buClr>
                <a:prstClr val="black">
                  <a:shade val="95000"/>
                </a:prstClr>
              </a:buClr>
              <a:buNone/>
              <a:defRPr/>
            </a:pPr>
            <a:r>
              <a:rPr lang="pt-BR" sz="2400" dirty="0" smtClean="0">
                <a:cs typeface="Arial" pitchFamily="34" charset="0"/>
              </a:rPr>
              <a:t>Focamos </a:t>
            </a:r>
            <a:r>
              <a:rPr lang="pt-BR" sz="2400" dirty="0">
                <a:cs typeface="Arial" pitchFamily="34" charset="0"/>
              </a:rPr>
              <a:t>as ações da intervenção nas 12 semanas de duração, nos quatro </a:t>
            </a:r>
            <a:r>
              <a:rPr lang="pt-BR" sz="2400" dirty="0" smtClean="0">
                <a:cs typeface="Arial" pitchFamily="34" charset="0"/>
              </a:rPr>
              <a:t>Eixos:</a:t>
            </a:r>
          </a:p>
          <a:p>
            <a:pPr marL="0" lvl="0" indent="0" algn="just">
              <a:buClr>
                <a:prstClr val="black">
                  <a:shade val="95000"/>
                </a:prstClr>
              </a:buClr>
              <a:buNone/>
              <a:defRPr/>
            </a:pPr>
            <a:endParaRPr lang="pt-BR" sz="2400" dirty="0" smtClean="0">
              <a:cs typeface="Arial" pitchFamily="34" charset="0"/>
            </a:endParaRPr>
          </a:p>
          <a:p>
            <a:pPr marL="0" lvl="0" indent="0" algn="just">
              <a:buClr>
                <a:prstClr val="black">
                  <a:shade val="95000"/>
                </a:prstClr>
              </a:buClr>
              <a:defRPr/>
            </a:pPr>
            <a:r>
              <a:rPr lang="pt-BR" sz="2400" b="0" dirty="0" smtClean="0">
                <a:cs typeface="Arial" pitchFamily="34" charset="0"/>
              </a:rPr>
              <a:t>1- </a:t>
            </a:r>
            <a:r>
              <a:rPr lang="pt-BR" sz="2400" b="0" dirty="0"/>
              <a:t>Monitoramento e </a:t>
            </a:r>
            <a:r>
              <a:rPr lang="pt-BR" sz="2400" b="0" dirty="0" smtClean="0"/>
              <a:t>avaliação.</a:t>
            </a:r>
          </a:p>
          <a:p>
            <a:pPr marL="0" indent="0" algn="just">
              <a:buClr>
                <a:prstClr val="black">
                  <a:shade val="95000"/>
                </a:prstClr>
              </a:buClr>
              <a:defRPr/>
            </a:pPr>
            <a:r>
              <a:rPr lang="pt-BR" sz="2400" b="0" dirty="0" smtClean="0">
                <a:cs typeface="Arial" pitchFamily="34" charset="0"/>
              </a:rPr>
              <a:t>2- </a:t>
            </a:r>
            <a:r>
              <a:rPr lang="pt-BR" sz="2400" b="0" dirty="0"/>
              <a:t>Organização e gestão do </a:t>
            </a:r>
            <a:r>
              <a:rPr lang="pt-BR" sz="2400" b="0" dirty="0" smtClean="0"/>
              <a:t>serviço.</a:t>
            </a:r>
          </a:p>
          <a:p>
            <a:pPr marL="0" indent="0" algn="just">
              <a:buClr>
                <a:prstClr val="black">
                  <a:shade val="95000"/>
                </a:prstClr>
              </a:buClr>
              <a:defRPr/>
            </a:pPr>
            <a:r>
              <a:rPr lang="pt-BR" sz="2400" b="0" dirty="0" smtClean="0"/>
              <a:t>3- </a:t>
            </a:r>
            <a:r>
              <a:rPr lang="pt-BR" sz="2400" b="0" dirty="0"/>
              <a:t>Engajamento </a:t>
            </a:r>
            <a:r>
              <a:rPr lang="pt-BR" sz="2400" b="0" dirty="0" smtClean="0"/>
              <a:t>público.</a:t>
            </a:r>
            <a:endParaRPr lang="pt-BR" sz="2400" b="0" dirty="0"/>
          </a:p>
          <a:p>
            <a:pPr marL="0" indent="0" algn="just">
              <a:buClr>
                <a:prstClr val="black">
                  <a:shade val="95000"/>
                </a:prstClr>
              </a:buClr>
              <a:defRPr/>
            </a:pPr>
            <a:r>
              <a:rPr lang="pt-BR" sz="2400" b="0" dirty="0" smtClean="0"/>
              <a:t>4- </a:t>
            </a:r>
            <a:r>
              <a:rPr lang="pt-BR" sz="2400" b="0" dirty="0"/>
              <a:t>Qualificação da prática </a:t>
            </a:r>
            <a:r>
              <a:rPr lang="pt-BR" sz="2400" b="0" dirty="0" smtClean="0"/>
              <a:t>clínica.</a:t>
            </a:r>
            <a:endParaRPr lang="pt-BR" sz="2400" b="0" dirty="0"/>
          </a:p>
          <a:p>
            <a:pPr marL="0" lvl="0" indent="0" algn="just">
              <a:buClr>
                <a:prstClr val="black">
                  <a:shade val="95000"/>
                </a:prstClr>
              </a:buClr>
              <a:defRPr/>
            </a:pPr>
            <a:endParaRPr lang="pt-BR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prstClr val="black">
                  <a:shade val="95000"/>
                </a:prstClr>
              </a:buClr>
              <a:buNone/>
              <a:defRPr/>
            </a:pPr>
            <a:endParaRPr lang="pt-BR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11163" lvl="1" indent="0" algn="just">
              <a:buClr>
                <a:prstClr val="black"/>
              </a:buClr>
              <a:buNone/>
              <a:defRPr/>
            </a:pPr>
            <a:endParaRPr lang="pt-BR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prstClr val="black"/>
              </a:buClr>
              <a:buFont typeface="Wingdings" panose="05000000000000000000" pitchFamily="2" charset="2"/>
              <a:buChar char="ü"/>
              <a:defRPr/>
            </a:pPr>
            <a:endParaRPr lang="pt-BR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prstClr val="black"/>
              </a:buClr>
              <a:buFont typeface="Wingdings" panose="05000000000000000000" pitchFamily="2" charset="2"/>
              <a:buChar char="ü"/>
              <a:defRPr/>
            </a:pPr>
            <a:endParaRPr lang="pt-BR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prstClr val="black"/>
              </a:buClr>
              <a:buFont typeface="Wingdings" panose="05000000000000000000" pitchFamily="2" charset="2"/>
              <a:buChar char="ü"/>
              <a:defRPr/>
            </a:pPr>
            <a:endParaRPr lang="pt-BR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prstClr val="black"/>
              </a:buClr>
              <a:buFont typeface="Wingdings" panose="05000000000000000000" pitchFamily="2" charset="2"/>
              <a:buChar char="ü"/>
              <a:defRPr/>
            </a:pPr>
            <a:endParaRPr lang="pt-BR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buClr>
                <a:prstClr val="black"/>
              </a:buClr>
              <a:buFont typeface="Wingdings" panose="05000000000000000000" pitchFamily="2" charset="2"/>
              <a:buChar char="à"/>
              <a:defRPr/>
            </a:pPr>
            <a:endParaRPr lang="pt-BR" sz="400" i="1" dirty="0">
              <a:solidFill>
                <a:prstClr val="black"/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7153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80" y="0"/>
            <a:ext cx="10027920" cy="709448"/>
          </a:xfrm>
        </p:spPr>
        <p:txBody>
          <a:bodyPr/>
          <a:lstStyle/>
          <a:p>
            <a:pPr algn="ctr"/>
            <a:r>
              <a:rPr lang="pt-BR" altLang="pt-BR" sz="3200" dirty="0" smtClean="0">
                <a:cs typeface="Arial" panose="020B0604020202020204" pitchFamily="34" charset="0"/>
              </a:rPr>
              <a:t>Metodologia.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97280" y="756745"/>
            <a:ext cx="10027920" cy="4824658"/>
          </a:xfrm>
        </p:spPr>
        <p:txBody>
          <a:bodyPr>
            <a:noAutofit/>
          </a:bodyPr>
          <a:lstStyle/>
          <a:p>
            <a:pPr lvl="1" algn="just">
              <a:buClr>
                <a:prstClr val="black"/>
              </a:buClr>
              <a:buFont typeface="+mj-lt"/>
              <a:buAutoNum type="alphaLcParenR"/>
              <a:defRPr/>
            </a:pPr>
            <a:r>
              <a:rPr lang="pt-BR" sz="2400" dirty="0" smtClean="0">
                <a:cs typeface="Arial" pitchFamily="34" charset="0"/>
                <a:sym typeface="Wingdings" panose="05000000000000000000" pitchFamily="2" charset="2"/>
              </a:rPr>
              <a:t> Cadastramos os </a:t>
            </a:r>
            <a:r>
              <a:rPr lang="pt-BR" sz="2400" dirty="0">
                <a:cs typeface="Arial" pitchFamily="34" charset="0"/>
                <a:sym typeface="Wingdings" panose="05000000000000000000" pitchFamily="2" charset="2"/>
              </a:rPr>
              <a:t>usuários em fichas espelho fornecidas pelo </a:t>
            </a:r>
            <a:r>
              <a:rPr lang="pt-BR" sz="2400" dirty="0" smtClean="0">
                <a:cs typeface="Arial" pitchFamily="34" charset="0"/>
                <a:sym typeface="Wingdings" panose="05000000000000000000" pitchFamily="2" charset="2"/>
              </a:rPr>
              <a:t>curso da UFPEL  e </a:t>
            </a:r>
            <a:r>
              <a:rPr lang="pt-BR" sz="2400" dirty="0">
                <a:cs typeface="Arial" pitchFamily="34" charset="0"/>
                <a:sym typeface="Wingdings" panose="05000000000000000000" pitchFamily="2" charset="2"/>
              </a:rPr>
              <a:t>impressa com ajuda da Secretaria da </a:t>
            </a:r>
            <a:r>
              <a:rPr lang="pt-BR" sz="2400" dirty="0" smtClean="0">
                <a:cs typeface="Arial" pitchFamily="34" charset="0"/>
                <a:sym typeface="Wingdings" panose="05000000000000000000" pitchFamily="2" charset="2"/>
              </a:rPr>
              <a:t>Saúde.</a:t>
            </a:r>
            <a:endParaRPr lang="pt-BR" sz="2400" dirty="0">
              <a:cs typeface="Arial" pitchFamily="34" charset="0"/>
              <a:sym typeface="Wingdings" panose="05000000000000000000" pitchFamily="2" charset="2"/>
            </a:endParaRPr>
          </a:p>
          <a:p>
            <a:pPr lvl="1" algn="just">
              <a:buClr>
                <a:prstClr val="black"/>
              </a:buClr>
              <a:buFont typeface="+mj-lt"/>
              <a:buAutoNum type="alphaLcParenR"/>
              <a:defRPr/>
            </a:pPr>
            <a:r>
              <a:rPr lang="pt-BR" sz="2400" dirty="0">
                <a:cs typeface="Arial" pitchFamily="34" charset="0"/>
                <a:sym typeface="Wingdings" panose="05000000000000000000" pitchFamily="2" charset="2"/>
              </a:rPr>
              <a:t> Realizamos o registro de todas as consultas em prontuário próprio dos </a:t>
            </a:r>
            <a:r>
              <a:rPr lang="pt-BR" sz="2400" dirty="0" smtClean="0">
                <a:cs typeface="Arial" pitchFamily="34" charset="0"/>
                <a:sym typeface="Wingdings" panose="05000000000000000000" pitchFamily="2" charset="2"/>
              </a:rPr>
              <a:t>usuários.</a:t>
            </a:r>
            <a:endParaRPr lang="pt-BR" sz="2400" dirty="0">
              <a:cs typeface="Arial" pitchFamily="34" charset="0"/>
              <a:sym typeface="Wingdings" panose="05000000000000000000" pitchFamily="2" charset="2"/>
            </a:endParaRPr>
          </a:p>
          <a:p>
            <a:pPr lvl="1" algn="just">
              <a:buClr>
                <a:prstClr val="black"/>
              </a:buClr>
              <a:buFont typeface="+mj-lt"/>
              <a:buAutoNum type="alphaLcParenR"/>
              <a:defRPr/>
            </a:pPr>
            <a:r>
              <a:rPr lang="pt-BR" sz="2400" dirty="0" smtClean="0">
                <a:cs typeface="Arial" pitchFamily="34" charset="0"/>
                <a:sym typeface="Wingdings" panose="05000000000000000000" pitchFamily="2" charset="2"/>
              </a:rPr>
              <a:t> Os </a:t>
            </a:r>
            <a:r>
              <a:rPr lang="pt-BR" sz="2400" dirty="0">
                <a:cs typeface="Arial" pitchFamily="34" charset="0"/>
                <a:sym typeface="Wingdings" panose="05000000000000000000" pitchFamily="2" charset="2"/>
              </a:rPr>
              <a:t>dados após coletados foram levados a planilha de coleta de dados para análise dos indicadores.</a:t>
            </a:r>
          </a:p>
          <a:p>
            <a:pPr marL="1235075" lvl="2" indent="-457200" algn="just">
              <a:buClr>
                <a:prstClr val="black"/>
              </a:buClr>
              <a:buFont typeface="+mj-lt"/>
              <a:buAutoNum type="arabicPeriod"/>
              <a:defRPr/>
            </a:pPr>
            <a:r>
              <a:rPr lang="pt-BR" sz="2400" i="1" u="sng" dirty="0">
                <a:cs typeface="Arial" pitchFamily="34" charset="0"/>
              </a:rPr>
              <a:t>População de hipertensos maior de 20 </a:t>
            </a:r>
            <a:r>
              <a:rPr lang="pt-BR" sz="2400" i="1" u="sng" dirty="0" smtClean="0">
                <a:cs typeface="Arial" pitchFamily="34" charset="0"/>
              </a:rPr>
              <a:t>anos.</a:t>
            </a:r>
            <a:endParaRPr lang="pt-BR" sz="2400" i="1" dirty="0">
              <a:cs typeface="Arial" pitchFamily="34" charset="0"/>
            </a:endParaRPr>
          </a:p>
          <a:p>
            <a:pPr marL="1235075" lvl="2" indent="-457200" algn="just">
              <a:buClr>
                <a:prstClr val="black"/>
              </a:buClr>
              <a:buFont typeface="+mj-lt"/>
              <a:buAutoNum type="arabicPeriod"/>
              <a:defRPr/>
            </a:pPr>
            <a:r>
              <a:rPr lang="pt-BR" sz="2400" i="1" u="sng" dirty="0">
                <a:cs typeface="Arial" pitchFamily="34" charset="0"/>
              </a:rPr>
              <a:t>População de diabeticos maior de 20 </a:t>
            </a:r>
            <a:r>
              <a:rPr lang="pt-BR" sz="2400" i="1" u="sng" dirty="0" smtClean="0">
                <a:cs typeface="Arial" pitchFamily="34" charset="0"/>
              </a:rPr>
              <a:t>anos.</a:t>
            </a:r>
            <a:endParaRPr lang="pt-BR" sz="2400" i="1" u="sng" dirty="0">
              <a:cs typeface="Arial" pitchFamily="34" charset="0"/>
            </a:endParaRPr>
          </a:p>
          <a:p>
            <a:pPr algn="just"/>
            <a:r>
              <a:rPr lang="pt-BR" sz="2400" b="0" i="1" dirty="0" smtClean="0">
                <a:cs typeface="Arial" pitchFamily="34" charset="0"/>
              </a:rPr>
              <a:t>       </a:t>
            </a:r>
            <a:r>
              <a:rPr lang="pt-BR" sz="2400" b="0" dirty="0" smtClean="0">
                <a:cs typeface="Arial" pitchFamily="34" charset="0"/>
              </a:rPr>
              <a:t>Protocolo </a:t>
            </a:r>
            <a:r>
              <a:rPr lang="pt-BR" sz="2400" b="0" dirty="0">
                <a:cs typeface="Arial" pitchFamily="34" charset="0"/>
              </a:rPr>
              <a:t>de </a:t>
            </a:r>
            <a:r>
              <a:rPr lang="pt-BR" sz="2400" b="0" dirty="0" smtClean="0">
                <a:cs typeface="Arial" pitchFamily="34" charset="0"/>
              </a:rPr>
              <a:t>orientação: Controle dos  </a:t>
            </a:r>
            <a:r>
              <a:rPr lang="pt-BR" sz="2400" b="0" dirty="0">
                <a:cs typeface="Arial" pitchFamily="34" charset="0"/>
              </a:rPr>
              <a:t>hipertensos </a:t>
            </a:r>
            <a:r>
              <a:rPr lang="pt-BR" sz="2400" b="0" dirty="0" smtClean="0">
                <a:cs typeface="Arial" pitchFamily="34" charset="0"/>
              </a:rPr>
              <a:t> e/ou   diabéticos</a:t>
            </a:r>
            <a:r>
              <a:rPr lang="pt-BR" sz="2400" b="0" dirty="0">
                <a:cs typeface="Arial" pitchFamily="34" charset="0"/>
              </a:rPr>
              <a:t>. </a:t>
            </a:r>
            <a:r>
              <a:rPr lang="pt-BR" sz="2400" b="0" dirty="0" smtClean="0"/>
              <a:t> </a:t>
            </a:r>
            <a:r>
              <a:rPr lang="pt-BR" sz="2400" b="0" dirty="0"/>
              <a:t>Caderno de Atenção Básica, n° 36 (BRASIL, 2013 a) e o Caderno de Atenção Básica, n° 37 (BRASIL, 2013 b).</a:t>
            </a:r>
          </a:p>
          <a:p>
            <a:r>
              <a:rPr lang="pt-BR" sz="2400" b="0" dirty="0"/>
              <a:t> </a:t>
            </a:r>
          </a:p>
          <a:p>
            <a:pPr marL="137160" indent="0">
              <a:buNone/>
            </a:pPr>
            <a:endParaRPr lang="pt-BR" sz="2400" b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endParaRPr lang="pt-BR" sz="2400" b="0" dirty="0">
              <a:latin typeface="Arial" pitchFamily="34" charset="0"/>
              <a:cs typeface="Arial" pitchFamily="34" charset="0"/>
            </a:endParaRPr>
          </a:p>
          <a:p>
            <a:endParaRPr lang="pt-BR" sz="2400" b="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53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1"/>
            <a:ext cx="10972800" cy="55132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600" b="1" dirty="0" smtClean="0">
                <a:cs typeface="Arial" pitchFamily="34" charset="0"/>
              </a:rPr>
              <a:t>          Objetivos</a:t>
            </a:r>
            <a:r>
              <a:rPr lang="pt-BR" sz="3600" b="1" dirty="0">
                <a:cs typeface="Arial" pitchFamily="34" charset="0"/>
              </a:rPr>
              <a:t>, Metas e </a:t>
            </a:r>
            <a:r>
              <a:rPr lang="pt-BR" sz="3600" b="1" dirty="0" smtClean="0">
                <a:cs typeface="Arial" pitchFamily="34" charset="0"/>
              </a:rPr>
              <a:t>Resultados.</a:t>
            </a:r>
            <a:endParaRPr lang="pt-BR" sz="36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15152" y="551329"/>
            <a:ext cx="11698941" cy="6306671"/>
          </a:xfrm>
        </p:spPr>
        <p:txBody>
          <a:bodyPr>
            <a:normAutofit fontScale="25000" lnSpcReduction="20000"/>
          </a:bodyPr>
          <a:lstStyle/>
          <a:p>
            <a:pPr marL="0" indent="0" algn="just"/>
            <a:r>
              <a:rPr lang="pt-BR" sz="9600" b="0" dirty="0" smtClean="0">
                <a:cs typeface="Arial" pitchFamily="34" charset="0"/>
              </a:rPr>
              <a:t>Objetivo 1. </a:t>
            </a:r>
            <a:r>
              <a:rPr lang="pt-BR" sz="9600" b="0" dirty="0">
                <a:cs typeface="Arial" pitchFamily="34" charset="0"/>
              </a:rPr>
              <a:t>Ampliar a cobertura  a hipertensos e/ou </a:t>
            </a:r>
            <a:r>
              <a:rPr lang="pt-BR" sz="9600" b="0" dirty="0" smtClean="0">
                <a:cs typeface="Arial" pitchFamily="34" charset="0"/>
              </a:rPr>
              <a:t>diabéticos.</a:t>
            </a:r>
            <a:endParaRPr lang="pt-BR" sz="9600" b="0" dirty="0">
              <a:cs typeface="Arial" pitchFamily="34" charset="0"/>
            </a:endParaRPr>
          </a:p>
          <a:p>
            <a:pPr marL="0" indent="0" algn="just"/>
            <a:r>
              <a:rPr lang="pt-BR" sz="9600" b="0" dirty="0" smtClean="0">
                <a:cs typeface="Arial" pitchFamily="34" charset="0"/>
              </a:rPr>
              <a:t>Meta 1 – </a:t>
            </a:r>
            <a:r>
              <a:rPr lang="pt-BR" sz="9600" b="0" dirty="0"/>
              <a:t>Cadastrar 100% dos hipertensos da área de abrangência no Programa de Atenção à </a:t>
            </a:r>
            <a:r>
              <a:rPr lang="pt-BR" sz="9600" b="0" dirty="0" smtClean="0"/>
              <a:t>Hipertensão Arterial </a:t>
            </a:r>
            <a:r>
              <a:rPr lang="pt-BR" sz="9600" b="0" dirty="0"/>
              <a:t>e à Diabetes Mellitus da unidade de saúde.</a:t>
            </a:r>
          </a:p>
          <a:p>
            <a:pPr marL="0" indent="0" algn="just"/>
            <a:r>
              <a:rPr lang="pt-BR" sz="9600" b="0" dirty="0" smtClean="0">
                <a:cs typeface="Arial" pitchFamily="34" charset="0"/>
              </a:rPr>
              <a:t>Indicador: </a:t>
            </a:r>
            <a:r>
              <a:rPr lang="pt-BR" sz="9600" b="0" dirty="0">
                <a:cs typeface="Arial" pitchFamily="34" charset="0"/>
              </a:rPr>
              <a:t>Cobertura do programa de atenção ao hipertenso na unidade de saúde</a:t>
            </a:r>
            <a:r>
              <a:rPr lang="pt-BR" sz="9600" b="0" dirty="0" smtClean="0">
                <a:cs typeface="Arial" pitchFamily="34" charset="0"/>
              </a:rPr>
              <a:t>.</a:t>
            </a:r>
          </a:p>
          <a:p>
            <a:pPr marL="109728" indent="0" algn="just"/>
            <a:endParaRPr lang="pt-BR" sz="9600" b="0" dirty="0" smtClean="0">
              <a:solidFill>
                <a:schemeClr val="accent2"/>
              </a:solidFill>
            </a:endParaRPr>
          </a:p>
          <a:p>
            <a:pPr marL="109728" indent="0" algn="just"/>
            <a:endParaRPr lang="pt-BR" sz="9600" b="0" dirty="0" smtClean="0">
              <a:solidFill>
                <a:schemeClr val="accent2"/>
              </a:solidFill>
            </a:endParaRPr>
          </a:p>
          <a:p>
            <a:pPr marL="109728" indent="0" algn="just"/>
            <a:r>
              <a:rPr lang="pt-BR" sz="9600" b="0" dirty="0" smtClean="0">
                <a:solidFill>
                  <a:schemeClr val="accent2"/>
                </a:solidFill>
              </a:rPr>
              <a:t>Primeiro </a:t>
            </a:r>
            <a:r>
              <a:rPr lang="pt-BR" sz="9600" b="0" dirty="0">
                <a:solidFill>
                  <a:schemeClr val="accent2"/>
                </a:solidFill>
              </a:rPr>
              <a:t>mês cadastramos </a:t>
            </a:r>
            <a:r>
              <a:rPr lang="pt-BR" sz="9600" b="0" dirty="0" smtClean="0">
                <a:solidFill>
                  <a:schemeClr val="accent2"/>
                </a:solidFill>
              </a:rPr>
              <a:t>67 usuários (45.9%).</a:t>
            </a:r>
          </a:p>
          <a:p>
            <a:pPr marL="109728" indent="0" algn="just"/>
            <a:r>
              <a:rPr lang="pt-BR" sz="9600" b="0" dirty="0" smtClean="0">
                <a:solidFill>
                  <a:schemeClr val="accent2"/>
                </a:solidFill>
              </a:rPr>
              <a:t>Segundo mês, 77 </a:t>
            </a:r>
            <a:r>
              <a:rPr lang="pt-BR" sz="9600" b="0" dirty="0">
                <a:solidFill>
                  <a:schemeClr val="accent2"/>
                </a:solidFill>
              </a:rPr>
              <a:t>usuários (52.7</a:t>
            </a:r>
            <a:r>
              <a:rPr lang="pt-BR" sz="9600" b="0" dirty="0" smtClean="0">
                <a:solidFill>
                  <a:schemeClr val="accent2"/>
                </a:solidFill>
              </a:rPr>
              <a:t>%).</a:t>
            </a:r>
          </a:p>
          <a:p>
            <a:pPr marL="109728" indent="0" algn="just"/>
            <a:r>
              <a:rPr lang="pt-BR" sz="9600" b="0" dirty="0" smtClean="0">
                <a:solidFill>
                  <a:schemeClr val="accent2"/>
                </a:solidFill>
              </a:rPr>
              <a:t>Terceiro mês, 87 hipertensos </a:t>
            </a:r>
            <a:r>
              <a:rPr lang="pt-BR" sz="9600" b="0" dirty="0">
                <a:solidFill>
                  <a:schemeClr val="accent2"/>
                </a:solidFill>
              </a:rPr>
              <a:t>(59.6%). </a:t>
            </a:r>
            <a:endParaRPr lang="pt-BR" sz="9600" b="0" dirty="0" smtClean="0">
              <a:solidFill>
                <a:schemeClr val="accent2"/>
              </a:solidFill>
            </a:endParaRPr>
          </a:p>
          <a:p>
            <a:pPr marL="109728" indent="0" algn="just"/>
            <a:r>
              <a:rPr lang="pt-BR" sz="9600" b="0" dirty="0" smtClean="0">
                <a:solidFill>
                  <a:schemeClr val="accent2"/>
                </a:solidFill>
              </a:rPr>
              <a:t>Não </a:t>
            </a:r>
            <a:r>
              <a:rPr lang="pt-BR" sz="9600" b="0" dirty="0">
                <a:solidFill>
                  <a:schemeClr val="accent2"/>
                </a:solidFill>
              </a:rPr>
              <a:t>cumprimos a meta de 100</a:t>
            </a:r>
            <a:r>
              <a:rPr lang="pt-BR" sz="9600" b="0" dirty="0" smtClean="0">
                <a:solidFill>
                  <a:schemeClr val="accent2"/>
                </a:solidFill>
              </a:rPr>
              <a:t>%.</a:t>
            </a:r>
          </a:p>
          <a:p>
            <a:pPr marL="109728" indent="0" algn="just"/>
            <a:endParaRPr lang="pt-BR" sz="9600" b="0" dirty="0" smtClean="0">
              <a:solidFill>
                <a:schemeClr val="accent2"/>
              </a:solidFill>
            </a:endParaRPr>
          </a:p>
          <a:p>
            <a:pPr marL="0" indent="0" algn="r"/>
            <a:endParaRPr lang="pt-BR" sz="9600" dirty="0"/>
          </a:p>
          <a:p>
            <a:pPr marL="0" indent="0" algn="r"/>
            <a:endParaRPr lang="pt-BR" sz="5600" dirty="0" smtClean="0"/>
          </a:p>
          <a:p>
            <a:pPr marL="0" indent="0" algn="r"/>
            <a:r>
              <a:rPr lang="pt-BR" sz="5600" dirty="0" smtClean="0"/>
              <a:t>Proporção </a:t>
            </a:r>
            <a:r>
              <a:rPr lang="pt-BR" sz="5600" dirty="0"/>
              <a:t>de hipertensos cadastrados na UBS Lagoa do Camelo, </a:t>
            </a:r>
            <a:endParaRPr lang="pt-BR" sz="5600" dirty="0" smtClean="0"/>
          </a:p>
          <a:p>
            <a:pPr marL="109728" indent="0" algn="r"/>
            <a:r>
              <a:rPr lang="pt-BR" sz="5600" dirty="0" smtClean="0"/>
              <a:t>Luís  Correia/PI</a:t>
            </a:r>
            <a:r>
              <a:rPr lang="pt-BR" sz="5600" dirty="0"/>
              <a:t>. </a:t>
            </a:r>
          </a:p>
          <a:p>
            <a:pPr marL="109728" indent="0" algn="r">
              <a:buNone/>
            </a:pPr>
            <a:endParaRPr lang="pt-BR" sz="5600" dirty="0"/>
          </a:p>
        </p:txBody>
      </p:sp>
      <p:graphicFrame>
        <p:nvGraphicFramePr>
          <p:cNvPr id="8" name="Gráfico 7"/>
          <p:cNvGraphicFramePr/>
          <p:nvPr>
            <p:extLst>
              <p:ext uri="{D42A27DB-BD31-4B8C-83A1-F6EECF244321}">
                <p14:modId xmlns:p14="http://schemas.microsoft.com/office/powerpoint/2010/main" val="2629139247"/>
              </p:ext>
            </p:extLst>
          </p:nvPr>
        </p:nvGraphicFramePr>
        <p:xfrm>
          <a:off x="6857999" y="2146893"/>
          <a:ext cx="5202621" cy="3079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4118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1"/>
            <a:ext cx="10972800" cy="524434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600" b="1" dirty="0">
                <a:cs typeface="Arial" pitchFamily="34" charset="0"/>
              </a:rPr>
              <a:t>Objetivos, Metas e </a:t>
            </a:r>
            <a:r>
              <a:rPr lang="pt-BR" sz="3600" b="1" dirty="0" smtClean="0">
                <a:cs typeface="Arial" pitchFamily="34" charset="0"/>
              </a:rPr>
              <a:t>Resultados.</a:t>
            </a:r>
            <a:endParaRPr lang="pt-BR" sz="36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88259" y="665018"/>
            <a:ext cx="11752729" cy="6192981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pt-BR" sz="2000" dirty="0" smtClean="0">
                <a:cs typeface="Arial" pitchFamily="34" charset="0"/>
              </a:rPr>
              <a:t>                               </a:t>
            </a:r>
            <a:endParaRPr lang="pt-BR" sz="9600" b="0" dirty="0" smtClean="0">
              <a:cs typeface="Arial" pitchFamily="34" charset="0"/>
            </a:endParaRPr>
          </a:p>
          <a:p>
            <a:pPr marL="0" indent="0" algn="just"/>
            <a:r>
              <a:rPr lang="pt-BR" sz="9600" b="0" dirty="0" smtClean="0">
                <a:latin typeface="Arial" pitchFamily="34" charset="0"/>
                <a:cs typeface="Arial" pitchFamily="34" charset="0"/>
              </a:rPr>
              <a:t>Objetivo 1. Ampliar a cobertura  a hipertensos e/ou diabéticos.</a:t>
            </a:r>
          </a:p>
          <a:p>
            <a:pPr marL="0" indent="0" algn="just"/>
            <a:r>
              <a:rPr lang="pt-BR" sz="9600" b="0" dirty="0" smtClean="0">
                <a:cs typeface="Arial" pitchFamily="34" charset="0"/>
              </a:rPr>
              <a:t> Meta 2 .  </a:t>
            </a:r>
            <a:r>
              <a:rPr lang="pt-BR" sz="9600" b="0" dirty="0" smtClean="0"/>
              <a:t>Cadastrar </a:t>
            </a:r>
            <a:r>
              <a:rPr lang="pt-BR" sz="9600" b="0" dirty="0"/>
              <a:t>100% dos diabéticos da área de abrangência no Programa de </a:t>
            </a:r>
            <a:r>
              <a:rPr lang="pt-BR" sz="9600" b="0" dirty="0" smtClean="0"/>
              <a:t>  </a:t>
            </a:r>
          </a:p>
          <a:p>
            <a:pPr marL="0" indent="0" algn="just"/>
            <a:r>
              <a:rPr lang="pt-BR" sz="9600" b="0" dirty="0"/>
              <a:t> </a:t>
            </a:r>
            <a:r>
              <a:rPr lang="pt-BR" sz="9600" b="0" dirty="0" smtClean="0"/>
              <a:t>                 Atenção </a:t>
            </a:r>
            <a:r>
              <a:rPr lang="pt-BR" sz="9600" b="0" dirty="0"/>
              <a:t>à </a:t>
            </a:r>
            <a:r>
              <a:rPr lang="pt-BR" sz="9600" b="0" dirty="0" smtClean="0"/>
              <a:t>Hipertensão Arterial </a:t>
            </a:r>
            <a:r>
              <a:rPr lang="pt-BR" sz="9600" b="0" dirty="0"/>
              <a:t>e à Diabetes Mellitus da unidade de saúde.</a:t>
            </a:r>
          </a:p>
          <a:p>
            <a:pPr marL="0" indent="0" algn="just"/>
            <a:r>
              <a:rPr lang="pt-BR" sz="9600" b="0" dirty="0" smtClean="0">
                <a:cs typeface="Arial" pitchFamily="34" charset="0"/>
              </a:rPr>
              <a:t> Indicador . Cobertura do programa de atenção aos diabéticos na unidade de saúde</a:t>
            </a:r>
            <a:r>
              <a:rPr lang="pt-BR" sz="9600" b="0" dirty="0" smtClean="0"/>
              <a:t>.    </a:t>
            </a:r>
          </a:p>
          <a:p>
            <a:pPr algn="just"/>
            <a:endParaRPr lang="pt-BR" sz="9600" dirty="0" smtClean="0">
              <a:solidFill>
                <a:schemeClr val="accent2"/>
              </a:solidFill>
            </a:endParaRPr>
          </a:p>
          <a:p>
            <a:pPr algn="just"/>
            <a:r>
              <a:rPr lang="pt-BR" sz="9600" b="0" dirty="0" smtClean="0">
                <a:solidFill>
                  <a:schemeClr val="accent2"/>
                </a:solidFill>
              </a:rPr>
              <a:t>Conseguimos </a:t>
            </a:r>
            <a:r>
              <a:rPr lang="pt-BR" sz="9600" b="0" dirty="0">
                <a:solidFill>
                  <a:schemeClr val="accent2"/>
                </a:solidFill>
              </a:rPr>
              <a:t>cadastrar 25 diabéticos</a:t>
            </a:r>
            <a:r>
              <a:rPr lang="pt-BR" sz="9600" b="0" dirty="0" smtClean="0">
                <a:solidFill>
                  <a:schemeClr val="accent2"/>
                </a:solidFill>
              </a:rPr>
              <a:t>.</a:t>
            </a:r>
          </a:p>
          <a:p>
            <a:pPr algn="just"/>
            <a:r>
              <a:rPr lang="pt-BR" sz="9600" b="0" dirty="0" smtClean="0">
                <a:solidFill>
                  <a:schemeClr val="accent2"/>
                </a:solidFill>
              </a:rPr>
              <a:t>No </a:t>
            </a:r>
            <a:r>
              <a:rPr lang="pt-BR" sz="9600" b="0" dirty="0">
                <a:solidFill>
                  <a:schemeClr val="accent2"/>
                </a:solidFill>
              </a:rPr>
              <a:t>primeiro </a:t>
            </a:r>
            <a:r>
              <a:rPr lang="pt-BR" sz="9600" b="0" dirty="0" smtClean="0">
                <a:solidFill>
                  <a:schemeClr val="accent2"/>
                </a:solidFill>
              </a:rPr>
              <a:t>mês, 16 </a:t>
            </a:r>
            <a:r>
              <a:rPr lang="pt-BR" sz="9600" b="0" dirty="0">
                <a:solidFill>
                  <a:schemeClr val="accent2"/>
                </a:solidFill>
              </a:rPr>
              <a:t>usuários (44.4%), </a:t>
            </a:r>
            <a:endParaRPr lang="pt-BR" sz="9600" b="0" dirty="0" smtClean="0">
              <a:solidFill>
                <a:schemeClr val="accent2"/>
              </a:solidFill>
            </a:endParaRPr>
          </a:p>
          <a:p>
            <a:pPr algn="just"/>
            <a:r>
              <a:rPr lang="pt-BR" sz="9600" b="0" dirty="0" smtClean="0">
                <a:solidFill>
                  <a:schemeClr val="accent2"/>
                </a:solidFill>
              </a:rPr>
              <a:t>No </a:t>
            </a:r>
            <a:r>
              <a:rPr lang="pt-BR" sz="9600" b="0" dirty="0">
                <a:solidFill>
                  <a:schemeClr val="accent2"/>
                </a:solidFill>
              </a:rPr>
              <a:t>segundo </a:t>
            </a:r>
            <a:r>
              <a:rPr lang="pt-BR" sz="9600" b="0" dirty="0" smtClean="0">
                <a:solidFill>
                  <a:schemeClr val="accent2"/>
                </a:solidFill>
              </a:rPr>
              <a:t>mês, 17 </a:t>
            </a:r>
            <a:r>
              <a:rPr lang="pt-BR" sz="9600" b="0" dirty="0">
                <a:solidFill>
                  <a:schemeClr val="accent2"/>
                </a:solidFill>
              </a:rPr>
              <a:t>usuários (47.2</a:t>
            </a:r>
            <a:r>
              <a:rPr lang="pt-BR" sz="9600" b="0" dirty="0" smtClean="0">
                <a:solidFill>
                  <a:schemeClr val="accent2"/>
                </a:solidFill>
              </a:rPr>
              <a:t>%)</a:t>
            </a:r>
          </a:p>
          <a:p>
            <a:pPr algn="just"/>
            <a:r>
              <a:rPr lang="pt-BR" sz="9600" b="0" dirty="0" smtClean="0">
                <a:solidFill>
                  <a:schemeClr val="accent2"/>
                </a:solidFill>
              </a:rPr>
              <a:t>No </a:t>
            </a:r>
            <a:r>
              <a:rPr lang="pt-BR" sz="9600" b="0" dirty="0">
                <a:solidFill>
                  <a:schemeClr val="accent2"/>
                </a:solidFill>
              </a:rPr>
              <a:t>terceiro </a:t>
            </a:r>
            <a:r>
              <a:rPr lang="pt-BR" sz="9600" b="0" dirty="0" smtClean="0">
                <a:solidFill>
                  <a:schemeClr val="accent2"/>
                </a:solidFill>
              </a:rPr>
              <a:t>mês 25 </a:t>
            </a:r>
            <a:r>
              <a:rPr lang="pt-BR" sz="9600" b="0" dirty="0">
                <a:solidFill>
                  <a:schemeClr val="accent2"/>
                </a:solidFill>
              </a:rPr>
              <a:t>usuários (69.4</a:t>
            </a:r>
            <a:r>
              <a:rPr lang="pt-BR" sz="96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endParaRPr lang="pt-BR" sz="9600" b="0" dirty="0" smtClean="0">
              <a:solidFill>
                <a:schemeClr val="accent2"/>
              </a:solidFill>
            </a:endParaRPr>
          </a:p>
          <a:p>
            <a:pPr algn="just"/>
            <a:endParaRPr lang="pt-BR" sz="9600" dirty="0">
              <a:solidFill>
                <a:schemeClr val="accent2"/>
              </a:solidFill>
            </a:endParaRPr>
          </a:p>
          <a:p>
            <a:pPr algn="just"/>
            <a:endParaRPr lang="pt-BR" sz="9600" dirty="0" smtClean="0">
              <a:solidFill>
                <a:schemeClr val="accent2"/>
              </a:solidFill>
            </a:endParaRPr>
          </a:p>
          <a:p>
            <a:pPr algn="r"/>
            <a:r>
              <a:rPr lang="pt-BR" sz="5600" dirty="0" smtClean="0"/>
              <a:t>Proporção </a:t>
            </a:r>
            <a:r>
              <a:rPr lang="pt-BR" sz="5600" dirty="0"/>
              <a:t>de diabéticos cadastrados na UBS Lagoa do Camelo,             </a:t>
            </a:r>
          </a:p>
          <a:p>
            <a:pPr algn="r"/>
            <a:r>
              <a:rPr lang="pt-BR" sz="5600" dirty="0"/>
              <a:t>  Luís Correia/PI.</a:t>
            </a:r>
          </a:p>
          <a:p>
            <a:pPr algn="just"/>
            <a:endParaRPr lang="pt-BR" sz="9600" dirty="0" smtClean="0">
              <a:solidFill>
                <a:schemeClr val="accent2"/>
              </a:solidFill>
            </a:endParaRPr>
          </a:p>
          <a:p>
            <a:pPr algn="just"/>
            <a:endParaRPr lang="pt-BR" sz="9600" dirty="0" smtClean="0">
              <a:solidFill>
                <a:schemeClr val="accent2"/>
              </a:solidFill>
            </a:endParaRPr>
          </a:p>
          <a:p>
            <a:pPr algn="just"/>
            <a:endParaRPr lang="pt-BR" sz="9600" dirty="0">
              <a:solidFill>
                <a:srgbClr val="FFC000"/>
              </a:solidFill>
            </a:endParaRPr>
          </a:p>
          <a:p>
            <a:pPr algn="just"/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endParaRPr lang="pt-BR" sz="2000" dirty="0" smtClean="0"/>
          </a:p>
          <a:p>
            <a:pPr algn="just"/>
            <a:endParaRPr lang="pt-BR" sz="2000" dirty="0" smtClean="0"/>
          </a:p>
          <a:p>
            <a:pPr algn="r"/>
            <a:r>
              <a:rPr lang="pt-BR" sz="5600" dirty="0" smtClean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r"/>
            <a:r>
              <a:rPr lang="pt-BR" sz="5600" dirty="0" smtClean="0"/>
              <a:t> </a:t>
            </a:r>
          </a:p>
          <a:p>
            <a:pPr algn="r"/>
            <a:r>
              <a:rPr lang="pt-BR" sz="5600" dirty="0" smtClean="0"/>
              <a:t>                                                      </a:t>
            </a:r>
          </a:p>
          <a:p>
            <a:pPr algn="r"/>
            <a:endParaRPr lang="pt-BR" sz="2000" dirty="0" smtClean="0"/>
          </a:p>
          <a:p>
            <a:pPr marL="109728" indent="0">
              <a:buNone/>
            </a:pPr>
            <a:endParaRPr lang="pt-BR" dirty="0"/>
          </a:p>
        </p:txBody>
      </p:sp>
      <p:graphicFrame>
        <p:nvGraphicFramePr>
          <p:cNvPr id="9" name="Gráfico 8"/>
          <p:cNvGraphicFramePr/>
          <p:nvPr>
            <p:extLst>
              <p:ext uri="{D42A27DB-BD31-4B8C-83A1-F6EECF244321}">
                <p14:modId xmlns:p14="http://schemas.microsoft.com/office/powerpoint/2010/main" val="15284840"/>
              </p:ext>
            </p:extLst>
          </p:nvPr>
        </p:nvGraphicFramePr>
        <p:xfrm>
          <a:off x="6736975" y="2339788"/>
          <a:ext cx="5159883" cy="29449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2026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0"/>
            <a:ext cx="10972800" cy="653143"/>
          </a:xfrm>
        </p:spPr>
        <p:txBody>
          <a:bodyPr>
            <a:normAutofit/>
          </a:bodyPr>
          <a:lstStyle/>
          <a:p>
            <a:pPr algn="ctr"/>
            <a:r>
              <a:rPr lang="pt-BR" sz="3600" dirty="0">
                <a:cs typeface="Arial" pitchFamily="34" charset="0"/>
              </a:rPr>
              <a:t>Objetivos, Metas e </a:t>
            </a:r>
            <a:r>
              <a:rPr lang="pt-BR" sz="3600" dirty="0" smtClean="0">
                <a:cs typeface="Arial" pitchFamily="34" charset="0"/>
              </a:rPr>
              <a:t>Resultados.</a:t>
            </a:r>
            <a:endParaRPr lang="pt-BR" sz="3600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53143" y="629393"/>
            <a:ext cx="10818421" cy="4370119"/>
          </a:xfrm>
        </p:spPr>
        <p:txBody>
          <a:bodyPr>
            <a:normAutofit/>
          </a:bodyPr>
          <a:lstStyle/>
          <a:p>
            <a:pPr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 </a:t>
            </a:r>
          </a:p>
          <a:p>
            <a:pPr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  Objetivo </a:t>
            </a:r>
            <a:r>
              <a:rPr lang="pt-BR" sz="2400" b="0" dirty="0">
                <a:cs typeface="Arial" pitchFamily="34" charset="0"/>
              </a:rPr>
              <a:t>2. Melhorar a qualidade da atenção a hipertensos e/ou </a:t>
            </a:r>
            <a:r>
              <a:rPr lang="pt-BR" sz="2400" b="0" dirty="0" smtClean="0">
                <a:cs typeface="Arial" pitchFamily="34" charset="0"/>
              </a:rPr>
              <a:t>diabéticos.</a:t>
            </a:r>
            <a:endParaRPr lang="pt-BR" sz="2400" b="0" dirty="0">
              <a:cs typeface="Arial" pitchFamily="34" charset="0"/>
            </a:endParaRPr>
          </a:p>
          <a:p>
            <a:pPr algn="just"/>
            <a:r>
              <a:rPr lang="pt-BR" sz="2400" b="0" dirty="0" smtClean="0">
                <a:cs typeface="Arial" pitchFamily="34" charset="0"/>
              </a:rPr>
              <a:t>     Meta 3. </a:t>
            </a:r>
            <a:r>
              <a:rPr lang="pt-BR" sz="2400" b="0" dirty="0">
                <a:cs typeface="Arial" pitchFamily="34" charset="0"/>
              </a:rPr>
              <a:t>Realizar exame clínico apropriado em 100% dos hipertensos.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  Indicador </a:t>
            </a:r>
            <a:r>
              <a:rPr lang="pt-BR" sz="2400" b="0" dirty="0">
                <a:cs typeface="Arial" pitchFamily="34" charset="0"/>
              </a:rPr>
              <a:t>: Proporção de hipertensos com exame clínico em dia de acordo com o </a:t>
            </a:r>
            <a:r>
              <a:rPr lang="pt-BR" sz="2400" b="0" dirty="0" smtClean="0">
                <a:cs typeface="Arial" pitchFamily="34" charset="0"/>
              </a:rPr>
              <a:t>protocolo.</a:t>
            </a:r>
          </a:p>
          <a:p>
            <a:pPr algn="just"/>
            <a:endParaRPr lang="pt-BR" sz="2400" b="0" dirty="0" smtClean="0">
              <a:cs typeface="Arial" pitchFamily="34" charset="0"/>
            </a:endParaRPr>
          </a:p>
          <a:p>
            <a:pPr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  </a:t>
            </a:r>
            <a:r>
              <a:rPr lang="pt-BR" sz="2400" b="0" dirty="0">
                <a:solidFill>
                  <a:srgbClr val="FF0000"/>
                </a:solidFill>
                <a:cs typeface="Arial" pitchFamily="34" charset="0"/>
              </a:rPr>
              <a:t>P</a:t>
            </a:r>
            <a:r>
              <a:rPr lang="pt-BR" sz="2400" b="0" dirty="0" smtClean="0">
                <a:solidFill>
                  <a:schemeClr val="accent2"/>
                </a:solidFill>
              </a:rPr>
              <a:t>rimeiro mês, 67 </a:t>
            </a:r>
            <a:r>
              <a:rPr lang="pt-BR" sz="2400" b="0" dirty="0">
                <a:solidFill>
                  <a:schemeClr val="accent2"/>
                </a:solidFill>
              </a:rPr>
              <a:t>(100</a:t>
            </a:r>
            <a:r>
              <a:rPr lang="pt-BR" sz="24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r>
              <a:rPr lang="pt-BR" sz="2400" b="0" dirty="0">
                <a:solidFill>
                  <a:schemeClr val="accent2"/>
                </a:solidFill>
              </a:rPr>
              <a:t>	</a:t>
            </a:r>
            <a:r>
              <a:rPr lang="pt-BR" sz="2400" b="0" dirty="0" smtClean="0">
                <a:solidFill>
                  <a:schemeClr val="accent2"/>
                </a:solidFill>
              </a:rPr>
              <a:t>Segundo </a:t>
            </a:r>
            <a:r>
              <a:rPr lang="pt-BR" sz="2400" b="0" dirty="0">
                <a:solidFill>
                  <a:schemeClr val="accent2"/>
                </a:solidFill>
              </a:rPr>
              <a:t>mês, </a:t>
            </a:r>
            <a:r>
              <a:rPr lang="pt-BR" sz="2400" b="0" dirty="0" smtClean="0">
                <a:solidFill>
                  <a:schemeClr val="accent2"/>
                </a:solidFill>
              </a:rPr>
              <a:t>77 </a:t>
            </a:r>
            <a:r>
              <a:rPr lang="pt-BR" sz="2400" b="0" dirty="0">
                <a:solidFill>
                  <a:schemeClr val="accent2"/>
                </a:solidFill>
              </a:rPr>
              <a:t>usuários (100</a:t>
            </a:r>
            <a:r>
              <a:rPr lang="pt-BR" sz="24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r>
              <a:rPr lang="pt-BR" sz="2400" b="0" dirty="0">
                <a:solidFill>
                  <a:schemeClr val="accent2"/>
                </a:solidFill>
              </a:rPr>
              <a:t>	</a:t>
            </a:r>
            <a:r>
              <a:rPr lang="pt-BR" sz="2400" b="0" dirty="0" smtClean="0">
                <a:solidFill>
                  <a:schemeClr val="accent2"/>
                </a:solidFill>
              </a:rPr>
              <a:t>Terceiro mês, 87 usuários (100%).</a:t>
            </a:r>
            <a:endParaRPr lang="pt-BR" sz="2400" b="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93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1"/>
            <a:ext cx="10972800" cy="658906"/>
          </a:xfrm>
        </p:spPr>
        <p:txBody>
          <a:bodyPr>
            <a:normAutofit/>
          </a:bodyPr>
          <a:lstStyle/>
          <a:p>
            <a:pPr algn="ctr"/>
            <a:r>
              <a:rPr lang="pt-BR" sz="3600" dirty="0">
                <a:cs typeface="Arial" pitchFamily="34" charset="0"/>
              </a:rPr>
              <a:t>Objetivos, Metas e </a:t>
            </a:r>
            <a:r>
              <a:rPr lang="pt-BR" sz="3600" dirty="0" smtClean="0">
                <a:cs typeface="Arial" pitchFamily="34" charset="0"/>
              </a:rPr>
              <a:t>Resultados.</a:t>
            </a:r>
            <a:endParaRPr lang="pt-BR" sz="3600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5572" y="927847"/>
            <a:ext cx="10289628" cy="5366075"/>
          </a:xfrm>
        </p:spPr>
        <p:txBody>
          <a:bodyPr>
            <a:normAutofit/>
          </a:bodyPr>
          <a:lstStyle/>
          <a:p>
            <a:pPr algn="just"/>
            <a:r>
              <a:rPr lang="pt-BR" sz="2400" b="0" dirty="0" smtClean="0">
                <a:cs typeface="Arial" pitchFamily="34" charset="0"/>
              </a:rPr>
              <a:t>    </a:t>
            </a:r>
            <a:r>
              <a:rPr lang="pt-BR" sz="2400" b="0" dirty="0">
                <a:latin typeface="Arial" pitchFamily="34" charset="0"/>
                <a:cs typeface="Arial" pitchFamily="34" charset="0"/>
              </a:rPr>
              <a:t>Objetivo 2. Melhorar a qualidade da atenção a hipertensos e/ou </a:t>
            </a:r>
            <a:r>
              <a:rPr lang="pt-BR" sz="2400" b="0" dirty="0" smtClean="0">
                <a:latin typeface="Arial" pitchFamily="34" charset="0"/>
                <a:cs typeface="Arial" pitchFamily="34" charset="0"/>
              </a:rPr>
              <a:t>diabéticos</a:t>
            </a:r>
          </a:p>
          <a:p>
            <a:pPr algn="just"/>
            <a:r>
              <a:rPr lang="pt-BR" sz="2400" b="0" dirty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b="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pt-BR" sz="2400" b="0" dirty="0" smtClean="0">
                <a:cs typeface="Arial" pitchFamily="34" charset="0"/>
              </a:rPr>
              <a:t>Meta 4:  </a:t>
            </a:r>
            <a:r>
              <a:rPr lang="pt-BR" sz="2400" b="0" dirty="0">
                <a:cs typeface="Arial" pitchFamily="34" charset="0"/>
              </a:rPr>
              <a:t>Realizar exame clínico apropriado em 100% dos diabéticos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 Indicador </a:t>
            </a:r>
            <a:r>
              <a:rPr lang="pt-BR" sz="2400" b="0" dirty="0">
                <a:cs typeface="Arial" pitchFamily="34" charset="0"/>
              </a:rPr>
              <a:t>: Proporção de diabéticos com exame clínico em dia de acordo com o protocolo</a:t>
            </a:r>
            <a:r>
              <a:rPr lang="pt-BR" sz="2400" b="0" dirty="0" smtClean="0">
                <a:cs typeface="Arial" pitchFamily="34" charset="0"/>
              </a:rPr>
              <a:t>.</a:t>
            </a:r>
          </a:p>
          <a:p>
            <a:pPr algn="just"/>
            <a:endParaRPr lang="pt-BR" sz="2400" b="0" dirty="0">
              <a:cs typeface="Arial" pitchFamily="34" charset="0"/>
            </a:endParaRPr>
          </a:p>
          <a:p>
            <a:pPr algn="just"/>
            <a:r>
              <a:rPr lang="pt-BR" sz="2400" b="0" dirty="0" smtClean="0">
                <a:cs typeface="Arial" pitchFamily="34" charset="0"/>
              </a:rPr>
              <a:t>    </a:t>
            </a:r>
            <a:r>
              <a:rPr lang="pt-BR" sz="2400" b="0" dirty="0" smtClean="0"/>
              <a:t> </a:t>
            </a:r>
            <a:r>
              <a:rPr lang="pt-BR" sz="2400" b="0" dirty="0" smtClean="0">
                <a:solidFill>
                  <a:srgbClr val="FF0000"/>
                </a:solidFill>
              </a:rPr>
              <a:t>P</a:t>
            </a:r>
            <a:r>
              <a:rPr lang="pt-BR" sz="2400" b="0" dirty="0" smtClean="0">
                <a:solidFill>
                  <a:schemeClr val="accent2"/>
                </a:solidFill>
              </a:rPr>
              <a:t>rimeiro </a:t>
            </a:r>
            <a:r>
              <a:rPr lang="pt-BR" sz="2400" b="0" dirty="0">
                <a:solidFill>
                  <a:schemeClr val="accent2"/>
                </a:solidFill>
              </a:rPr>
              <a:t>mês, 16 usuários </a:t>
            </a:r>
            <a:r>
              <a:rPr lang="pt-BR" sz="2400" b="0" dirty="0" smtClean="0">
                <a:solidFill>
                  <a:schemeClr val="accent2"/>
                </a:solidFill>
              </a:rPr>
              <a:t>com </a:t>
            </a:r>
            <a:r>
              <a:rPr lang="pt-BR" sz="2400" b="0" dirty="0">
                <a:solidFill>
                  <a:schemeClr val="accent2"/>
                </a:solidFill>
              </a:rPr>
              <a:t>o exame clínico apropriado </a:t>
            </a:r>
            <a:r>
              <a:rPr lang="pt-BR" sz="2400" b="0" dirty="0" smtClean="0">
                <a:solidFill>
                  <a:schemeClr val="accent2"/>
                </a:solidFill>
              </a:rPr>
              <a:t>(</a:t>
            </a:r>
            <a:r>
              <a:rPr lang="pt-BR" sz="2400" b="0" dirty="0">
                <a:solidFill>
                  <a:schemeClr val="accent2"/>
                </a:solidFill>
              </a:rPr>
              <a:t>100%). </a:t>
            </a:r>
            <a:endParaRPr lang="pt-BR" sz="2400" b="0" dirty="0" smtClean="0">
              <a:solidFill>
                <a:schemeClr val="accent2"/>
              </a:solidFill>
            </a:endParaRPr>
          </a:p>
          <a:p>
            <a:pPr algn="just"/>
            <a:r>
              <a:rPr lang="pt-BR" sz="2400" b="0" dirty="0">
                <a:solidFill>
                  <a:schemeClr val="accent2"/>
                </a:solidFill>
              </a:rPr>
              <a:t>	</a:t>
            </a:r>
            <a:r>
              <a:rPr lang="pt-BR" sz="2400" b="0" dirty="0" smtClean="0">
                <a:solidFill>
                  <a:schemeClr val="accent2"/>
                </a:solidFill>
              </a:rPr>
              <a:t>Segundo mês, </a:t>
            </a:r>
            <a:r>
              <a:rPr lang="pt-BR" sz="2400" b="0" dirty="0">
                <a:solidFill>
                  <a:schemeClr val="accent2"/>
                </a:solidFill>
              </a:rPr>
              <a:t>17 usuários com o exame clínico apropriado (100</a:t>
            </a:r>
            <a:r>
              <a:rPr lang="pt-BR" sz="24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r>
              <a:rPr lang="pt-BR" sz="2400" b="0" dirty="0" smtClean="0">
                <a:solidFill>
                  <a:schemeClr val="accent2"/>
                </a:solidFill>
              </a:rPr>
              <a:t>	Terceiro mês, </a:t>
            </a:r>
            <a:r>
              <a:rPr lang="pt-BR" sz="2400" b="0" dirty="0">
                <a:solidFill>
                  <a:schemeClr val="accent2"/>
                </a:solidFill>
              </a:rPr>
              <a:t>25 usuários (100%). </a:t>
            </a:r>
          </a:p>
        </p:txBody>
      </p:sp>
    </p:spTree>
    <p:extLst>
      <p:ext uri="{BB962C8B-B14F-4D97-AF65-F5344CB8AC3E}">
        <p14:creationId xmlns:p14="http://schemas.microsoft.com/office/powerpoint/2010/main" val="61947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1"/>
            <a:ext cx="10972800" cy="524434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200" dirty="0">
                <a:cs typeface="Arial" pitchFamily="34" charset="0"/>
              </a:rPr>
              <a:t>Objetivos, Metas e </a:t>
            </a:r>
            <a:r>
              <a:rPr lang="pt-BR" sz="3200" dirty="0" smtClean="0">
                <a:cs typeface="Arial" pitchFamily="34" charset="0"/>
              </a:rPr>
              <a:t>Resultados. </a:t>
            </a:r>
            <a:endParaRPr lang="pt-BR" sz="3200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8600" y="617517"/>
            <a:ext cx="11725835" cy="6127667"/>
          </a:xfrm>
        </p:spPr>
        <p:txBody>
          <a:bodyPr>
            <a:normAutofit/>
          </a:bodyPr>
          <a:lstStyle/>
          <a:p>
            <a:pPr marL="0" indent="0" algn="just"/>
            <a:r>
              <a:rPr lang="pt-BR" sz="2400" b="0" dirty="0" smtClean="0">
                <a:latin typeface="Arial" pitchFamily="34" charset="0"/>
                <a:cs typeface="Arial" pitchFamily="34" charset="0"/>
              </a:rPr>
              <a:t>Objetivo </a:t>
            </a:r>
            <a:r>
              <a:rPr lang="pt-BR" sz="2400" b="0" dirty="0">
                <a:latin typeface="Arial" pitchFamily="34" charset="0"/>
                <a:cs typeface="Arial" pitchFamily="34" charset="0"/>
              </a:rPr>
              <a:t>2. Melhorar a qualidade da atenção a hipertensos e/ou diabéticos</a:t>
            </a:r>
          </a:p>
          <a:p>
            <a:pPr marL="0" indent="0"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Meta 5: </a:t>
            </a:r>
            <a:r>
              <a:rPr lang="pt-BR" sz="2400" b="0" dirty="0">
                <a:cs typeface="Arial" pitchFamily="34" charset="0"/>
              </a:rPr>
              <a:t>Garantir a 100% dos hipertensos a realização de exames complementares em dia de </a:t>
            </a:r>
            <a:r>
              <a:rPr lang="pt-BR" sz="2400" b="0" dirty="0" smtClean="0">
                <a:cs typeface="Arial" pitchFamily="34" charset="0"/>
              </a:rPr>
              <a:t>acordo </a:t>
            </a:r>
            <a:r>
              <a:rPr lang="pt-BR" sz="2400" b="0" dirty="0">
                <a:cs typeface="Arial" pitchFamily="34" charset="0"/>
              </a:rPr>
              <a:t>com o </a:t>
            </a:r>
            <a:r>
              <a:rPr lang="pt-BR" sz="2400" b="0" dirty="0" smtClean="0">
                <a:cs typeface="Arial" pitchFamily="34" charset="0"/>
              </a:rPr>
              <a:t>protocolo.</a:t>
            </a:r>
          </a:p>
          <a:p>
            <a:pPr marL="0" indent="0"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/>
              <a:t>Indicador </a:t>
            </a:r>
            <a:r>
              <a:rPr lang="pt-BR" sz="2400" b="0" dirty="0"/>
              <a:t>5. Proporção de hipertensos com os exames complementares em dia de acordo com o protocolo.</a:t>
            </a:r>
          </a:p>
          <a:p>
            <a:pPr marL="0" indent="0" algn="just"/>
            <a:r>
              <a:rPr lang="pt-BR" sz="2400" b="0" dirty="0" smtClean="0"/>
              <a:t> </a:t>
            </a:r>
            <a:r>
              <a:rPr lang="pt-BR" sz="2400" b="0" dirty="0" smtClean="0">
                <a:solidFill>
                  <a:srgbClr val="FF0000"/>
                </a:solidFill>
              </a:rPr>
              <a:t>Primeiro mês, 67 avaliados</a:t>
            </a:r>
            <a:r>
              <a:rPr lang="pt-BR" sz="2400" b="0" dirty="0">
                <a:solidFill>
                  <a:srgbClr val="FF0000"/>
                </a:solidFill>
              </a:rPr>
              <a:t>, </a:t>
            </a:r>
            <a:r>
              <a:rPr lang="pt-BR" sz="2400" b="0" dirty="0" smtClean="0">
                <a:solidFill>
                  <a:srgbClr val="FF0000"/>
                </a:solidFill>
              </a:rPr>
              <a:t>30 </a:t>
            </a:r>
            <a:r>
              <a:rPr lang="pt-BR" sz="2400" b="0" dirty="0">
                <a:solidFill>
                  <a:srgbClr val="FF0000"/>
                </a:solidFill>
              </a:rPr>
              <a:t>com os </a:t>
            </a:r>
            <a:r>
              <a:rPr lang="pt-BR" sz="2400" b="0" dirty="0" smtClean="0">
                <a:solidFill>
                  <a:srgbClr val="FF0000"/>
                </a:solidFill>
              </a:rPr>
              <a:t>exames </a:t>
            </a:r>
          </a:p>
          <a:p>
            <a:pPr marL="0" indent="0" algn="just">
              <a:spcBef>
                <a:spcPts val="0"/>
              </a:spcBef>
            </a:pPr>
            <a:r>
              <a:rPr lang="pt-BR" sz="2400" b="0" dirty="0" smtClean="0">
                <a:solidFill>
                  <a:srgbClr val="FF0000"/>
                </a:solidFill>
              </a:rPr>
              <a:t>complementares  em </a:t>
            </a:r>
            <a:r>
              <a:rPr lang="pt-BR" sz="2400" b="0" dirty="0">
                <a:solidFill>
                  <a:srgbClr val="FF0000"/>
                </a:solidFill>
              </a:rPr>
              <a:t>dia </a:t>
            </a:r>
            <a:r>
              <a:rPr lang="pt-BR" sz="2400" b="0" dirty="0" smtClean="0">
                <a:solidFill>
                  <a:srgbClr val="FF0000"/>
                </a:solidFill>
              </a:rPr>
              <a:t>(44.8%).</a:t>
            </a:r>
          </a:p>
          <a:p>
            <a:pPr marL="0" indent="0" algn="just">
              <a:spcBef>
                <a:spcPts val="0"/>
              </a:spcBef>
            </a:pPr>
            <a:r>
              <a:rPr lang="pt-BR" sz="2400" b="0" dirty="0" smtClean="0">
                <a:solidFill>
                  <a:srgbClr val="FF0000"/>
                </a:solidFill>
              </a:rPr>
              <a:t>Segundo mês</a:t>
            </a:r>
            <a:r>
              <a:rPr lang="pt-BR" sz="2400" b="0" dirty="0">
                <a:solidFill>
                  <a:srgbClr val="FF0000"/>
                </a:solidFill>
              </a:rPr>
              <a:t>, </a:t>
            </a:r>
            <a:r>
              <a:rPr lang="pt-BR" sz="2400" b="0" dirty="0" smtClean="0">
                <a:solidFill>
                  <a:srgbClr val="FF0000"/>
                </a:solidFill>
              </a:rPr>
              <a:t>77 cadastrados, 38 com </a:t>
            </a:r>
            <a:r>
              <a:rPr lang="pt-BR" sz="2400" b="0" dirty="0">
                <a:solidFill>
                  <a:srgbClr val="FF0000"/>
                </a:solidFill>
              </a:rPr>
              <a:t>os </a:t>
            </a:r>
            <a:endParaRPr lang="pt-BR" sz="2400" b="0" dirty="0" smtClean="0">
              <a:solidFill>
                <a:srgbClr val="FF0000"/>
              </a:solidFill>
            </a:endParaRPr>
          </a:p>
          <a:p>
            <a:pPr marL="0" indent="0" algn="just">
              <a:spcBef>
                <a:spcPts val="0"/>
              </a:spcBef>
            </a:pPr>
            <a:r>
              <a:rPr lang="pt-BR" sz="2400" b="0" dirty="0" smtClean="0">
                <a:solidFill>
                  <a:srgbClr val="FF0000"/>
                </a:solidFill>
              </a:rPr>
              <a:t>exames complementares  em </a:t>
            </a:r>
            <a:r>
              <a:rPr lang="pt-BR" sz="2400" b="0" dirty="0">
                <a:solidFill>
                  <a:srgbClr val="FF0000"/>
                </a:solidFill>
              </a:rPr>
              <a:t>dia </a:t>
            </a:r>
            <a:r>
              <a:rPr lang="pt-BR" sz="2400" b="0" dirty="0" smtClean="0">
                <a:solidFill>
                  <a:srgbClr val="FF0000"/>
                </a:solidFill>
              </a:rPr>
              <a:t> </a:t>
            </a:r>
            <a:r>
              <a:rPr lang="pt-BR" sz="2400" b="0" dirty="0">
                <a:solidFill>
                  <a:srgbClr val="FF0000"/>
                </a:solidFill>
              </a:rPr>
              <a:t>(49.4</a:t>
            </a:r>
            <a:r>
              <a:rPr lang="pt-BR" sz="2400" b="0" dirty="0" smtClean="0">
                <a:solidFill>
                  <a:srgbClr val="FF0000"/>
                </a:solidFill>
              </a:rPr>
              <a:t>%).</a:t>
            </a:r>
          </a:p>
          <a:p>
            <a:pPr marL="0" indent="0" algn="just">
              <a:spcBef>
                <a:spcPts val="0"/>
              </a:spcBef>
            </a:pPr>
            <a:r>
              <a:rPr lang="pt-BR" sz="2400" b="0" dirty="0" smtClean="0">
                <a:solidFill>
                  <a:srgbClr val="FF0000"/>
                </a:solidFill>
              </a:rPr>
              <a:t>Terceiro mês, 87 usuários </a:t>
            </a:r>
            <a:r>
              <a:rPr lang="pt-BR" sz="2400" b="0" dirty="0">
                <a:solidFill>
                  <a:srgbClr val="FF0000"/>
                </a:solidFill>
              </a:rPr>
              <a:t>cadastrados </a:t>
            </a:r>
            <a:r>
              <a:rPr lang="pt-BR" sz="2400" b="0" dirty="0" smtClean="0">
                <a:solidFill>
                  <a:srgbClr val="FF0000"/>
                </a:solidFill>
              </a:rPr>
              <a:t>e </a:t>
            </a:r>
            <a:r>
              <a:rPr lang="pt-BR" sz="2400" b="0" dirty="0">
                <a:solidFill>
                  <a:srgbClr val="FF0000"/>
                </a:solidFill>
              </a:rPr>
              <a:t>85 com </a:t>
            </a:r>
            <a:endParaRPr lang="pt-BR" sz="2400" b="0" dirty="0" smtClean="0">
              <a:solidFill>
                <a:srgbClr val="FF0000"/>
              </a:solidFill>
            </a:endParaRPr>
          </a:p>
          <a:p>
            <a:pPr marL="0" indent="0" algn="just">
              <a:spcBef>
                <a:spcPts val="0"/>
              </a:spcBef>
            </a:pPr>
            <a:r>
              <a:rPr lang="pt-BR" sz="2400" b="0" dirty="0" smtClean="0">
                <a:solidFill>
                  <a:srgbClr val="FF0000"/>
                </a:solidFill>
              </a:rPr>
              <a:t>exames complementares </a:t>
            </a:r>
            <a:r>
              <a:rPr lang="pt-BR" sz="2400" b="0" dirty="0">
                <a:solidFill>
                  <a:srgbClr val="FF0000"/>
                </a:solidFill>
              </a:rPr>
              <a:t>em </a:t>
            </a:r>
            <a:r>
              <a:rPr lang="pt-BR" sz="2400" b="0" dirty="0" smtClean="0">
                <a:solidFill>
                  <a:srgbClr val="FF0000"/>
                </a:solidFill>
              </a:rPr>
              <a:t>dia (98.8%).</a:t>
            </a:r>
          </a:p>
          <a:p>
            <a:pPr marL="0" indent="0" algn="r"/>
            <a:r>
              <a:rPr lang="pt-BR" sz="1500" b="0" dirty="0" smtClean="0"/>
              <a:t>                                                                                                    </a:t>
            </a:r>
            <a:r>
              <a:rPr lang="pt-BR" sz="1500" dirty="0" smtClean="0"/>
              <a:t>  </a:t>
            </a:r>
          </a:p>
          <a:p>
            <a:pPr marL="0" indent="0" algn="r"/>
            <a:r>
              <a:rPr lang="pt-BR" sz="1500" dirty="0" smtClean="0"/>
              <a:t>                                                                                                                    Proporção </a:t>
            </a:r>
            <a:r>
              <a:rPr lang="pt-BR" sz="1500" dirty="0"/>
              <a:t>de hipertensos com exames complementários em dia de acordo com o  </a:t>
            </a:r>
            <a:r>
              <a:rPr lang="pt-BR" sz="1500" dirty="0" smtClean="0"/>
              <a:t> </a:t>
            </a:r>
            <a:r>
              <a:rPr lang="pt-BR" sz="1500" dirty="0"/>
              <a:t>protocolo, na UBS Lagoa do Camelo, Luís Correia/PI. </a:t>
            </a:r>
          </a:p>
          <a:p>
            <a:pPr marL="0" indent="0" algn="just"/>
            <a:endParaRPr lang="pt-BR" sz="1500" b="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Gráfico 7"/>
          <p:cNvGraphicFramePr/>
          <p:nvPr>
            <p:extLst>
              <p:ext uri="{D42A27DB-BD31-4B8C-83A1-F6EECF244321}">
                <p14:modId xmlns:p14="http://schemas.microsoft.com/office/powerpoint/2010/main" val="2637131061"/>
              </p:ext>
            </p:extLst>
          </p:nvPr>
        </p:nvGraphicFramePr>
        <p:xfrm>
          <a:off x="6621518" y="2349062"/>
          <a:ext cx="5454868" cy="2885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667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0"/>
            <a:ext cx="10972800" cy="739588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>
                <a:cs typeface="Arial" pitchFamily="34" charset="0"/>
              </a:rPr>
              <a:t>Objetivos, Metas e </a:t>
            </a:r>
            <a:r>
              <a:rPr lang="pt-BR" sz="3200" b="1" dirty="0" smtClean="0">
                <a:cs typeface="Arial" pitchFamily="34" charset="0"/>
              </a:rPr>
              <a:t>Resultados.</a:t>
            </a:r>
            <a:endParaRPr lang="pt-BR" sz="32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95834" y="793377"/>
            <a:ext cx="11551025" cy="6064624"/>
          </a:xfrm>
        </p:spPr>
        <p:txBody>
          <a:bodyPr>
            <a:normAutofit/>
          </a:bodyPr>
          <a:lstStyle/>
          <a:p>
            <a:pPr marL="0" indent="0"/>
            <a:r>
              <a:rPr lang="pt-BR" sz="2400" b="0" dirty="0" smtClean="0">
                <a:latin typeface="Arial" pitchFamily="34" charset="0"/>
                <a:cs typeface="Arial" pitchFamily="34" charset="0"/>
              </a:rPr>
              <a:t>Objetivo </a:t>
            </a:r>
            <a:r>
              <a:rPr lang="pt-BR" sz="2400" b="0" dirty="0">
                <a:latin typeface="Arial" pitchFamily="34" charset="0"/>
                <a:cs typeface="Arial" pitchFamily="34" charset="0"/>
              </a:rPr>
              <a:t>2. Melhorar a qualidade da atenção a hipertensos e/ou diabéticos</a:t>
            </a:r>
          </a:p>
          <a:p>
            <a:pPr marL="0" indent="0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Meta 6. </a:t>
            </a:r>
            <a:r>
              <a:rPr lang="pt-BR" sz="2400" b="0" dirty="0">
                <a:cs typeface="Arial" pitchFamily="34" charset="0"/>
              </a:rPr>
              <a:t>Garantir a 100% dos diabéticos a realização de exames complementares em dia de acordo com o </a:t>
            </a:r>
            <a:r>
              <a:rPr lang="pt-BR" sz="2400" b="0" dirty="0" smtClean="0">
                <a:cs typeface="Arial" pitchFamily="34" charset="0"/>
              </a:rPr>
              <a:t>protocolo.</a:t>
            </a:r>
            <a:endParaRPr lang="pt-BR" sz="2400" b="0" dirty="0">
              <a:cs typeface="Arial" pitchFamily="34" charset="0"/>
            </a:endParaRPr>
          </a:p>
          <a:p>
            <a:pPr marL="0" indent="0"/>
            <a:r>
              <a:rPr lang="pt-BR" sz="2400" b="0" dirty="0" smtClean="0">
                <a:cs typeface="Arial" pitchFamily="34" charset="0"/>
              </a:rPr>
              <a:t> Indicador </a:t>
            </a:r>
            <a:r>
              <a:rPr lang="pt-BR" sz="2400" b="0" dirty="0">
                <a:cs typeface="Arial" pitchFamily="34" charset="0"/>
              </a:rPr>
              <a:t>: Proporção de diabéticos com exames complementares em dia de acordo com o protocolo</a:t>
            </a:r>
            <a:r>
              <a:rPr lang="pt-BR" sz="2400" b="0" dirty="0" smtClean="0">
                <a:cs typeface="Arial" pitchFamily="34" charset="0"/>
              </a:rPr>
              <a:t>.</a:t>
            </a:r>
          </a:p>
          <a:p>
            <a:pPr marL="0" indent="0">
              <a:spcBef>
                <a:spcPts val="0"/>
              </a:spcBef>
            </a:pPr>
            <a:r>
              <a:rPr lang="pt-BR" sz="2400" b="0" dirty="0" smtClean="0">
                <a:solidFill>
                  <a:srgbClr val="FF0000"/>
                </a:solidFill>
                <a:cs typeface="Arial" pitchFamily="34" charset="0"/>
              </a:rPr>
              <a:t> 1º </a:t>
            </a:r>
            <a:r>
              <a:rPr lang="pt-BR" sz="2400" b="0" dirty="0" smtClean="0">
                <a:solidFill>
                  <a:srgbClr val="FF0000"/>
                </a:solidFill>
              </a:rPr>
              <a:t>mês: </a:t>
            </a:r>
            <a:r>
              <a:rPr lang="pt-BR" sz="2400" b="0" dirty="0">
                <a:solidFill>
                  <a:srgbClr val="FF0000"/>
                </a:solidFill>
              </a:rPr>
              <a:t>de 16 </a:t>
            </a:r>
            <a:r>
              <a:rPr lang="pt-BR" sz="2400" b="0" dirty="0" smtClean="0">
                <a:solidFill>
                  <a:srgbClr val="FF0000"/>
                </a:solidFill>
              </a:rPr>
              <a:t>cadastrados, </a:t>
            </a:r>
            <a:r>
              <a:rPr lang="pt-BR" sz="2400" b="0" dirty="0">
                <a:solidFill>
                  <a:srgbClr val="FF0000"/>
                </a:solidFill>
              </a:rPr>
              <a:t>12 </a:t>
            </a:r>
            <a:r>
              <a:rPr lang="pt-BR" sz="2400" b="0" dirty="0" smtClean="0">
                <a:solidFill>
                  <a:srgbClr val="FF0000"/>
                </a:solidFill>
              </a:rPr>
              <a:t>com </a:t>
            </a:r>
            <a:r>
              <a:rPr lang="pt-BR" sz="2400" b="0" dirty="0">
                <a:solidFill>
                  <a:srgbClr val="FF0000"/>
                </a:solidFill>
              </a:rPr>
              <a:t>exames </a:t>
            </a:r>
            <a:endParaRPr lang="pt-BR" sz="2400" b="0" dirty="0" smtClean="0">
              <a:solidFill>
                <a:srgbClr val="FF0000"/>
              </a:solidFill>
            </a:endParaRPr>
          </a:p>
          <a:p>
            <a:pPr marL="109728" indent="0" algn="just">
              <a:spcBef>
                <a:spcPts val="0"/>
              </a:spcBef>
            </a:pPr>
            <a:r>
              <a:rPr lang="pt-BR" sz="2400" b="0" dirty="0" smtClean="0">
                <a:solidFill>
                  <a:srgbClr val="FF0000"/>
                </a:solidFill>
              </a:rPr>
              <a:t>complementares </a:t>
            </a:r>
            <a:r>
              <a:rPr lang="pt-BR" sz="2400" b="0" dirty="0">
                <a:solidFill>
                  <a:srgbClr val="FF0000"/>
                </a:solidFill>
              </a:rPr>
              <a:t>em </a:t>
            </a:r>
            <a:r>
              <a:rPr lang="pt-BR" sz="2400" b="0" dirty="0" smtClean="0">
                <a:solidFill>
                  <a:srgbClr val="FF0000"/>
                </a:solidFill>
              </a:rPr>
              <a:t>dia (75.0%).</a:t>
            </a:r>
          </a:p>
          <a:p>
            <a:pPr marL="109728" indent="0" algn="just">
              <a:spcBef>
                <a:spcPts val="0"/>
              </a:spcBef>
            </a:pPr>
            <a:r>
              <a:rPr lang="pt-BR" sz="2400" b="0" dirty="0" smtClean="0">
                <a:solidFill>
                  <a:srgbClr val="FF0000"/>
                </a:solidFill>
              </a:rPr>
              <a:t>2º mês: de </a:t>
            </a:r>
            <a:r>
              <a:rPr lang="pt-BR" sz="2400" b="0" dirty="0">
                <a:solidFill>
                  <a:srgbClr val="FF0000"/>
                </a:solidFill>
              </a:rPr>
              <a:t>17 usuários, 12 com </a:t>
            </a:r>
            <a:r>
              <a:rPr lang="pt-BR" sz="2400" b="0" dirty="0" smtClean="0">
                <a:solidFill>
                  <a:srgbClr val="FF0000"/>
                </a:solidFill>
              </a:rPr>
              <a:t>exames </a:t>
            </a:r>
          </a:p>
          <a:p>
            <a:pPr marL="109728" indent="0" algn="just">
              <a:spcBef>
                <a:spcPts val="0"/>
              </a:spcBef>
            </a:pPr>
            <a:r>
              <a:rPr lang="pt-BR" sz="2400" b="0" dirty="0" smtClean="0">
                <a:solidFill>
                  <a:srgbClr val="FF0000"/>
                </a:solidFill>
              </a:rPr>
              <a:t>complementares </a:t>
            </a:r>
            <a:r>
              <a:rPr lang="pt-BR" sz="2400" b="0" dirty="0">
                <a:solidFill>
                  <a:srgbClr val="FF0000"/>
                </a:solidFill>
              </a:rPr>
              <a:t>em dia </a:t>
            </a:r>
            <a:r>
              <a:rPr lang="pt-BR" sz="2400" b="0" dirty="0" smtClean="0">
                <a:solidFill>
                  <a:srgbClr val="FF0000"/>
                </a:solidFill>
              </a:rPr>
              <a:t>(70.6%).</a:t>
            </a:r>
          </a:p>
          <a:p>
            <a:pPr marL="109728" indent="0" algn="just">
              <a:spcBef>
                <a:spcPts val="0"/>
              </a:spcBef>
            </a:pPr>
            <a:r>
              <a:rPr lang="pt-BR" sz="2400" b="0" dirty="0" smtClean="0">
                <a:solidFill>
                  <a:srgbClr val="FF0000"/>
                </a:solidFill>
              </a:rPr>
              <a:t>3 mês: </a:t>
            </a:r>
            <a:r>
              <a:rPr lang="pt-BR" sz="2400" b="0" dirty="0">
                <a:solidFill>
                  <a:srgbClr val="FF0000"/>
                </a:solidFill>
              </a:rPr>
              <a:t>25 </a:t>
            </a:r>
            <a:r>
              <a:rPr lang="pt-BR" sz="2400" b="0" dirty="0" smtClean="0">
                <a:solidFill>
                  <a:srgbClr val="FF0000"/>
                </a:solidFill>
              </a:rPr>
              <a:t>usuários com os </a:t>
            </a:r>
            <a:r>
              <a:rPr lang="pt-BR" sz="2400" b="0" dirty="0">
                <a:solidFill>
                  <a:srgbClr val="FF0000"/>
                </a:solidFill>
              </a:rPr>
              <a:t>exames </a:t>
            </a:r>
            <a:endParaRPr lang="pt-BR" sz="2400" b="0" dirty="0" smtClean="0">
              <a:solidFill>
                <a:srgbClr val="FF0000"/>
              </a:solidFill>
            </a:endParaRPr>
          </a:p>
          <a:p>
            <a:pPr marL="109728" indent="0" algn="just">
              <a:spcBef>
                <a:spcPts val="0"/>
              </a:spcBef>
            </a:pPr>
            <a:r>
              <a:rPr lang="pt-BR" sz="2400" b="0" dirty="0" smtClean="0">
                <a:solidFill>
                  <a:srgbClr val="FF0000"/>
                </a:solidFill>
              </a:rPr>
              <a:t>complementares </a:t>
            </a:r>
            <a:r>
              <a:rPr lang="pt-BR" sz="2400" b="0" dirty="0">
                <a:solidFill>
                  <a:srgbClr val="FF0000"/>
                </a:solidFill>
              </a:rPr>
              <a:t>em dia (100%). </a:t>
            </a:r>
            <a:endParaRPr lang="pt-BR" sz="2400" b="0" dirty="0" smtClean="0">
              <a:solidFill>
                <a:srgbClr val="FF0000"/>
              </a:solidFill>
            </a:endParaRPr>
          </a:p>
          <a:p>
            <a:pPr marL="109728" indent="0" algn="just"/>
            <a:endParaRPr lang="pt-BR" sz="2000" dirty="0" smtClean="0"/>
          </a:p>
          <a:p>
            <a:pPr marL="109728" indent="0" algn="r"/>
            <a:r>
              <a:rPr lang="pt-BR" sz="1400" dirty="0" smtClean="0"/>
              <a:t>                                                                                                                Proporção </a:t>
            </a:r>
            <a:r>
              <a:rPr lang="pt-BR" sz="1400" dirty="0"/>
              <a:t>de diabéticos com exames complementários em dia de acordo com o 	   protocolo, na UBS Lagoa do Camelo, Luís Correia/PI. </a:t>
            </a:r>
          </a:p>
          <a:p>
            <a:pPr marL="109728" indent="0" algn="r"/>
            <a:endParaRPr lang="pt-BR" sz="2000" dirty="0"/>
          </a:p>
        </p:txBody>
      </p:sp>
      <p:graphicFrame>
        <p:nvGraphicFramePr>
          <p:cNvPr id="9" name="Gráfico 8"/>
          <p:cNvGraphicFramePr/>
          <p:nvPr>
            <p:extLst>
              <p:ext uri="{D42A27DB-BD31-4B8C-83A1-F6EECF244321}">
                <p14:modId xmlns:p14="http://schemas.microsoft.com/office/powerpoint/2010/main" val="2004837882"/>
              </p:ext>
            </p:extLst>
          </p:nvPr>
        </p:nvGraphicFramePr>
        <p:xfrm>
          <a:off x="7420222" y="2662517"/>
          <a:ext cx="4476750" cy="2796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1218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0"/>
            <a:ext cx="10972800" cy="699247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>
                <a:cs typeface="Arial" pitchFamily="34" charset="0"/>
              </a:rPr>
              <a:t>Objetivos, Metas e </a:t>
            </a:r>
            <a:r>
              <a:rPr lang="pt-BR" sz="3200" b="1" dirty="0" smtClean="0">
                <a:cs typeface="Arial" pitchFamily="34" charset="0"/>
              </a:rPr>
              <a:t>Resultados.</a:t>
            </a:r>
            <a:endParaRPr lang="pt-BR" sz="32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20262" y="712694"/>
            <a:ext cx="10604938" cy="5640605"/>
          </a:xfrm>
        </p:spPr>
        <p:txBody>
          <a:bodyPr>
            <a:normAutofit/>
          </a:bodyPr>
          <a:lstStyle/>
          <a:p>
            <a:pPr algn="just"/>
            <a:r>
              <a:rPr lang="pt-BR" sz="2400" b="0" dirty="0" smtClean="0">
                <a:latin typeface="Arial" pitchFamily="34" charset="0"/>
                <a:cs typeface="Arial" pitchFamily="34" charset="0"/>
              </a:rPr>
              <a:t>   Objetivo </a:t>
            </a:r>
            <a:r>
              <a:rPr lang="pt-BR" sz="2400" b="0" dirty="0">
                <a:latin typeface="Arial" pitchFamily="34" charset="0"/>
                <a:cs typeface="Arial" pitchFamily="34" charset="0"/>
              </a:rPr>
              <a:t>2. Melhorar a qualidade da atenção a hipertensos e/ou diabéticos</a:t>
            </a:r>
          </a:p>
          <a:p>
            <a:pPr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Meta 7. </a:t>
            </a:r>
            <a:r>
              <a:rPr lang="pt-BR" sz="2400" b="0" dirty="0">
                <a:cs typeface="Arial" pitchFamily="34" charset="0"/>
              </a:rPr>
              <a:t>Priorizar a prescrição de medicamentos da farmácia popular para 100% dos hipertensos.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Indicador </a:t>
            </a:r>
            <a:r>
              <a:rPr lang="pt-BR" sz="2400" b="0" dirty="0">
                <a:cs typeface="Arial" pitchFamily="34" charset="0"/>
              </a:rPr>
              <a:t>: Proporção de hipertensos com prescrição de medicamentos da </a:t>
            </a:r>
            <a:r>
              <a:rPr lang="pt-BR" sz="2400" b="0" dirty="0" smtClean="0">
                <a:cs typeface="Arial" pitchFamily="34" charset="0"/>
              </a:rPr>
              <a:t>Farmácia Popular/Hiperdia  priorizada.</a:t>
            </a:r>
          </a:p>
          <a:p>
            <a:pPr algn="just"/>
            <a:endParaRPr lang="pt-BR" sz="2400" b="0" dirty="0">
              <a:cs typeface="Arial" pitchFamily="34" charset="0"/>
            </a:endParaRPr>
          </a:p>
          <a:p>
            <a:pPr marL="109728" indent="0" algn="just"/>
            <a:r>
              <a:rPr lang="pt-BR" sz="2400" b="0" dirty="0" smtClean="0">
                <a:solidFill>
                  <a:schemeClr val="accent2"/>
                </a:solidFill>
              </a:rPr>
              <a:t>Primeiro mês: </a:t>
            </a:r>
            <a:r>
              <a:rPr lang="pt-BR" sz="2400" b="0" dirty="0">
                <a:solidFill>
                  <a:schemeClr val="accent2"/>
                </a:solidFill>
              </a:rPr>
              <a:t>67 hipertensos com prescrição de medicamentos da Farmácia </a:t>
            </a:r>
            <a:r>
              <a:rPr lang="pt-BR" sz="2400" b="0" dirty="0" smtClean="0">
                <a:solidFill>
                  <a:schemeClr val="accent2"/>
                </a:solidFill>
              </a:rPr>
              <a:t>Popular (100%). </a:t>
            </a:r>
          </a:p>
          <a:p>
            <a:pPr marL="109728" indent="0" algn="just"/>
            <a:r>
              <a:rPr lang="pt-BR" sz="2400" b="0" dirty="0" smtClean="0">
                <a:solidFill>
                  <a:schemeClr val="accent2"/>
                </a:solidFill>
              </a:rPr>
              <a:t>Segundo mês, </a:t>
            </a:r>
            <a:r>
              <a:rPr lang="pt-BR" sz="2400" b="0" dirty="0">
                <a:solidFill>
                  <a:schemeClr val="accent2"/>
                </a:solidFill>
              </a:rPr>
              <a:t>77 hipertensos (100</a:t>
            </a:r>
            <a:r>
              <a:rPr lang="pt-BR" sz="2400" b="0" dirty="0" smtClean="0">
                <a:solidFill>
                  <a:schemeClr val="accent2"/>
                </a:solidFill>
              </a:rPr>
              <a:t>%).</a:t>
            </a:r>
          </a:p>
          <a:p>
            <a:pPr marL="109728" indent="0" algn="just"/>
            <a:r>
              <a:rPr lang="pt-BR" sz="2400" b="0" dirty="0" smtClean="0">
                <a:solidFill>
                  <a:schemeClr val="accent2"/>
                </a:solidFill>
              </a:rPr>
              <a:t>Terceiro </a:t>
            </a:r>
            <a:r>
              <a:rPr lang="pt-BR" sz="2400" b="0" dirty="0">
                <a:solidFill>
                  <a:schemeClr val="accent2"/>
                </a:solidFill>
              </a:rPr>
              <a:t>mês, 87 hipertensos, </a:t>
            </a:r>
            <a:r>
              <a:rPr lang="pt-BR" sz="2400" b="0" dirty="0" smtClean="0">
                <a:solidFill>
                  <a:schemeClr val="accent2"/>
                </a:solidFill>
              </a:rPr>
              <a:t>(100%).</a:t>
            </a:r>
            <a:endParaRPr lang="pt-BR" sz="2400" b="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69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1"/>
            <a:ext cx="10972800" cy="632012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>
                <a:cs typeface="Arial" pitchFamily="34" charset="0"/>
              </a:rPr>
              <a:t>Objetivos, Metas e </a:t>
            </a:r>
            <a:r>
              <a:rPr lang="pt-BR" sz="3200" b="1" dirty="0" smtClean="0">
                <a:cs typeface="Arial" pitchFamily="34" charset="0"/>
              </a:rPr>
              <a:t>Resultados. </a:t>
            </a:r>
            <a:endParaRPr lang="pt-BR" sz="32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4497" y="502632"/>
            <a:ext cx="10972800" cy="5412703"/>
          </a:xfrm>
        </p:spPr>
        <p:txBody>
          <a:bodyPr/>
          <a:lstStyle/>
          <a:p>
            <a:pPr algn="just"/>
            <a:r>
              <a:rPr lang="pt-BR" sz="2400" b="0" dirty="0" smtClean="0">
                <a:cs typeface="Arial" pitchFamily="34" charset="0"/>
              </a:rPr>
              <a:t>	</a:t>
            </a:r>
            <a:r>
              <a:rPr lang="pt-BR" sz="2400" b="0" dirty="0">
                <a:cs typeface="Arial" pitchFamily="34" charset="0"/>
              </a:rPr>
              <a:t>Objetivo 2. Melhorar a qualidade da atenção a hipertensos e/ou </a:t>
            </a:r>
            <a:r>
              <a:rPr lang="pt-BR" sz="2400" b="0" dirty="0" smtClean="0">
                <a:cs typeface="Arial" pitchFamily="34" charset="0"/>
              </a:rPr>
              <a:t>diabéticos.</a:t>
            </a:r>
            <a:endParaRPr lang="pt-BR" sz="2400" b="0" dirty="0">
              <a:cs typeface="Arial" pitchFamily="34" charset="0"/>
            </a:endParaRPr>
          </a:p>
          <a:p>
            <a:pPr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 Meta 8. </a:t>
            </a:r>
            <a:r>
              <a:rPr lang="pt-BR" sz="2400" b="0" dirty="0">
                <a:cs typeface="Arial" pitchFamily="34" charset="0"/>
              </a:rPr>
              <a:t>Priorizar a prescrição de medicamentos da farmácia popular para 100% dos diabéticos cadastrados na unidade de </a:t>
            </a:r>
            <a:r>
              <a:rPr lang="pt-BR" sz="2400" b="0" dirty="0" smtClean="0">
                <a:cs typeface="Arial" pitchFamily="34" charset="0"/>
              </a:rPr>
              <a:t>saúde.</a:t>
            </a:r>
            <a:endParaRPr lang="pt-BR" sz="2400" b="0" dirty="0">
              <a:cs typeface="Arial" pitchFamily="34" charset="0"/>
            </a:endParaRPr>
          </a:p>
          <a:p>
            <a:pPr algn="just"/>
            <a:r>
              <a:rPr lang="pt-BR" sz="2400" b="0" dirty="0" smtClean="0">
                <a:cs typeface="Arial" pitchFamily="34" charset="0"/>
              </a:rPr>
              <a:t>    Indicador </a:t>
            </a:r>
            <a:r>
              <a:rPr lang="pt-BR" sz="2400" b="0" dirty="0">
                <a:cs typeface="Arial" pitchFamily="34" charset="0"/>
              </a:rPr>
              <a:t>: Proporção de diabéticos com prescrição de medicamentos da Farmácia Popular/Hiperdia </a:t>
            </a:r>
            <a:r>
              <a:rPr lang="pt-BR" sz="2400" b="0" dirty="0" smtClean="0">
                <a:cs typeface="Arial" pitchFamily="34" charset="0"/>
              </a:rPr>
              <a:t>priorizada.</a:t>
            </a:r>
          </a:p>
          <a:p>
            <a:pPr algn="just"/>
            <a:endParaRPr lang="pt-BR" sz="2400" b="0" dirty="0" smtClean="0">
              <a:cs typeface="Arial" pitchFamily="34" charset="0"/>
            </a:endParaRPr>
          </a:p>
          <a:p>
            <a:pPr algn="just"/>
            <a:r>
              <a:rPr lang="pt-BR" sz="2400" b="0" dirty="0" smtClean="0">
                <a:solidFill>
                  <a:schemeClr val="accent2"/>
                </a:solidFill>
                <a:cs typeface="Arial" pitchFamily="34" charset="0"/>
              </a:rPr>
              <a:t>  </a:t>
            </a:r>
            <a:r>
              <a:rPr lang="pt-BR" sz="2400" b="0" dirty="0">
                <a:solidFill>
                  <a:schemeClr val="accent2"/>
                </a:solidFill>
                <a:cs typeface="Arial" pitchFamily="34" charset="0"/>
              </a:rPr>
              <a:t> </a:t>
            </a:r>
            <a:r>
              <a:rPr lang="pt-BR" sz="2400" b="0" dirty="0" smtClean="0">
                <a:solidFill>
                  <a:schemeClr val="accent2"/>
                </a:solidFill>
                <a:cs typeface="Arial" pitchFamily="34" charset="0"/>
              </a:rPr>
              <a:t> </a:t>
            </a:r>
            <a:r>
              <a:rPr lang="pt-BR" sz="2400" b="0" dirty="0" smtClean="0">
                <a:solidFill>
                  <a:schemeClr val="accent2"/>
                </a:solidFill>
              </a:rPr>
              <a:t> Primeiro mês: 16 </a:t>
            </a:r>
            <a:r>
              <a:rPr lang="pt-BR" sz="2400" b="0" dirty="0">
                <a:solidFill>
                  <a:schemeClr val="accent2"/>
                </a:solidFill>
              </a:rPr>
              <a:t>usuários com prescrição de medicamentos da Farmácia </a:t>
            </a:r>
            <a:r>
              <a:rPr lang="pt-BR" sz="2400" b="0" dirty="0" smtClean="0">
                <a:solidFill>
                  <a:schemeClr val="accent2"/>
                </a:solidFill>
              </a:rPr>
              <a:t>Popular/HIPERDIA priorizada (100%).</a:t>
            </a:r>
          </a:p>
          <a:p>
            <a:pPr algn="just"/>
            <a:r>
              <a:rPr lang="pt-BR" sz="2400" b="0" dirty="0">
                <a:solidFill>
                  <a:schemeClr val="accent2"/>
                </a:solidFill>
              </a:rPr>
              <a:t> </a:t>
            </a:r>
            <a:r>
              <a:rPr lang="pt-BR" sz="2400" b="0" dirty="0" smtClean="0">
                <a:solidFill>
                  <a:schemeClr val="accent2"/>
                </a:solidFill>
              </a:rPr>
              <a:t>    Segundo </a:t>
            </a:r>
            <a:r>
              <a:rPr lang="pt-BR" sz="2400" b="0" dirty="0">
                <a:solidFill>
                  <a:schemeClr val="accent2"/>
                </a:solidFill>
              </a:rPr>
              <a:t>mês, 17 </a:t>
            </a:r>
            <a:r>
              <a:rPr lang="pt-BR" sz="2400" b="0" dirty="0" smtClean="0">
                <a:solidFill>
                  <a:schemeClr val="accent2"/>
                </a:solidFill>
              </a:rPr>
              <a:t>diabéticos </a:t>
            </a:r>
            <a:r>
              <a:rPr lang="pt-BR" sz="2400" b="0" dirty="0">
                <a:solidFill>
                  <a:schemeClr val="accent2"/>
                </a:solidFill>
              </a:rPr>
              <a:t>(100</a:t>
            </a:r>
            <a:r>
              <a:rPr lang="pt-BR" sz="24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r>
              <a:rPr lang="pt-BR" sz="2400" b="0" dirty="0">
                <a:solidFill>
                  <a:schemeClr val="accent2"/>
                </a:solidFill>
              </a:rPr>
              <a:t>	</a:t>
            </a:r>
            <a:r>
              <a:rPr lang="pt-BR" sz="2400" b="0" dirty="0" smtClean="0">
                <a:solidFill>
                  <a:schemeClr val="accent2"/>
                </a:solidFill>
              </a:rPr>
              <a:t>Terceiro mês, 25 </a:t>
            </a:r>
            <a:r>
              <a:rPr lang="pt-BR" sz="2400" b="0" dirty="0">
                <a:solidFill>
                  <a:schemeClr val="accent2"/>
                </a:solidFill>
              </a:rPr>
              <a:t>diabéticos representando 100%. </a:t>
            </a:r>
          </a:p>
          <a:p>
            <a:pPr algn="just"/>
            <a:endParaRPr lang="pt-BR" sz="2000" b="0" dirty="0" smtClean="0">
              <a:solidFill>
                <a:schemeClr val="accent2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40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0"/>
            <a:ext cx="10972800" cy="605117"/>
          </a:xfrm>
        </p:spPr>
        <p:txBody>
          <a:bodyPr>
            <a:noAutofit/>
          </a:bodyPr>
          <a:lstStyle/>
          <a:p>
            <a:pPr algn="ctr"/>
            <a:r>
              <a:rPr lang="pt-BR" sz="3200" b="1" dirty="0">
                <a:cs typeface="Arial" pitchFamily="34" charset="0"/>
              </a:rPr>
              <a:t>Objetivos, Metas e </a:t>
            </a:r>
            <a:r>
              <a:rPr lang="pt-BR" sz="3200" b="1" dirty="0" smtClean="0">
                <a:cs typeface="Arial" pitchFamily="34" charset="0"/>
              </a:rPr>
              <a:t>Resultados. </a:t>
            </a:r>
            <a:endParaRPr lang="pt-BR" sz="32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76518" y="795647"/>
            <a:ext cx="11510682" cy="5807034"/>
          </a:xfrm>
        </p:spPr>
        <p:txBody>
          <a:bodyPr>
            <a:normAutofit fontScale="32500" lnSpcReduction="20000"/>
          </a:bodyPr>
          <a:lstStyle/>
          <a:p>
            <a:pPr marL="0" indent="0"/>
            <a:endParaRPr lang="pt-BR" sz="4400" b="0" dirty="0" smtClean="0">
              <a:latin typeface="Arial" pitchFamily="34" charset="0"/>
              <a:cs typeface="Arial" pitchFamily="34" charset="0"/>
            </a:endParaRPr>
          </a:p>
          <a:p>
            <a:pPr marL="0" indent="0"/>
            <a:r>
              <a:rPr lang="pt-BR" sz="6000" b="0" dirty="0" smtClean="0">
                <a:latin typeface="Arial" pitchFamily="34" charset="0"/>
                <a:cs typeface="Arial" pitchFamily="34" charset="0"/>
              </a:rPr>
              <a:t>Objetivo </a:t>
            </a:r>
            <a:r>
              <a:rPr lang="pt-BR" sz="6000" b="0" dirty="0">
                <a:latin typeface="Arial" pitchFamily="34" charset="0"/>
                <a:cs typeface="Arial" pitchFamily="34" charset="0"/>
              </a:rPr>
              <a:t>2. Melhorar a qualidade da atenção a hipertensos e/ou </a:t>
            </a:r>
            <a:r>
              <a:rPr lang="pt-BR" sz="6000" b="0" dirty="0" smtClean="0">
                <a:latin typeface="Arial" pitchFamily="34" charset="0"/>
                <a:cs typeface="Arial" pitchFamily="34" charset="0"/>
              </a:rPr>
              <a:t>diabéticos.</a:t>
            </a:r>
          </a:p>
          <a:p>
            <a:pPr marL="0" indent="0"/>
            <a:r>
              <a:rPr lang="pt-BR" sz="6000" b="0" dirty="0" smtClean="0">
                <a:cs typeface="Arial" pitchFamily="34" charset="0"/>
              </a:rPr>
              <a:t>Meta 9. </a:t>
            </a:r>
            <a:r>
              <a:rPr lang="pt-BR" sz="6000" b="0" dirty="0">
                <a:cs typeface="Arial" pitchFamily="34" charset="0"/>
              </a:rPr>
              <a:t>Realizar avaliação da necessidade de atendimento odontológico em 100% dos </a:t>
            </a:r>
            <a:r>
              <a:rPr lang="pt-BR" sz="6000" b="0" dirty="0" smtClean="0">
                <a:cs typeface="Arial" pitchFamily="34" charset="0"/>
              </a:rPr>
              <a:t>hipertensos.</a:t>
            </a:r>
            <a:endParaRPr lang="pt-BR" sz="6000" b="0" dirty="0">
              <a:cs typeface="Arial" pitchFamily="34" charset="0"/>
            </a:endParaRPr>
          </a:p>
          <a:p>
            <a:pPr marL="0" indent="0"/>
            <a:r>
              <a:rPr lang="pt-BR" sz="6000" b="0" dirty="0" smtClean="0">
                <a:cs typeface="Arial" pitchFamily="34" charset="0"/>
              </a:rPr>
              <a:t>Indicador </a:t>
            </a:r>
            <a:r>
              <a:rPr lang="pt-BR" sz="6000" b="0" dirty="0">
                <a:cs typeface="Arial" pitchFamily="34" charset="0"/>
              </a:rPr>
              <a:t>: Proporção de hipertensos com </a:t>
            </a:r>
            <a:r>
              <a:rPr lang="pt-BR" sz="6000" b="0" dirty="0" smtClean="0">
                <a:cs typeface="Arial" pitchFamily="34" charset="0"/>
              </a:rPr>
              <a:t>avaliação </a:t>
            </a:r>
            <a:r>
              <a:rPr lang="pt-BR" sz="6000" b="0" dirty="0">
                <a:cs typeface="Arial" pitchFamily="34" charset="0"/>
              </a:rPr>
              <a:t>da necessidade de atendimento odontológico</a:t>
            </a:r>
            <a:r>
              <a:rPr lang="pt-BR" sz="6000" b="0" dirty="0" smtClean="0">
                <a:cs typeface="Arial" pitchFamily="34" charset="0"/>
              </a:rPr>
              <a:t>.</a:t>
            </a:r>
          </a:p>
          <a:p>
            <a:pPr marL="0" indent="0"/>
            <a:endParaRPr lang="pt-BR" sz="4400" b="0" dirty="0"/>
          </a:p>
          <a:p>
            <a:pPr marL="0" indent="0"/>
            <a:endParaRPr lang="pt-BR" sz="4400" b="0" dirty="0" smtClean="0">
              <a:solidFill>
                <a:schemeClr val="accent2"/>
              </a:solidFill>
            </a:endParaRPr>
          </a:p>
          <a:p>
            <a:pPr marL="0" indent="0"/>
            <a:endParaRPr lang="pt-BR" sz="4400" b="0" dirty="0">
              <a:solidFill>
                <a:schemeClr val="accent2"/>
              </a:solidFill>
            </a:endParaRPr>
          </a:p>
          <a:p>
            <a:pPr marL="0" indent="0"/>
            <a:endParaRPr lang="pt-BR" sz="4400" b="0" dirty="0" smtClean="0">
              <a:solidFill>
                <a:schemeClr val="accent2"/>
              </a:solidFill>
            </a:endParaRPr>
          </a:p>
          <a:p>
            <a:pPr marL="0" indent="0"/>
            <a:r>
              <a:rPr lang="pt-BR" sz="7400" b="0" dirty="0" smtClean="0">
                <a:solidFill>
                  <a:schemeClr val="accent2"/>
                </a:solidFill>
              </a:rPr>
              <a:t>No </a:t>
            </a:r>
            <a:r>
              <a:rPr lang="pt-BR" sz="7400" b="0" dirty="0">
                <a:solidFill>
                  <a:schemeClr val="accent2"/>
                </a:solidFill>
              </a:rPr>
              <a:t>primeiro mês 67 usuários </a:t>
            </a:r>
            <a:r>
              <a:rPr lang="pt-BR" sz="7400" b="0" dirty="0" smtClean="0">
                <a:solidFill>
                  <a:schemeClr val="accent2"/>
                </a:solidFill>
              </a:rPr>
              <a:t>avaliados (</a:t>
            </a:r>
            <a:r>
              <a:rPr lang="pt-BR" sz="7400" b="0" dirty="0">
                <a:solidFill>
                  <a:schemeClr val="accent2"/>
                </a:solidFill>
              </a:rPr>
              <a:t>100</a:t>
            </a:r>
            <a:r>
              <a:rPr lang="pt-BR" sz="7400" b="0" dirty="0" smtClean="0">
                <a:solidFill>
                  <a:schemeClr val="accent2"/>
                </a:solidFill>
              </a:rPr>
              <a:t>%).</a:t>
            </a:r>
          </a:p>
          <a:p>
            <a:pPr marL="0" indent="0"/>
            <a:r>
              <a:rPr lang="pt-BR" sz="7400" b="0" dirty="0" smtClean="0">
                <a:solidFill>
                  <a:schemeClr val="accent2"/>
                </a:solidFill>
              </a:rPr>
              <a:t>No </a:t>
            </a:r>
            <a:r>
              <a:rPr lang="pt-BR" sz="7400" b="0" dirty="0">
                <a:solidFill>
                  <a:schemeClr val="accent2"/>
                </a:solidFill>
              </a:rPr>
              <a:t>segundo mês, 76 (98.7</a:t>
            </a:r>
            <a:r>
              <a:rPr lang="pt-BR" sz="7400" b="0" dirty="0" smtClean="0">
                <a:solidFill>
                  <a:schemeClr val="accent2"/>
                </a:solidFill>
              </a:rPr>
              <a:t>%).</a:t>
            </a:r>
          </a:p>
          <a:p>
            <a:pPr marL="0" indent="0"/>
            <a:r>
              <a:rPr lang="pt-BR" sz="7400" b="0" dirty="0" smtClean="0">
                <a:solidFill>
                  <a:schemeClr val="accent2"/>
                </a:solidFill>
              </a:rPr>
              <a:t>No terceiro </a:t>
            </a:r>
            <a:r>
              <a:rPr lang="pt-BR" sz="7400" b="0" dirty="0">
                <a:solidFill>
                  <a:schemeClr val="accent2"/>
                </a:solidFill>
              </a:rPr>
              <a:t>mês, </a:t>
            </a:r>
            <a:r>
              <a:rPr lang="pt-BR" sz="7400" b="0" dirty="0" smtClean="0">
                <a:solidFill>
                  <a:schemeClr val="accent2"/>
                </a:solidFill>
              </a:rPr>
              <a:t>83 (95.4%). </a:t>
            </a:r>
          </a:p>
          <a:p>
            <a:pPr marL="0" indent="0"/>
            <a:endParaRPr lang="pt-BR" sz="4400" b="0" dirty="0" smtClean="0">
              <a:solidFill>
                <a:schemeClr val="accent2"/>
              </a:solidFill>
            </a:endParaRPr>
          </a:p>
          <a:p>
            <a:endParaRPr lang="pt-BR" sz="2600" dirty="0" smtClean="0">
              <a:solidFill>
                <a:schemeClr val="accent2"/>
              </a:solidFill>
            </a:endParaRPr>
          </a:p>
          <a:p>
            <a:endParaRPr lang="pt-BR" sz="2000" dirty="0">
              <a:solidFill>
                <a:schemeClr val="accent2"/>
              </a:solidFill>
            </a:endParaRPr>
          </a:p>
          <a:p>
            <a:endParaRPr lang="pt-BR" sz="2000" dirty="0"/>
          </a:p>
          <a:p>
            <a:endParaRPr lang="pt-BR" sz="2000" dirty="0" smtClean="0"/>
          </a:p>
          <a:p>
            <a:endParaRPr lang="pt-BR" sz="2000" dirty="0" smtClean="0"/>
          </a:p>
          <a:p>
            <a:pPr algn="r"/>
            <a:r>
              <a:rPr lang="pt-BR" sz="4300" dirty="0" smtClean="0"/>
              <a:t>                                                                                                                                       Proporção </a:t>
            </a:r>
            <a:r>
              <a:rPr lang="pt-BR" sz="4300" dirty="0"/>
              <a:t>de hipertensos com avalição da necessidade de </a:t>
            </a:r>
            <a:r>
              <a:rPr lang="pt-BR" sz="4300" dirty="0" smtClean="0"/>
              <a:t>atendimento  odontológico</a:t>
            </a:r>
            <a:r>
              <a:rPr lang="pt-BR" sz="4300" dirty="0"/>
              <a:t>, na UBS Lagoa do Camelo, Luís Correia/PI.</a:t>
            </a:r>
            <a:endParaRPr lang="pt-BR" sz="4300" dirty="0">
              <a:cs typeface="Arial" pitchFamily="34" charset="0"/>
            </a:endParaRPr>
          </a:p>
          <a:p>
            <a:endParaRPr lang="pt-BR" sz="4300" dirty="0" smtClean="0">
              <a:cs typeface="Arial" pitchFamily="34" charset="0"/>
            </a:endParaRPr>
          </a:p>
          <a:p>
            <a:pPr algn="r"/>
            <a:r>
              <a:rPr lang="pt-BR" sz="1400" dirty="0" smtClean="0"/>
              <a:t>                                                                                                                                             </a:t>
            </a:r>
          </a:p>
          <a:p>
            <a:pPr algn="r"/>
            <a:endParaRPr lang="pt-BR" sz="1400" dirty="0"/>
          </a:p>
        </p:txBody>
      </p:sp>
      <p:graphicFrame>
        <p:nvGraphicFramePr>
          <p:cNvPr id="10" name="Gráfico 9"/>
          <p:cNvGraphicFramePr/>
          <p:nvPr>
            <p:extLst>
              <p:ext uri="{D42A27DB-BD31-4B8C-83A1-F6EECF244321}">
                <p14:modId xmlns:p14="http://schemas.microsoft.com/office/powerpoint/2010/main" val="3305542287"/>
              </p:ext>
            </p:extLst>
          </p:nvPr>
        </p:nvGraphicFramePr>
        <p:xfrm>
          <a:off x="6790765" y="2191870"/>
          <a:ext cx="5401235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182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0"/>
            <a:ext cx="10972800" cy="558140"/>
          </a:xfrm>
        </p:spPr>
        <p:txBody>
          <a:bodyPr>
            <a:noAutofit/>
          </a:bodyPr>
          <a:lstStyle/>
          <a:p>
            <a:pPr algn="ctr"/>
            <a:r>
              <a:rPr lang="pt-BR" sz="3200" dirty="0">
                <a:cs typeface="Arial" pitchFamily="34" charset="0"/>
              </a:rPr>
              <a:t>Objetivos, Metas e </a:t>
            </a:r>
            <a:r>
              <a:rPr lang="pt-BR" sz="3200" dirty="0" smtClean="0">
                <a:cs typeface="Arial" pitchFamily="34" charset="0"/>
              </a:rPr>
              <a:t>Resultados. </a:t>
            </a:r>
            <a:endParaRPr lang="pt-BR" sz="3200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32509" y="641268"/>
            <a:ext cx="11424062" cy="4482061"/>
          </a:xfrm>
        </p:spPr>
        <p:txBody>
          <a:bodyPr/>
          <a:lstStyle/>
          <a:p>
            <a:r>
              <a:rPr lang="pt-BR" sz="2400" b="0" dirty="0" smtClean="0">
                <a:latin typeface="Arial" pitchFamily="34" charset="0"/>
                <a:cs typeface="Arial" pitchFamily="34" charset="0"/>
              </a:rPr>
              <a:t>     Objetivo </a:t>
            </a:r>
            <a:r>
              <a:rPr lang="pt-BR" sz="2400" b="0" dirty="0">
                <a:latin typeface="Arial" pitchFamily="34" charset="0"/>
                <a:cs typeface="Arial" pitchFamily="34" charset="0"/>
              </a:rPr>
              <a:t>2. Melhorar a qualidade da atenção a hipertensos e/ou </a:t>
            </a:r>
            <a:r>
              <a:rPr lang="pt-BR" sz="2400" b="0" dirty="0" smtClean="0">
                <a:latin typeface="Arial" pitchFamily="34" charset="0"/>
                <a:cs typeface="Arial" pitchFamily="34" charset="0"/>
              </a:rPr>
              <a:t>diabéticos.</a:t>
            </a:r>
            <a:endParaRPr lang="pt-BR" sz="2400" b="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b="0" dirty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b="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pt-BR" sz="2400" b="0" dirty="0" smtClean="0">
                <a:cs typeface="Arial" pitchFamily="34" charset="0"/>
              </a:rPr>
              <a:t>Meta 10. </a:t>
            </a:r>
            <a:r>
              <a:rPr lang="pt-BR" sz="2400" b="0" dirty="0">
                <a:cs typeface="Arial" pitchFamily="34" charset="0"/>
              </a:rPr>
              <a:t>Realizar avaliação da necessidade de atendimento odontológico em 100% dos </a:t>
            </a:r>
            <a:r>
              <a:rPr lang="pt-BR" sz="2400" b="0" dirty="0" smtClean="0">
                <a:cs typeface="Arial" pitchFamily="34" charset="0"/>
              </a:rPr>
              <a:t>diabéticos.</a:t>
            </a:r>
            <a:endParaRPr lang="pt-BR" sz="2400" b="0" dirty="0">
              <a:cs typeface="Arial" pitchFamily="34" charset="0"/>
            </a:endParaRPr>
          </a:p>
          <a:p>
            <a:pPr algn="just"/>
            <a:r>
              <a:rPr lang="pt-BR" sz="2400" b="0" dirty="0" smtClean="0">
                <a:cs typeface="Arial" pitchFamily="34" charset="0"/>
              </a:rPr>
              <a:t>      Indicador </a:t>
            </a:r>
            <a:r>
              <a:rPr lang="pt-BR" sz="2400" b="0" dirty="0">
                <a:cs typeface="Arial" pitchFamily="34" charset="0"/>
              </a:rPr>
              <a:t>: Proporção de </a:t>
            </a:r>
            <a:r>
              <a:rPr lang="pt-BR" sz="2400" b="0" dirty="0" smtClean="0">
                <a:cs typeface="Arial" pitchFamily="34" charset="0"/>
              </a:rPr>
              <a:t>diabéticos </a:t>
            </a:r>
            <a:r>
              <a:rPr lang="pt-BR" sz="2400" b="0" dirty="0">
                <a:cs typeface="Arial" pitchFamily="34" charset="0"/>
              </a:rPr>
              <a:t>com avaliação da necessidade de atendimento odontológico</a:t>
            </a:r>
            <a:r>
              <a:rPr lang="pt-BR" sz="2400" b="0" dirty="0" smtClean="0">
                <a:cs typeface="Arial" pitchFamily="34" charset="0"/>
              </a:rPr>
              <a:t>.</a:t>
            </a:r>
          </a:p>
          <a:p>
            <a:pPr algn="just"/>
            <a:endParaRPr lang="pt-BR" sz="2400" b="0" dirty="0">
              <a:cs typeface="Arial" pitchFamily="34" charset="0"/>
            </a:endParaRPr>
          </a:p>
          <a:p>
            <a:pPr algn="just"/>
            <a:r>
              <a:rPr lang="pt-BR" sz="2400" b="0" dirty="0" smtClean="0"/>
              <a:t>         </a:t>
            </a:r>
            <a:r>
              <a:rPr lang="pt-BR" sz="2400" b="0" dirty="0" smtClean="0">
                <a:solidFill>
                  <a:schemeClr val="accent2"/>
                </a:solidFill>
              </a:rPr>
              <a:t>No </a:t>
            </a:r>
            <a:r>
              <a:rPr lang="pt-BR" sz="2400" b="0" dirty="0">
                <a:solidFill>
                  <a:schemeClr val="accent2"/>
                </a:solidFill>
              </a:rPr>
              <a:t>primeiro mês de 16 usuários diabéticos foram avaliados (100%), no segundo mês 17 usuários (100%) e no terceiro 25 diabéticos (100%). </a:t>
            </a:r>
            <a:endParaRPr lang="pt-BR" sz="2400" b="0" dirty="0">
              <a:solidFill>
                <a:schemeClr val="accent2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40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1"/>
            <a:ext cx="10972800" cy="662152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>
                <a:cs typeface="Arial" pitchFamily="34" charset="0"/>
              </a:rPr>
              <a:t>Objetivos, Metas e </a:t>
            </a:r>
            <a:r>
              <a:rPr lang="pt-BR" sz="3200" b="1" dirty="0" smtClean="0">
                <a:cs typeface="Arial" pitchFamily="34" charset="0"/>
              </a:rPr>
              <a:t>Resultados. </a:t>
            </a:r>
            <a:endParaRPr lang="pt-BR" sz="32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04952" y="677917"/>
            <a:ext cx="10920248" cy="4321595"/>
          </a:xfrm>
        </p:spPr>
        <p:txBody>
          <a:bodyPr>
            <a:noAutofit/>
          </a:bodyPr>
          <a:lstStyle/>
          <a:p>
            <a:pPr algn="just"/>
            <a:r>
              <a:rPr lang="pt-BR" sz="2400" b="0" dirty="0" smtClean="0">
                <a:cs typeface="Arial" pitchFamily="34" charset="0"/>
              </a:rPr>
              <a:t>      Objetivo 3</a:t>
            </a:r>
            <a:r>
              <a:rPr lang="pt-BR" sz="2400" b="0" dirty="0">
                <a:cs typeface="Arial" pitchFamily="34" charset="0"/>
              </a:rPr>
              <a:t>: Melhorar a adesão de hipertensos e/ou diabéticos ao programa.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   Meta 11. </a:t>
            </a:r>
            <a:r>
              <a:rPr lang="pt-BR" sz="2400" b="0" dirty="0">
                <a:cs typeface="Arial" pitchFamily="34" charset="0"/>
              </a:rPr>
              <a:t>Buscar 100% dos hipertensos faltosos às consultas na unidade de saúde conforme a periodicidade recomendada.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    Indicador</a:t>
            </a:r>
            <a:r>
              <a:rPr lang="pt-BR" sz="2400" b="0" dirty="0">
                <a:cs typeface="Arial" pitchFamily="34" charset="0"/>
              </a:rPr>
              <a:t>: Proporção de hipertensos faltosos às consultas médicas com busca ativa. </a:t>
            </a:r>
            <a:r>
              <a:rPr lang="pt-BR" sz="2400" b="0" dirty="0" smtClean="0">
                <a:cs typeface="Arial" pitchFamily="34" charset="0"/>
              </a:rPr>
              <a:t> </a:t>
            </a:r>
          </a:p>
          <a:p>
            <a:pPr algn="just"/>
            <a:endParaRPr lang="pt-BR" sz="2400" b="0" dirty="0" smtClean="0">
              <a:cs typeface="Arial" pitchFamily="34" charset="0"/>
            </a:endParaRPr>
          </a:p>
          <a:p>
            <a:pPr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</a:t>
            </a:r>
            <a:r>
              <a:rPr lang="pt-BR" sz="2400" b="0" dirty="0" smtClean="0">
                <a:solidFill>
                  <a:schemeClr val="accent2"/>
                </a:solidFill>
              </a:rPr>
              <a:t>Primeiro mês, 9 </a:t>
            </a:r>
            <a:r>
              <a:rPr lang="pt-BR" sz="2400" b="0" dirty="0">
                <a:solidFill>
                  <a:schemeClr val="accent2"/>
                </a:solidFill>
              </a:rPr>
              <a:t>faltosos compareceram a consulta com busca ativa (100</a:t>
            </a:r>
            <a:r>
              <a:rPr lang="pt-BR" sz="24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r>
              <a:rPr lang="pt-BR" sz="2400" b="0" dirty="0">
                <a:solidFill>
                  <a:schemeClr val="accent2"/>
                </a:solidFill>
              </a:rPr>
              <a:t> </a:t>
            </a:r>
            <a:r>
              <a:rPr lang="pt-BR" sz="2400" b="0" dirty="0" smtClean="0">
                <a:solidFill>
                  <a:schemeClr val="accent2"/>
                </a:solidFill>
              </a:rPr>
              <a:t>  Segundo mês, 11 </a:t>
            </a:r>
            <a:r>
              <a:rPr lang="pt-BR" sz="2400" b="0" dirty="0">
                <a:solidFill>
                  <a:schemeClr val="accent2"/>
                </a:solidFill>
              </a:rPr>
              <a:t>compareceram à consulta com busca ativa (100</a:t>
            </a:r>
            <a:r>
              <a:rPr lang="pt-BR" sz="24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r>
              <a:rPr lang="pt-BR" sz="2400" b="0" dirty="0" smtClean="0">
                <a:solidFill>
                  <a:schemeClr val="accent2"/>
                </a:solidFill>
              </a:rPr>
              <a:t>   Terceiro mês, 12  </a:t>
            </a:r>
            <a:r>
              <a:rPr lang="pt-BR" sz="2400" b="0" dirty="0">
                <a:solidFill>
                  <a:schemeClr val="accent2"/>
                </a:solidFill>
              </a:rPr>
              <a:t>faltosos com busca ativa (100%). </a:t>
            </a:r>
            <a:endParaRPr lang="pt-BR" sz="2400" b="0" dirty="0">
              <a:solidFill>
                <a:schemeClr val="accent2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89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440892"/>
            <a:ext cx="10972800" cy="663513"/>
          </a:xfrm>
        </p:spPr>
        <p:txBody>
          <a:bodyPr>
            <a:normAutofit/>
          </a:bodyPr>
          <a:lstStyle/>
          <a:p>
            <a:pPr algn="ctr"/>
            <a:r>
              <a:rPr lang="pt-BR" sz="3200" dirty="0">
                <a:cs typeface="Arial" pitchFamily="34" charset="0"/>
              </a:rPr>
              <a:t>Objetivos, Metas e </a:t>
            </a:r>
            <a:r>
              <a:rPr lang="pt-BR" sz="3200" dirty="0" smtClean="0">
                <a:cs typeface="Arial" pitchFamily="34" charset="0"/>
              </a:rPr>
              <a:t>Resultados.</a:t>
            </a:r>
            <a:endParaRPr lang="pt-BR" sz="3200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83779" y="1401288"/>
            <a:ext cx="10841421" cy="3764478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sz="2400" b="0" dirty="0" smtClean="0">
                <a:cs typeface="Arial" pitchFamily="34" charset="0"/>
              </a:rPr>
              <a:t>	</a:t>
            </a:r>
            <a:r>
              <a:rPr lang="pt-BR" sz="2400" b="0" dirty="0">
                <a:cs typeface="Arial" pitchFamily="34" charset="0"/>
              </a:rPr>
              <a:t>Objetivo 3: Melhorar a adesão de hipertensos e/ou diabéticos ao programa.</a:t>
            </a:r>
          </a:p>
          <a:p>
            <a:pPr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  Meta 12</a:t>
            </a:r>
            <a:r>
              <a:rPr lang="pt-BR" sz="2400" b="0" dirty="0">
                <a:cs typeface="Arial" pitchFamily="34" charset="0"/>
              </a:rPr>
              <a:t>. Buscar 100% dos diabéticos faltosos às consultas na unidade de saúde conforme a periodicidade recomendada.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  Indicador </a:t>
            </a:r>
            <a:r>
              <a:rPr lang="pt-BR" sz="2400" b="0" dirty="0">
                <a:cs typeface="Arial" pitchFamily="34" charset="0"/>
              </a:rPr>
              <a:t>: Proporção de diabéticos faltosos às consultas médicas com busca ativa</a:t>
            </a:r>
            <a:r>
              <a:rPr lang="pt-BR" sz="2400" b="0" dirty="0" smtClean="0">
                <a:cs typeface="Arial" pitchFamily="34" charset="0"/>
              </a:rPr>
              <a:t>. </a:t>
            </a:r>
          </a:p>
          <a:p>
            <a:pPr algn="just"/>
            <a:endParaRPr lang="pt-BR" sz="2400" b="0" dirty="0" smtClean="0">
              <a:cs typeface="Arial" pitchFamily="34" charset="0"/>
            </a:endParaRPr>
          </a:p>
          <a:p>
            <a:pPr algn="just"/>
            <a:r>
              <a:rPr lang="pt-BR" sz="2400" b="0" dirty="0" smtClean="0"/>
              <a:t>     </a:t>
            </a:r>
            <a:r>
              <a:rPr lang="pt-BR" sz="2400" b="0" dirty="0" smtClean="0">
                <a:solidFill>
                  <a:schemeClr val="accent2"/>
                </a:solidFill>
              </a:rPr>
              <a:t>No </a:t>
            </a:r>
            <a:r>
              <a:rPr lang="pt-BR" sz="2400" b="0" dirty="0">
                <a:solidFill>
                  <a:schemeClr val="accent2"/>
                </a:solidFill>
              </a:rPr>
              <a:t>primeiro </a:t>
            </a:r>
            <a:r>
              <a:rPr lang="pt-BR" sz="2400" b="0" dirty="0" smtClean="0">
                <a:solidFill>
                  <a:schemeClr val="accent2"/>
                </a:solidFill>
              </a:rPr>
              <a:t>mês, </a:t>
            </a:r>
            <a:r>
              <a:rPr lang="pt-BR" sz="2400" b="0" dirty="0">
                <a:solidFill>
                  <a:schemeClr val="accent2"/>
                </a:solidFill>
              </a:rPr>
              <a:t>5 usuários faltosos com busca ativa (100</a:t>
            </a:r>
            <a:r>
              <a:rPr lang="pt-BR" sz="24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r>
              <a:rPr lang="pt-BR" sz="2400" b="0" dirty="0">
                <a:solidFill>
                  <a:schemeClr val="accent2"/>
                </a:solidFill>
              </a:rPr>
              <a:t>	</a:t>
            </a:r>
            <a:r>
              <a:rPr lang="pt-BR" sz="2400" b="0" dirty="0" smtClean="0">
                <a:solidFill>
                  <a:schemeClr val="accent2"/>
                </a:solidFill>
              </a:rPr>
              <a:t>No </a:t>
            </a:r>
            <a:r>
              <a:rPr lang="pt-BR" sz="2400" b="0" dirty="0">
                <a:solidFill>
                  <a:schemeClr val="accent2"/>
                </a:solidFill>
              </a:rPr>
              <a:t>segundo </a:t>
            </a:r>
            <a:r>
              <a:rPr lang="pt-BR" sz="2400" b="0" dirty="0" smtClean="0">
                <a:solidFill>
                  <a:schemeClr val="accent2"/>
                </a:solidFill>
              </a:rPr>
              <a:t>mês, 3 usuários, </a:t>
            </a:r>
            <a:r>
              <a:rPr lang="pt-BR" sz="2400" b="0" dirty="0">
                <a:solidFill>
                  <a:schemeClr val="accent2"/>
                </a:solidFill>
              </a:rPr>
              <a:t>todos com busca ativa (100</a:t>
            </a:r>
            <a:r>
              <a:rPr lang="pt-BR" sz="24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r>
              <a:rPr lang="pt-BR" sz="2400" b="0" dirty="0">
                <a:solidFill>
                  <a:schemeClr val="accent2"/>
                </a:solidFill>
              </a:rPr>
              <a:t>	</a:t>
            </a:r>
            <a:r>
              <a:rPr lang="pt-BR" sz="2400" b="0" dirty="0" smtClean="0">
                <a:solidFill>
                  <a:schemeClr val="accent2"/>
                </a:solidFill>
              </a:rPr>
              <a:t>No </a:t>
            </a:r>
            <a:r>
              <a:rPr lang="pt-BR" sz="2400" b="0" dirty="0">
                <a:solidFill>
                  <a:schemeClr val="accent2"/>
                </a:solidFill>
              </a:rPr>
              <a:t>terceiro </a:t>
            </a:r>
            <a:r>
              <a:rPr lang="pt-BR" sz="2400" b="0" dirty="0" smtClean="0">
                <a:solidFill>
                  <a:schemeClr val="accent2"/>
                </a:solidFill>
              </a:rPr>
              <a:t>mês, </a:t>
            </a:r>
            <a:r>
              <a:rPr lang="pt-BR" sz="2400" b="0" dirty="0">
                <a:solidFill>
                  <a:schemeClr val="accent2"/>
                </a:solidFill>
              </a:rPr>
              <a:t>7 usuários faltosos com busca ativa </a:t>
            </a:r>
            <a:r>
              <a:rPr lang="pt-BR" sz="2400" b="0" dirty="0" smtClean="0">
                <a:solidFill>
                  <a:schemeClr val="accent2"/>
                </a:solidFill>
              </a:rPr>
              <a:t>(100%). </a:t>
            </a:r>
            <a:endParaRPr lang="pt-BR" sz="2400" b="0" dirty="0">
              <a:solidFill>
                <a:schemeClr val="accent2"/>
              </a:solidFill>
            </a:endParaRPr>
          </a:p>
          <a:p>
            <a:endParaRPr lang="pt-BR" sz="2400" b="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14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0"/>
            <a:ext cx="10972800" cy="583324"/>
          </a:xfrm>
        </p:spPr>
        <p:txBody>
          <a:bodyPr>
            <a:normAutofit/>
          </a:bodyPr>
          <a:lstStyle/>
          <a:p>
            <a:pPr algn="ctr"/>
            <a:r>
              <a:rPr lang="pt-BR" sz="3200" dirty="0">
                <a:cs typeface="Arial" pitchFamily="34" charset="0"/>
              </a:rPr>
              <a:t>Objetivos, Metas e </a:t>
            </a:r>
            <a:r>
              <a:rPr lang="pt-BR" sz="3200" dirty="0" smtClean="0">
                <a:cs typeface="Arial" pitchFamily="34" charset="0"/>
              </a:rPr>
              <a:t>Resultados.</a:t>
            </a:r>
            <a:endParaRPr lang="pt-BR" sz="3200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37506" y="578224"/>
            <a:ext cx="11614068" cy="5953205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pt-BR" sz="2400" b="0" dirty="0" smtClean="0">
                <a:cs typeface="Arial" pitchFamily="34" charset="0"/>
              </a:rPr>
              <a:t>Objetivo </a:t>
            </a:r>
            <a:r>
              <a:rPr lang="pt-BR" sz="2400" b="0" dirty="0">
                <a:cs typeface="Arial" pitchFamily="34" charset="0"/>
              </a:rPr>
              <a:t>4. Melhorar o registro das </a:t>
            </a:r>
            <a:r>
              <a:rPr lang="pt-BR" sz="2400" b="0" dirty="0" smtClean="0">
                <a:cs typeface="Arial" pitchFamily="34" charset="0"/>
              </a:rPr>
              <a:t>informações.</a:t>
            </a:r>
            <a:endParaRPr lang="pt-BR" sz="2400" b="0" dirty="0">
              <a:cs typeface="Arial" pitchFamily="34" charset="0"/>
            </a:endParaRPr>
          </a:p>
          <a:p>
            <a:pPr algn="just"/>
            <a:r>
              <a:rPr lang="pt-BR" sz="2400" b="0" dirty="0" smtClean="0">
                <a:cs typeface="Arial" pitchFamily="34" charset="0"/>
              </a:rPr>
              <a:t>   Meta 13: </a:t>
            </a:r>
            <a:r>
              <a:rPr lang="pt-BR" sz="2400" b="0" dirty="0">
                <a:cs typeface="Arial" pitchFamily="34" charset="0"/>
              </a:rPr>
              <a:t>Manter ficha de acompanhamento de 100% dos hipertensos cadastrados na unidade de saúde.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Indicador: Proporção </a:t>
            </a:r>
            <a:r>
              <a:rPr lang="pt-BR" sz="2400" b="0" dirty="0">
                <a:cs typeface="Arial" pitchFamily="34" charset="0"/>
              </a:rPr>
              <a:t>de hipertensos com registro adequado na ficha de acompanhamento</a:t>
            </a:r>
            <a:r>
              <a:rPr lang="pt-BR" sz="2400" b="0" dirty="0" smtClean="0">
                <a:cs typeface="Arial" pitchFamily="34" charset="0"/>
              </a:rPr>
              <a:t>.</a:t>
            </a:r>
          </a:p>
          <a:p>
            <a:pPr algn="just"/>
            <a:r>
              <a:rPr lang="pt-BR" sz="2400" b="0" dirty="0" smtClean="0"/>
              <a:t>  </a:t>
            </a:r>
          </a:p>
          <a:p>
            <a:pPr algn="just"/>
            <a:r>
              <a:rPr lang="pt-BR" sz="2400" b="0" dirty="0" smtClean="0"/>
              <a:t> </a:t>
            </a:r>
            <a:r>
              <a:rPr lang="pt-BR" sz="2600" b="0" dirty="0" smtClean="0">
                <a:solidFill>
                  <a:schemeClr val="accent2"/>
                </a:solidFill>
              </a:rPr>
              <a:t>Primeiro </a:t>
            </a:r>
            <a:r>
              <a:rPr lang="pt-BR" sz="2600" b="0" dirty="0">
                <a:solidFill>
                  <a:schemeClr val="accent2"/>
                </a:solidFill>
              </a:rPr>
              <a:t>mês, </a:t>
            </a:r>
            <a:r>
              <a:rPr lang="pt-BR" sz="2600" b="0" dirty="0" smtClean="0">
                <a:solidFill>
                  <a:schemeClr val="accent2"/>
                </a:solidFill>
              </a:rPr>
              <a:t>58 </a:t>
            </a:r>
            <a:r>
              <a:rPr lang="pt-BR" sz="2600" b="0" dirty="0">
                <a:solidFill>
                  <a:schemeClr val="accent2"/>
                </a:solidFill>
              </a:rPr>
              <a:t>estavam com registro </a:t>
            </a:r>
            <a:endParaRPr lang="pt-BR" sz="2600" b="0" dirty="0" smtClean="0">
              <a:solidFill>
                <a:schemeClr val="accent2"/>
              </a:solidFill>
            </a:endParaRPr>
          </a:p>
          <a:p>
            <a:pPr algn="just"/>
            <a:r>
              <a:rPr lang="pt-BR" sz="2600" b="0" dirty="0" smtClean="0">
                <a:solidFill>
                  <a:schemeClr val="accent2"/>
                </a:solidFill>
              </a:rPr>
              <a:t>adequado (</a:t>
            </a:r>
            <a:r>
              <a:rPr lang="pt-BR" sz="2600" b="0" dirty="0">
                <a:solidFill>
                  <a:schemeClr val="accent2"/>
                </a:solidFill>
              </a:rPr>
              <a:t>86.6</a:t>
            </a:r>
            <a:r>
              <a:rPr lang="pt-BR" sz="26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r>
              <a:rPr lang="pt-BR" sz="2600" b="0" dirty="0" smtClean="0">
                <a:solidFill>
                  <a:schemeClr val="accent2"/>
                </a:solidFill>
              </a:rPr>
              <a:t>Segundo </a:t>
            </a:r>
            <a:r>
              <a:rPr lang="pt-BR" sz="2600" b="0" dirty="0">
                <a:solidFill>
                  <a:schemeClr val="accent2"/>
                </a:solidFill>
              </a:rPr>
              <a:t>mês</a:t>
            </a:r>
            <a:r>
              <a:rPr lang="pt-BR" sz="2600" b="0" dirty="0" smtClean="0">
                <a:solidFill>
                  <a:schemeClr val="accent2"/>
                </a:solidFill>
              </a:rPr>
              <a:t>, 66  (</a:t>
            </a:r>
            <a:r>
              <a:rPr lang="pt-BR" sz="2600" b="0" dirty="0">
                <a:solidFill>
                  <a:schemeClr val="accent2"/>
                </a:solidFill>
              </a:rPr>
              <a:t>85.7</a:t>
            </a:r>
            <a:r>
              <a:rPr lang="pt-BR" sz="26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r>
              <a:rPr lang="pt-BR" sz="2600" b="0" dirty="0" smtClean="0">
                <a:solidFill>
                  <a:schemeClr val="accent2"/>
                </a:solidFill>
              </a:rPr>
              <a:t>Terceiro mês</a:t>
            </a:r>
            <a:r>
              <a:rPr lang="pt-BR" sz="2600" b="0" dirty="0">
                <a:solidFill>
                  <a:schemeClr val="accent2"/>
                </a:solidFill>
              </a:rPr>
              <a:t>, </a:t>
            </a:r>
            <a:r>
              <a:rPr lang="pt-BR" sz="2600" b="0" dirty="0" smtClean="0">
                <a:solidFill>
                  <a:schemeClr val="accent2"/>
                </a:solidFill>
              </a:rPr>
              <a:t>75  (86.2</a:t>
            </a:r>
            <a:r>
              <a:rPr lang="pt-BR" sz="2600" b="0" dirty="0">
                <a:solidFill>
                  <a:schemeClr val="accent2"/>
                </a:solidFill>
              </a:rPr>
              <a:t>%). </a:t>
            </a:r>
          </a:p>
          <a:p>
            <a:pPr algn="just"/>
            <a:endParaRPr lang="pt-BR" sz="2000" dirty="0" smtClean="0">
              <a:solidFill>
                <a:schemeClr val="accent2"/>
              </a:solidFill>
            </a:endParaRPr>
          </a:p>
          <a:p>
            <a:pPr algn="just"/>
            <a:endParaRPr lang="pt-BR" sz="2000" dirty="0"/>
          </a:p>
          <a:p>
            <a:pPr algn="r"/>
            <a:r>
              <a:rPr lang="pt-BR" sz="2000" dirty="0"/>
              <a:t> </a:t>
            </a:r>
            <a:r>
              <a:rPr lang="pt-BR" sz="2000" dirty="0" smtClean="0"/>
              <a:t>                                                                                    </a:t>
            </a:r>
            <a:r>
              <a:rPr lang="pt-BR" sz="1400" dirty="0" smtClean="0"/>
              <a:t>Proporção </a:t>
            </a:r>
            <a:r>
              <a:rPr lang="pt-BR" sz="1400" dirty="0"/>
              <a:t>de hipertensos com registro adequado na ficha de acompanhamento, 	 </a:t>
            </a:r>
            <a:r>
              <a:rPr lang="pt-BR" sz="1400" dirty="0" smtClean="0"/>
              <a:t>                                                                                                    </a:t>
            </a:r>
            <a:r>
              <a:rPr lang="pt-BR" sz="1400" dirty="0"/>
              <a:t>na UBS Lagoa do Camelo, Luís Correia/PI.</a:t>
            </a:r>
          </a:p>
          <a:p>
            <a:pPr algn="just"/>
            <a:endParaRPr lang="pt-BR" sz="2000" dirty="0">
              <a:cs typeface="Arial" pitchFamily="34" charset="0"/>
            </a:endParaRPr>
          </a:p>
        </p:txBody>
      </p:sp>
      <p:graphicFrame>
        <p:nvGraphicFramePr>
          <p:cNvPr id="10" name="Gráfico 9"/>
          <p:cNvGraphicFramePr/>
          <p:nvPr>
            <p:extLst>
              <p:ext uri="{D42A27DB-BD31-4B8C-83A1-F6EECF244321}">
                <p14:modId xmlns:p14="http://schemas.microsoft.com/office/powerpoint/2010/main" val="3809977054"/>
              </p:ext>
            </p:extLst>
          </p:nvPr>
        </p:nvGraphicFramePr>
        <p:xfrm>
          <a:off x="7005918" y="2617076"/>
          <a:ext cx="4867835" cy="280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3159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4602" y="1"/>
            <a:ext cx="10972800" cy="662151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>
                <a:cs typeface="Arial" pitchFamily="34" charset="0"/>
              </a:rPr>
              <a:t>Objetivos, Metas e </a:t>
            </a:r>
            <a:r>
              <a:rPr lang="pt-BR" sz="3200" b="1" dirty="0" smtClean="0">
                <a:cs typeface="Arial" pitchFamily="34" charset="0"/>
              </a:rPr>
              <a:t>Resultados.</a:t>
            </a:r>
            <a:endParaRPr lang="pt-BR" sz="32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9282" y="843147"/>
            <a:ext cx="11882718" cy="5853487"/>
          </a:xfrm>
        </p:spPr>
        <p:txBody>
          <a:bodyPr>
            <a:normAutofit fontScale="25000" lnSpcReduction="20000"/>
          </a:bodyPr>
          <a:lstStyle/>
          <a:p>
            <a:r>
              <a:rPr lang="pt-BR" sz="9600" b="0" dirty="0" smtClean="0">
                <a:cs typeface="Arial" pitchFamily="34" charset="0"/>
              </a:rPr>
              <a:t>Objetivo </a:t>
            </a:r>
            <a:r>
              <a:rPr lang="pt-BR" sz="9600" b="0" dirty="0">
                <a:cs typeface="Arial" pitchFamily="34" charset="0"/>
              </a:rPr>
              <a:t>4. Melhorar o registro das informações.</a:t>
            </a:r>
          </a:p>
          <a:p>
            <a:r>
              <a:rPr lang="pt-BR" sz="9600" b="0" dirty="0" smtClean="0">
                <a:cs typeface="Arial" pitchFamily="34" charset="0"/>
              </a:rPr>
              <a:t>Meta 14</a:t>
            </a:r>
            <a:r>
              <a:rPr lang="pt-BR" sz="9600" b="0" dirty="0">
                <a:cs typeface="Arial" pitchFamily="34" charset="0"/>
              </a:rPr>
              <a:t>: Manter ficha de acompanhamento de 100% dos diabéticos cadastrados na </a:t>
            </a:r>
            <a:r>
              <a:rPr lang="pt-BR" sz="9600" b="0" dirty="0" smtClean="0">
                <a:cs typeface="Arial" pitchFamily="34" charset="0"/>
              </a:rPr>
              <a:t>    </a:t>
            </a:r>
          </a:p>
          <a:p>
            <a:r>
              <a:rPr lang="pt-BR" sz="9600" b="0" dirty="0">
                <a:cs typeface="Arial" pitchFamily="34" charset="0"/>
              </a:rPr>
              <a:t> </a:t>
            </a:r>
            <a:r>
              <a:rPr lang="pt-BR" sz="9600" b="0" dirty="0" smtClean="0">
                <a:cs typeface="Arial" pitchFamily="34" charset="0"/>
              </a:rPr>
              <a:t>                unidade </a:t>
            </a:r>
            <a:r>
              <a:rPr lang="pt-BR" sz="9600" b="0" dirty="0">
                <a:cs typeface="Arial" pitchFamily="34" charset="0"/>
              </a:rPr>
              <a:t>de saúde</a:t>
            </a:r>
          </a:p>
          <a:p>
            <a:r>
              <a:rPr lang="pt-BR" sz="9600" b="0" dirty="0" smtClean="0">
                <a:cs typeface="Arial" pitchFamily="34" charset="0"/>
              </a:rPr>
              <a:t>Indicador </a:t>
            </a:r>
            <a:r>
              <a:rPr lang="pt-BR" sz="9600" b="0" dirty="0">
                <a:cs typeface="Arial" pitchFamily="34" charset="0"/>
              </a:rPr>
              <a:t>: Proporção de </a:t>
            </a:r>
            <a:r>
              <a:rPr lang="pt-BR" sz="9600" b="0" dirty="0" smtClean="0">
                <a:cs typeface="Arial" pitchFamily="34" charset="0"/>
              </a:rPr>
              <a:t>diabéticos </a:t>
            </a:r>
            <a:r>
              <a:rPr lang="pt-BR" sz="9600" b="0" dirty="0">
                <a:cs typeface="Arial" pitchFamily="34" charset="0"/>
              </a:rPr>
              <a:t>com registro adequado na ficha de acompanhamento</a:t>
            </a:r>
            <a:r>
              <a:rPr lang="pt-BR" sz="9600" b="0" dirty="0" smtClean="0">
                <a:cs typeface="Arial" pitchFamily="34" charset="0"/>
              </a:rPr>
              <a:t>.</a:t>
            </a:r>
          </a:p>
          <a:p>
            <a:endParaRPr lang="pt-BR" sz="9600" b="0" dirty="0" smtClean="0">
              <a:solidFill>
                <a:schemeClr val="accent2"/>
              </a:solidFill>
            </a:endParaRPr>
          </a:p>
          <a:p>
            <a:r>
              <a:rPr lang="pt-BR" sz="9600" b="0" dirty="0" smtClean="0">
                <a:solidFill>
                  <a:schemeClr val="accent2"/>
                </a:solidFill>
              </a:rPr>
              <a:t>No </a:t>
            </a:r>
            <a:r>
              <a:rPr lang="pt-BR" sz="9600" b="0" dirty="0">
                <a:solidFill>
                  <a:schemeClr val="accent2"/>
                </a:solidFill>
              </a:rPr>
              <a:t>primeiro mês, </a:t>
            </a:r>
            <a:r>
              <a:rPr lang="pt-BR" sz="9600" b="0" dirty="0" smtClean="0">
                <a:solidFill>
                  <a:schemeClr val="accent2"/>
                </a:solidFill>
              </a:rPr>
              <a:t>11 </a:t>
            </a:r>
            <a:r>
              <a:rPr lang="pt-BR" sz="9600" b="0" dirty="0">
                <a:solidFill>
                  <a:schemeClr val="accent2"/>
                </a:solidFill>
              </a:rPr>
              <a:t>estava com registro </a:t>
            </a:r>
            <a:endParaRPr lang="pt-BR" sz="9600" b="0" dirty="0" smtClean="0">
              <a:solidFill>
                <a:schemeClr val="accent2"/>
              </a:solidFill>
            </a:endParaRPr>
          </a:p>
          <a:p>
            <a:r>
              <a:rPr lang="pt-BR" sz="9600" b="0" dirty="0" smtClean="0">
                <a:solidFill>
                  <a:schemeClr val="accent2"/>
                </a:solidFill>
              </a:rPr>
              <a:t>adequado </a:t>
            </a:r>
            <a:r>
              <a:rPr lang="pt-BR" sz="9600" b="0" dirty="0">
                <a:solidFill>
                  <a:schemeClr val="accent2"/>
                </a:solidFill>
              </a:rPr>
              <a:t>(68.8</a:t>
            </a:r>
            <a:r>
              <a:rPr lang="pt-BR" sz="9600" b="0" dirty="0" smtClean="0">
                <a:solidFill>
                  <a:schemeClr val="accent2"/>
                </a:solidFill>
              </a:rPr>
              <a:t>%).</a:t>
            </a:r>
          </a:p>
          <a:p>
            <a:r>
              <a:rPr lang="pt-BR" sz="9600" b="0" dirty="0" smtClean="0">
                <a:solidFill>
                  <a:schemeClr val="accent2"/>
                </a:solidFill>
              </a:rPr>
              <a:t>No </a:t>
            </a:r>
            <a:r>
              <a:rPr lang="pt-BR" sz="9600" b="0" dirty="0">
                <a:solidFill>
                  <a:schemeClr val="accent2"/>
                </a:solidFill>
              </a:rPr>
              <a:t>segundo mês </a:t>
            </a:r>
            <a:r>
              <a:rPr lang="pt-BR" sz="9600" b="0" dirty="0" smtClean="0">
                <a:solidFill>
                  <a:schemeClr val="accent2"/>
                </a:solidFill>
              </a:rPr>
              <a:t>foram 14  </a:t>
            </a:r>
            <a:r>
              <a:rPr lang="pt-BR" sz="9600" b="0" dirty="0">
                <a:solidFill>
                  <a:schemeClr val="accent2"/>
                </a:solidFill>
              </a:rPr>
              <a:t>(82.4</a:t>
            </a:r>
            <a:r>
              <a:rPr lang="pt-BR" sz="9600" b="0" dirty="0" smtClean="0">
                <a:solidFill>
                  <a:schemeClr val="accent2"/>
                </a:solidFill>
              </a:rPr>
              <a:t>%).</a:t>
            </a:r>
          </a:p>
          <a:p>
            <a:r>
              <a:rPr lang="pt-BR" sz="9600" b="0" dirty="0" smtClean="0">
                <a:solidFill>
                  <a:schemeClr val="accent2"/>
                </a:solidFill>
              </a:rPr>
              <a:t>No terceiro </a:t>
            </a:r>
            <a:r>
              <a:rPr lang="pt-BR" sz="9600" b="0" dirty="0">
                <a:solidFill>
                  <a:schemeClr val="accent2"/>
                </a:solidFill>
              </a:rPr>
              <a:t>mês, </a:t>
            </a:r>
            <a:r>
              <a:rPr lang="pt-BR" sz="9600" b="0" dirty="0" smtClean="0">
                <a:solidFill>
                  <a:schemeClr val="accent2"/>
                </a:solidFill>
              </a:rPr>
              <a:t>18 </a:t>
            </a:r>
            <a:r>
              <a:rPr lang="pt-BR" sz="9600" b="0" dirty="0">
                <a:solidFill>
                  <a:schemeClr val="accent2"/>
                </a:solidFill>
              </a:rPr>
              <a:t>usuários (</a:t>
            </a:r>
            <a:r>
              <a:rPr lang="pt-BR" sz="9600" b="0" dirty="0" smtClean="0">
                <a:solidFill>
                  <a:schemeClr val="accent2"/>
                </a:solidFill>
              </a:rPr>
              <a:t>72.0%).</a:t>
            </a:r>
          </a:p>
          <a:p>
            <a:endParaRPr lang="pt-BR" sz="9600" b="0" dirty="0" smtClean="0">
              <a:solidFill>
                <a:schemeClr val="accent2"/>
              </a:solidFill>
            </a:endParaRPr>
          </a:p>
          <a:p>
            <a:endParaRPr lang="pt-BR" sz="9600" b="0" dirty="0">
              <a:solidFill>
                <a:schemeClr val="accent2"/>
              </a:solidFill>
            </a:endParaRPr>
          </a:p>
          <a:p>
            <a:endParaRPr lang="pt-BR" sz="9600" dirty="0" smtClean="0">
              <a:cs typeface="Arial" pitchFamily="34" charset="0"/>
            </a:endParaRPr>
          </a:p>
          <a:p>
            <a:endParaRPr lang="pt-BR" sz="5100" dirty="0" smtClean="0">
              <a:cs typeface="Arial" pitchFamily="34" charset="0"/>
            </a:endParaRPr>
          </a:p>
          <a:p>
            <a:pPr algn="r"/>
            <a:r>
              <a:rPr lang="pt-BR" sz="5100" dirty="0">
                <a:cs typeface="Arial" pitchFamily="34" charset="0"/>
              </a:rPr>
              <a:t> </a:t>
            </a:r>
            <a:r>
              <a:rPr lang="pt-BR" sz="5100" dirty="0" smtClean="0">
                <a:cs typeface="Arial" pitchFamily="34" charset="0"/>
              </a:rPr>
              <a:t>                                                                                                                      </a:t>
            </a:r>
            <a:r>
              <a:rPr lang="pt-BR" sz="5600" dirty="0" smtClean="0"/>
              <a:t>Proporção </a:t>
            </a:r>
            <a:r>
              <a:rPr lang="pt-BR" sz="5600" dirty="0"/>
              <a:t>de diabético com registro adequado na ficha de acompanhamento, na	    Lagoa do Camelo, Luís Correia/PI.</a:t>
            </a:r>
            <a:endParaRPr lang="pt-BR" sz="5600" dirty="0">
              <a:cs typeface="Arial" pitchFamily="34" charset="0"/>
            </a:endParaRPr>
          </a:p>
        </p:txBody>
      </p:sp>
      <p:graphicFrame>
        <p:nvGraphicFramePr>
          <p:cNvPr id="8" name="Gráfico 7"/>
          <p:cNvGraphicFramePr/>
          <p:nvPr>
            <p:extLst>
              <p:ext uri="{D42A27DB-BD31-4B8C-83A1-F6EECF244321}">
                <p14:modId xmlns:p14="http://schemas.microsoft.com/office/powerpoint/2010/main" val="748314214"/>
              </p:ext>
            </p:extLst>
          </p:nvPr>
        </p:nvGraphicFramePr>
        <p:xfrm>
          <a:off x="7476564" y="2490952"/>
          <a:ext cx="4596933" cy="3184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9577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0"/>
            <a:ext cx="10972800" cy="605642"/>
          </a:xfrm>
        </p:spPr>
        <p:txBody>
          <a:bodyPr>
            <a:noAutofit/>
          </a:bodyPr>
          <a:lstStyle/>
          <a:p>
            <a:pPr algn="ctr"/>
            <a:r>
              <a:rPr lang="pt-BR" sz="3200" b="1" dirty="0">
                <a:cs typeface="Arial" pitchFamily="34" charset="0"/>
              </a:rPr>
              <a:t>Objetivos, Metas e </a:t>
            </a:r>
            <a:r>
              <a:rPr lang="pt-BR" sz="3200" b="1" dirty="0" smtClean="0">
                <a:cs typeface="Arial" pitchFamily="34" charset="0"/>
              </a:rPr>
              <a:t>Resultados.</a:t>
            </a:r>
            <a:endParaRPr lang="pt-BR" sz="32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2608" y="760021"/>
            <a:ext cx="10918950" cy="5247271"/>
          </a:xfrm>
        </p:spPr>
        <p:txBody>
          <a:bodyPr>
            <a:normAutofit/>
          </a:bodyPr>
          <a:lstStyle/>
          <a:p>
            <a:pPr algn="just"/>
            <a:r>
              <a:rPr lang="pt-BR" sz="2400" b="0" dirty="0" smtClean="0">
                <a:cs typeface="Arial" pitchFamily="34" charset="0"/>
              </a:rPr>
              <a:t>      Objetivo </a:t>
            </a:r>
            <a:r>
              <a:rPr lang="pt-BR" sz="2400" b="0" dirty="0">
                <a:cs typeface="Arial" pitchFamily="34" charset="0"/>
              </a:rPr>
              <a:t>5 . Mapear hipertensos e diabéticos de risco para doença </a:t>
            </a:r>
            <a:r>
              <a:rPr lang="pt-BR" sz="2400" b="0" dirty="0" smtClean="0">
                <a:cs typeface="Arial" pitchFamily="34" charset="0"/>
              </a:rPr>
              <a:t>cardiovascular.</a:t>
            </a:r>
            <a:endParaRPr lang="pt-BR" sz="2400" b="0" dirty="0">
              <a:cs typeface="Arial" pitchFamily="34" charset="0"/>
            </a:endParaRPr>
          </a:p>
          <a:p>
            <a:pPr algn="just"/>
            <a:r>
              <a:rPr lang="pt-BR" sz="2400" b="0" dirty="0" smtClean="0">
                <a:cs typeface="Arial" pitchFamily="34" charset="0"/>
              </a:rPr>
              <a:t>      Meta 15: </a:t>
            </a:r>
            <a:r>
              <a:rPr lang="pt-BR" sz="2400" b="0" dirty="0">
                <a:cs typeface="Arial" pitchFamily="34" charset="0"/>
              </a:rPr>
              <a:t>Realizar estratificação do risco cardiovascular em 100% dos hipertensos cadastrados na unidade de saúde.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   Indicador 15: </a:t>
            </a:r>
            <a:r>
              <a:rPr lang="pt-BR" sz="2400" b="0" dirty="0">
                <a:cs typeface="Arial" pitchFamily="34" charset="0"/>
              </a:rPr>
              <a:t>Proporção de hipertensos com estratificação de risco cardiovascular. </a:t>
            </a:r>
            <a:endParaRPr lang="pt-BR" sz="2400" b="0" dirty="0" smtClean="0">
              <a:cs typeface="Arial" pitchFamily="34" charset="0"/>
            </a:endParaRPr>
          </a:p>
          <a:p>
            <a:pPr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  </a:t>
            </a:r>
            <a:r>
              <a:rPr lang="pt-BR" sz="2400" b="0" dirty="0" smtClean="0">
                <a:solidFill>
                  <a:schemeClr val="accent2"/>
                </a:solidFill>
              </a:rPr>
              <a:t>Primeiro </a:t>
            </a:r>
            <a:r>
              <a:rPr lang="pt-BR" sz="2400" b="0" dirty="0">
                <a:solidFill>
                  <a:schemeClr val="accent2"/>
                </a:solidFill>
              </a:rPr>
              <a:t>mês, </a:t>
            </a:r>
            <a:r>
              <a:rPr lang="pt-BR" sz="2400" b="0" dirty="0" smtClean="0">
                <a:solidFill>
                  <a:schemeClr val="accent2"/>
                </a:solidFill>
              </a:rPr>
              <a:t>realizou-se </a:t>
            </a:r>
            <a:r>
              <a:rPr lang="pt-BR" sz="2400" b="0" dirty="0">
                <a:solidFill>
                  <a:schemeClr val="accent2"/>
                </a:solidFill>
              </a:rPr>
              <a:t>estratificação de risco aos 67 (100</a:t>
            </a:r>
            <a:r>
              <a:rPr lang="pt-BR" sz="24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r>
              <a:rPr lang="pt-BR" sz="2400" b="0" dirty="0">
                <a:solidFill>
                  <a:schemeClr val="accent2"/>
                </a:solidFill>
              </a:rPr>
              <a:t>	</a:t>
            </a:r>
            <a:r>
              <a:rPr lang="pt-BR" sz="2400" b="0" dirty="0" smtClean="0">
                <a:solidFill>
                  <a:schemeClr val="accent2"/>
                </a:solidFill>
              </a:rPr>
              <a:t>Segundo mês, </a:t>
            </a:r>
            <a:r>
              <a:rPr lang="pt-BR" sz="2400" b="0" dirty="0">
                <a:solidFill>
                  <a:schemeClr val="accent2"/>
                </a:solidFill>
              </a:rPr>
              <a:t>77 (100</a:t>
            </a:r>
            <a:r>
              <a:rPr lang="pt-BR" sz="2400" b="0" dirty="0" smtClean="0">
                <a:solidFill>
                  <a:schemeClr val="accent2"/>
                </a:solidFill>
              </a:rPr>
              <a:t>%).</a:t>
            </a:r>
          </a:p>
          <a:p>
            <a:pPr algn="just"/>
            <a:r>
              <a:rPr lang="pt-BR" sz="2400" b="0" dirty="0">
                <a:solidFill>
                  <a:schemeClr val="accent2"/>
                </a:solidFill>
              </a:rPr>
              <a:t>	</a:t>
            </a:r>
            <a:r>
              <a:rPr lang="pt-BR" sz="2400" b="0" dirty="0" smtClean="0">
                <a:solidFill>
                  <a:schemeClr val="accent2"/>
                </a:solidFill>
              </a:rPr>
              <a:t>Terceiro </a:t>
            </a:r>
            <a:r>
              <a:rPr lang="pt-BR" sz="2400" b="0" dirty="0">
                <a:solidFill>
                  <a:schemeClr val="accent2"/>
                </a:solidFill>
              </a:rPr>
              <a:t>mês </a:t>
            </a:r>
            <a:r>
              <a:rPr lang="pt-BR" sz="2400" b="0" dirty="0" smtClean="0">
                <a:solidFill>
                  <a:schemeClr val="accent2"/>
                </a:solidFill>
              </a:rPr>
              <a:t>em </a:t>
            </a:r>
            <a:r>
              <a:rPr lang="pt-BR" sz="2400" b="0" dirty="0">
                <a:solidFill>
                  <a:schemeClr val="accent2"/>
                </a:solidFill>
              </a:rPr>
              <a:t>87 foi realizada a estratificação de risco cardiovascular (100%). </a:t>
            </a:r>
            <a:endParaRPr lang="pt-BR" sz="2400" b="0" dirty="0">
              <a:solidFill>
                <a:schemeClr val="accent2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64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0"/>
            <a:ext cx="10972800" cy="748145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>
                <a:cs typeface="Arial" pitchFamily="34" charset="0"/>
              </a:rPr>
              <a:t>Objetivos, Metas e </a:t>
            </a:r>
            <a:r>
              <a:rPr lang="pt-BR" sz="3200" b="1" dirty="0" smtClean="0">
                <a:cs typeface="Arial" pitchFamily="34" charset="0"/>
              </a:rPr>
              <a:t>Resultados.</a:t>
            </a:r>
            <a:endParaRPr lang="pt-BR" sz="32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31077" y="653143"/>
            <a:ext cx="11639250" cy="5354149"/>
          </a:xfrm>
        </p:spPr>
        <p:txBody>
          <a:bodyPr>
            <a:normAutofit/>
          </a:bodyPr>
          <a:lstStyle/>
          <a:p>
            <a:r>
              <a:rPr lang="pt-BR" sz="2400" b="0" dirty="0" smtClean="0">
                <a:cs typeface="Arial" pitchFamily="34" charset="0"/>
              </a:rPr>
              <a:t> Objetivo </a:t>
            </a:r>
            <a:r>
              <a:rPr lang="pt-BR" sz="2400" b="0" dirty="0">
                <a:cs typeface="Arial" pitchFamily="34" charset="0"/>
              </a:rPr>
              <a:t>5 . Mapear hipertensos e diabéticos de risco para doença </a:t>
            </a:r>
            <a:r>
              <a:rPr lang="pt-BR" sz="2400" b="0" dirty="0" smtClean="0">
                <a:cs typeface="Arial" pitchFamily="34" charset="0"/>
              </a:rPr>
              <a:t>cardiovascular.</a:t>
            </a:r>
            <a:endParaRPr lang="pt-BR" sz="2400" b="0" dirty="0">
              <a:cs typeface="Arial" pitchFamily="34" charset="0"/>
            </a:endParaRPr>
          </a:p>
          <a:p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Meta 16: </a:t>
            </a:r>
            <a:r>
              <a:rPr lang="pt-BR" sz="2400" b="0" dirty="0">
                <a:cs typeface="Arial" pitchFamily="34" charset="0"/>
              </a:rPr>
              <a:t>Realizar estratificação do risco cardiovascular em 100% dos </a:t>
            </a:r>
            <a:r>
              <a:rPr lang="pt-BR" sz="2400" b="0" dirty="0" smtClean="0">
                <a:cs typeface="Arial" pitchFamily="34" charset="0"/>
              </a:rPr>
              <a:t>diabéticos </a:t>
            </a:r>
            <a:r>
              <a:rPr lang="pt-BR" sz="2400" b="0" dirty="0">
                <a:cs typeface="Arial" pitchFamily="34" charset="0"/>
              </a:rPr>
              <a:t>cadastrados na unidade de saúde</a:t>
            </a:r>
            <a:r>
              <a:rPr lang="pt-BR" sz="2400" b="0" dirty="0" smtClean="0">
                <a:cs typeface="Arial" pitchFamily="34" charset="0"/>
              </a:rPr>
              <a:t>.</a:t>
            </a:r>
          </a:p>
          <a:p>
            <a:r>
              <a:rPr lang="pt-BR" sz="2400" b="0" dirty="0" smtClean="0">
                <a:cs typeface="Arial" pitchFamily="34" charset="0"/>
              </a:rPr>
              <a:t>  Indicador  16: Proporção de diabéticos com estratificação de risco cardiovascular. </a:t>
            </a:r>
          </a:p>
          <a:p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    </a:t>
            </a:r>
          </a:p>
          <a:p>
            <a:r>
              <a:rPr lang="pt-BR" sz="2400" b="0" dirty="0">
                <a:cs typeface="Arial" pitchFamily="34" charset="0"/>
              </a:rPr>
              <a:t>	</a:t>
            </a:r>
            <a:r>
              <a:rPr lang="pt-BR" sz="2400" b="0" dirty="0" smtClean="0">
                <a:solidFill>
                  <a:schemeClr val="accent2"/>
                </a:solidFill>
              </a:rPr>
              <a:t>No </a:t>
            </a:r>
            <a:r>
              <a:rPr lang="pt-BR" sz="2400" b="0" dirty="0">
                <a:solidFill>
                  <a:schemeClr val="accent2"/>
                </a:solidFill>
              </a:rPr>
              <a:t>primeiro mês, </a:t>
            </a:r>
            <a:r>
              <a:rPr lang="pt-BR" sz="2400" b="0" dirty="0" smtClean="0">
                <a:solidFill>
                  <a:schemeClr val="accent2"/>
                </a:solidFill>
              </a:rPr>
              <a:t>realizou-se </a:t>
            </a:r>
            <a:r>
              <a:rPr lang="pt-BR" sz="2400" b="0" dirty="0">
                <a:solidFill>
                  <a:schemeClr val="accent2"/>
                </a:solidFill>
              </a:rPr>
              <a:t>estratificação de risco aos </a:t>
            </a:r>
            <a:r>
              <a:rPr lang="pt-BR" sz="2400" b="0" dirty="0" smtClean="0">
                <a:solidFill>
                  <a:schemeClr val="accent2"/>
                </a:solidFill>
              </a:rPr>
              <a:t>16 (100%). </a:t>
            </a:r>
          </a:p>
          <a:p>
            <a:r>
              <a:rPr lang="pt-BR" sz="2400" b="0" dirty="0">
                <a:solidFill>
                  <a:schemeClr val="accent2"/>
                </a:solidFill>
              </a:rPr>
              <a:t>	</a:t>
            </a:r>
            <a:r>
              <a:rPr lang="pt-BR" sz="2400" b="0" dirty="0" smtClean="0">
                <a:solidFill>
                  <a:schemeClr val="accent2"/>
                </a:solidFill>
              </a:rPr>
              <a:t>No </a:t>
            </a:r>
            <a:r>
              <a:rPr lang="pt-BR" sz="2400" b="0" dirty="0">
                <a:solidFill>
                  <a:schemeClr val="accent2"/>
                </a:solidFill>
              </a:rPr>
              <a:t>segundo mês, </a:t>
            </a:r>
            <a:r>
              <a:rPr lang="pt-BR" sz="2400" b="0" dirty="0" smtClean="0">
                <a:solidFill>
                  <a:schemeClr val="accent2"/>
                </a:solidFill>
              </a:rPr>
              <a:t>17(100%).</a:t>
            </a:r>
          </a:p>
          <a:p>
            <a:r>
              <a:rPr lang="pt-BR" sz="2400" b="0" dirty="0">
                <a:solidFill>
                  <a:schemeClr val="accent2"/>
                </a:solidFill>
              </a:rPr>
              <a:t>	</a:t>
            </a:r>
            <a:r>
              <a:rPr lang="pt-BR" sz="2400" b="0" dirty="0" smtClean="0">
                <a:solidFill>
                  <a:schemeClr val="accent2"/>
                </a:solidFill>
              </a:rPr>
              <a:t>No terceiro mês, 25 (</a:t>
            </a:r>
            <a:r>
              <a:rPr lang="pt-BR" sz="2400" b="0" dirty="0">
                <a:solidFill>
                  <a:schemeClr val="accent2"/>
                </a:solidFill>
              </a:rPr>
              <a:t>100%). </a:t>
            </a:r>
            <a:endParaRPr lang="pt-BR" sz="2400" b="0" dirty="0">
              <a:solidFill>
                <a:schemeClr val="accent2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62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0"/>
            <a:ext cx="10972800" cy="524435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200" b="1" dirty="0">
                <a:cs typeface="Arial" pitchFamily="34" charset="0"/>
              </a:rPr>
              <a:t>Objetivos, Metas e </a:t>
            </a:r>
            <a:r>
              <a:rPr lang="pt-BR" sz="3200" b="1" dirty="0" smtClean="0">
                <a:cs typeface="Arial" pitchFamily="34" charset="0"/>
              </a:rPr>
              <a:t>Resultados. </a:t>
            </a:r>
            <a:endParaRPr lang="pt-BR" sz="32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15309" y="524435"/>
            <a:ext cx="11524593" cy="5482857"/>
          </a:xfrm>
        </p:spPr>
        <p:txBody>
          <a:bodyPr>
            <a:normAutofit/>
          </a:bodyPr>
          <a:lstStyle/>
          <a:p>
            <a:r>
              <a:rPr lang="pt-BR" sz="2400" b="0" dirty="0" smtClean="0">
                <a:cs typeface="Arial" pitchFamily="34" charset="0"/>
              </a:rPr>
              <a:t>         Objetivo </a:t>
            </a:r>
            <a:r>
              <a:rPr lang="pt-BR" sz="2400" b="0" dirty="0">
                <a:cs typeface="Arial" pitchFamily="34" charset="0"/>
              </a:rPr>
              <a:t>6: Promover a saúde de hipertensos e diabéticos.   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       Meta </a:t>
            </a:r>
            <a:r>
              <a:rPr lang="pt-BR" sz="2400" b="0" dirty="0">
                <a:cs typeface="Arial" pitchFamily="34" charset="0"/>
              </a:rPr>
              <a:t>17: Garantir orientação nutricional sobre alimentação saudável a 100% dos hipertensos.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       Indicador 17: Proporção </a:t>
            </a:r>
            <a:r>
              <a:rPr lang="pt-BR" sz="2400" b="0" dirty="0">
                <a:cs typeface="Arial" pitchFamily="34" charset="0"/>
              </a:rPr>
              <a:t>de hipertensos com orientação nutricional sobre alimentação saudável</a:t>
            </a:r>
            <a:r>
              <a:rPr lang="pt-BR" sz="2400" b="0" dirty="0" smtClean="0">
                <a:cs typeface="Arial" pitchFamily="34" charset="0"/>
              </a:rPr>
              <a:t>.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       Meta </a:t>
            </a:r>
            <a:r>
              <a:rPr lang="pt-BR" sz="2400" b="0" dirty="0">
                <a:cs typeface="Arial" pitchFamily="34" charset="0"/>
              </a:rPr>
              <a:t>18: Garantir orientação nutricional sobre alimentação saudável a 100% dos diabéticos.</a:t>
            </a:r>
          </a:p>
          <a:p>
            <a:r>
              <a:rPr lang="pt-BR" sz="2400" b="0" dirty="0">
                <a:cs typeface="Arial" pitchFamily="34" charset="0"/>
              </a:rPr>
              <a:t>        Indicador 18 : Proporção de diabéticos com orientação nutricional sobre alimentação saudável.</a:t>
            </a:r>
          </a:p>
          <a:p>
            <a:r>
              <a:rPr lang="pt-BR" sz="2400" b="0" dirty="0">
                <a:cs typeface="Arial" pitchFamily="34" charset="0"/>
              </a:rPr>
              <a:t>          </a:t>
            </a:r>
            <a:r>
              <a:rPr lang="pt-BR" sz="2400" b="0" dirty="0">
                <a:solidFill>
                  <a:schemeClr val="accent2"/>
                </a:solidFill>
                <a:cs typeface="Arial" pitchFamily="34" charset="0"/>
              </a:rPr>
              <a:t>Oferecemos   orientação nutricional a 100% dos usuários hipertensos  e diabéticos avaliados.</a:t>
            </a:r>
          </a:p>
          <a:p>
            <a:endParaRPr lang="pt-BR" sz="2400" b="0" dirty="0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77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1"/>
            <a:ext cx="10972800" cy="551328"/>
          </a:xfrm>
        </p:spPr>
        <p:txBody>
          <a:bodyPr>
            <a:noAutofit/>
          </a:bodyPr>
          <a:lstStyle/>
          <a:p>
            <a:pPr algn="ctr"/>
            <a:r>
              <a:rPr lang="pt-BR" sz="3200" b="1" dirty="0">
                <a:cs typeface="Arial" pitchFamily="34" charset="0"/>
              </a:rPr>
              <a:t>Objetivos, Metas e </a:t>
            </a:r>
            <a:r>
              <a:rPr lang="pt-BR" sz="3200" b="1" dirty="0" smtClean="0">
                <a:cs typeface="Arial" pitchFamily="34" charset="0"/>
              </a:rPr>
              <a:t>Resultados. </a:t>
            </a:r>
            <a:endParaRPr lang="pt-BR" sz="32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0359" y="658905"/>
            <a:ext cx="11855669" cy="4679577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sz="2400" b="0" dirty="0" smtClean="0">
                <a:cs typeface="Arial" pitchFamily="34" charset="0"/>
              </a:rPr>
              <a:t>	</a:t>
            </a:r>
            <a:r>
              <a:rPr lang="pt-BR" sz="2400" b="0" dirty="0">
                <a:cs typeface="Arial" pitchFamily="34" charset="0"/>
              </a:rPr>
              <a:t>Objetivo 6: Promover a saúde de hipertensos e diabéticos.   </a:t>
            </a:r>
          </a:p>
          <a:p>
            <a:pPr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  Meta 19: </a:t>
            </a:r>
            <a:r>
              <a:rPr lang="pt-BR" sz="2400" b="0" dirty="0">
                <a:cs typeface="Arial" pitchFamily="34" charset="0"/>
              </a:rPr>
              <a:t>Garantir orientação em relação à prática regular de atividade física a 100% dos pacientes hipertensos</a:t>
            </a:r>
            <a:r>
              <a:rPr lang="pt-BR" sz="2400" b="0" dirty="0" smtClean="0">
                <a:cs typeface="Arial" pitchFamily="34" charset="0"/>
              </a:rPr>
              <a:t>.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  Indicador 19: Proporção </a:t>
            </a:r>
            <a:r>
              <a:rPr lang="pt-BR" sz="2400" b="0" dirty="0">
                <a:cs typeface="Arial" pitchFamily="34" charset="0"/>
              </a:rPr>
              <a:t>de hipertensos com orientação </a:t>
            </a:r>
            <a:r>
              <a:rPr lang="pt-BR" sz="2400" b="0" dirty="0" smtClean="0">
                <a:cs typeface="Arial" pitchFamily="34" charset="0"/>
              </a:rPr>
              <a:t>sobre </a:t>
            </a:r>
            <a:r>
              <a:rPr lang="pt-BR" sz="2400" b="0" dirty="0">
                <a:cs typeface="Arial" pitchFamily="34" charset="0"/>
              </a:rPr>
              <a:t>à prática regular de atividade </a:t>
            </a:r>
            <a:r>
              <a:rPr lang="pt-BR" sz="2400" b="0" dirty="0" smtClean="0">
                <a:cs typeface="Arial" pitchFamily="34" charset="0"/>
              </a:rPr>
              <a:t>física </a:t>
            </a:r>
            <a:r>
              <a:rPr lang="pt-BR" sz="2400" b="0" dirty="0">
                <a:cs typeface="Arial" pitchFamily="34" charset="0"/>
              </a:rPr>
              <a:t>dos pacientes hipertensos</a:t>
            </a:r>
            <a:r>
              <a:rPr lang="pt-BR" sz="2400" b="0" dirty="0" smtClean="0">
                <a:cs typeface="Arial" pitchFamily="34" charset="0"/>
              </a:rPr>
              <a:t>.</a:t>
            </a:r>
          </a:p>
          <a:p>
            <a:pPr algn="just"/>
            <a:r>
              <a:rPr lang="pt-BR" sz="2400" b="0" dirty="0">
                <a:cs typeface="Arial" pitchFamily="34" charset="0"/>
              </a:rPr>
              <a:t>	</a:t>
            </a:r>
            <a:r>
              <a:rPr lang="pt-BR" sz="2400" b="0" dirty="0" smtClean="0">
                <a:cs typeface="Arial" pitchFamily="34" charset="0"/>
              </a:rPr>
              <a:t> Meta </a:t>
            </a:r>
            <a:r>
              <a:rPr lang="pt-BR" sz="2400" b="0" dirty="0">
                <a:cs typeface="Arial" pitchFamily="34" charset="0"/>
              </a:rPr>
              <a:t>20: Garantir orientação em relação à prática regular de atividade física a 100% dos pacientes diabéticos.</a:t>
            </a:r>
          </a:p>
          <a:p>
            <a:pPr algn="just"/>
            <a:r>
              <a:rPr lang="pt-BR" sz="2400" b="0" dirty="0">
                <a:cs typeface="Arial" pitchFamily="34" charset="0"/>
              </a:rPr>
              <a:t>     </a:t>
            </a:r>
            <a:r>
              <a:rPr lang="pt-BR" sz="2400" b="0" dirty="0" smtClean="0">
                <a:cs typeface="Arial" pitchFamily="34" charset="0"/>
              </a:rPr>
              <a:t> Indicador </a:t>
            </a:r>
            <a:r>
              <a:rPr lang="pt-BR" sz="2400" b="0" dirty="0">
                <a:cs typeface="Arial" pitchFamily="34" charset="0"/>
              </a:rPr>
              <a:t>20: Proporção de diabéticos com orientação sobre à prática regular de atividade física a 100% dos pacientes diabéticos.</a:t>
            </a:r>
          </a:p>
          <a:p>
            <a:pPr algn="just"/>
            <a:r>
              <a:rPr lang="pt-BR" sz="2400" b="0" dirty="0">
                <a:solidFill>
                  <a:schemeClr val="accent2"/>
                </a:solidFill>
                <a:cs typeface="Arial" pitchFamily="34" charset="0"/>
              </a:rPr>
              <a:t>     Oferecemos   orientação em relação à prática regular de atividade física a 100% dos usuários hipertensos e diabéticos avaliados.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</a:t>
            </a:r>
            <a:endParaRPr lang="pt-BR" sz="2400" b="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36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1"/>
            <a:ext cx="10972800" cy="484094"/>
          </a:xfrm>
        </p:spPr>
        <p:txBody>
          <a:bodyPr>
            <a:noAutofit/>
          </a:bodyPr>
          <a:lstStyle/>
          <a:p>
            <a:pPr algn="ctr"/>
            <a:r>
              <a:rPr lang="pt-BR" sz="3200" b="1" dirty="0">
                <a:cs typeface="Arial" pitchFamily="34" charset="0"/>
              </a:rPr>
              <a:t>Objetivos, Metas e </a:t>
            </a:r>
            <a:r>
              <a:rPr lang="pt-BR" sz="3200" b="1" dirty="0" smtClean="0">
                <a:cs typeface="Arial" pitchFamily="34" charset="0"/>
              </a:rPr>
              <a:t>Resultados.</a:t>
            </a:r>
            <a:endParaRPr lang="pt-BR" sz="32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2248" y="524435"/>
            <a:ext cx="11650718" cy="4908177"/>
          </a:xfrm>
        </p:spPr>
        <p:txBody>
          <a:bodyPr>
            <a:normAutofit/>
          </a:bodyPr>
          <a:lstStyle/>
          <a:p>
            <a:pPr algn="just"/>
            <a:r>
              <a:rPr lang="pt-BR" sz="2400" b="0" dirty="0" smtClean="0">
                <a:cs typeface="Arial" pitchFamily="34" charset="0"/>
              </a:rPr>
              <a:t>	</a:t>
            </a:r>
            <a:r>
              <a:rPr lang="pt-BR" sz="2400" b="0" dirty="0">
                <a:cs typeface="Arial" pitchFamily="34" charset="0"/>
              </a:rPr>
              <a:t>Objetivo 6: Promover a saúde de hipertensos e diabéticos.   </a:t>
            </a:r>
          </a:p>
          <a:p>
            <a:pPr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  Meta 21: </a:t>
            </a:r>
            <a:r>
              <a:rPr lang="pt-BR" sz="2400" b="0" dirty="0">
                <a:cs typeface="Arial" pitchFamily="34" charset="0"/>
              </a:rPr>
              <a:t>Garantir orientação sobre os riscos do tabagismo a 100% dos pacientes hipertensos.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  Indicador 21:  </a:t>
            </a:r>
            <a:r>
              <a:rPr lang="pt-BR" sz="2400" b="0" dirty="0">
                <a:cs typeface="Arial" pitchFamily="34" charset="0"/>
              </a:rPr>
              <a:t>Proporção de hipertensos com orientação sobre os riscos do </a:t>
            </a:r>
            <a:r>
              <a:rPr lang="pt-BR" sz="2400" b="0" dirty="0" smtClean="0">
                <a:cs typeface="Arial" pitchFamily="34" charset="0"/>
              </a:rPr>
              <a:t>tabagismo.</a:t>
            </a:r>
          </a:p>
          <a:p>
            <a:pPr algn="just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  Meta </a:t>
            </a:r>
            <a:r>
              <a:rPr lang="pt-BR" sz="2400" b="0" dirty="0">
                <a:cs typeface="Arial" pitchFamily="34" charset="0"/>
              </a:rPr>
              <a:t>22: Garantir orientação sobre os riscos do tabagismo a 100% dos pacientes </a:t>
            </a:r>
            <a:r>
              <a:rPr lang="pt-BR" sz="2400" b="0" dirty="0" smtClean="0">
                <a:cs typeface="Arial" pitchFamily="34" charset="0"/>
              </a:rPr>
              <a:t>diabéticos.</a:t>
            </a:r>
            <a:endParaRPr lang="pt-BR" sz="2400" b="0" dirty="0">
              <a:cs typeface="Arial" pitchFamily="34" charset="0"/>
            </a:endParaRPr>
          </a:p>
          <a:p>
            <a:r>
              <a:rPr lang="pt-BR" sz="2400" b="0" dirty="0">
                <a:cs typeface="Arial" pitchFamily="34" charset="0"/>
              </a:rPr>
              <a:t>    </a:t>
            </a:r>
            <a:r>
              <a:rPr lang="pt-BR" sz="2400" b="0" dirty="0" smtClean="0">
                <a:cs typeface="Arial" pitchFamily="34" charset="0"/>
              </a:rPr>
              <a:t>Indicador </a:t>
            </a:r>
            <a:r>
              <a:rPr lang="pt-BR" sz="2400" b="0" dirty="0">
                <a:cs typeface="Arial" pitchFamily="34" charset="0"/>
              </a:rPr>
              <a:t>22:  Proporção de diabéticos com orientação sobre os riscos do tabagismo.</a:t>
            </a:r>
          </a:p>
          <a:p>
            <a:r>
              <a:rPr lang="pt-BR" sz="2400" b="0" dirty="0"/>
              <a:t>     </a:t>
            </a:r>
            <a:r>
              <a:rPr lang="pt-BR" sz="2400" b="0" dirty="0">
                <a:solidFill>
                  <a:schemeClr val="accent2"/>
                </a:solidFill>
                <a:cs typeface="Arial" pitchFamily="34" charset="0"/>
              </a:rPr>
              <a:t>Oferecemos   orientação sobre os riscos do tabagismo a 100% dos usuários hipertensos e diabéticos avaliados.</a:t>
            </a:r>
          </a:p>
          <a:p>
            <a:endParaRPr lang="pt-BR" sz="2400" b="0" dirty="0">
              <a:solidFill>
                <a:schemeClr val="accent2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7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1475" y="1"/>
            <a:ext cx="10972800" cy="641268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>
                <a:cs typeface="Arial" pitchFamily="34" charset="0"/>
              </a:rPr>
              <a:t>Objetivos, Metas e </a:t>
            </a:r>
            <a:r>
              <a:rPr lang="pt-BR" sz="3200" b="1" dirty="0" smtClean="0">
                <a:cs typeface="Arial" pitchFamily="34" charset="0"/>
              </a:rPr>
              <a:t>Resultados.</a:t>
            </a:r>
            <a:endParaRPr lang="pt-BR" sz="3200" b="1" dirty="0"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9599" y="672353"/>
            <a:ext cx="11360727" cy="4746812"/>
          </a:xfrm>
        </p:spPr>
        <p:txBody>
          <a:bodyPr>
            <a:normAutofit/>
          </a:bodyPr>
          <a:lstStyle/>
          <a:p>
            <a:pPr algn="just"/>
            <a:r>
              <a:rPr lang="pt-BR" sz="2400" b="0" dirty="0" smtClean="0">
                <a:cs typeface="Arial" pitchFamily="34" charset="0"/>
              </a:rPr>
              <a:t>   Objetivo </a:t>
            </a:r>
            <a:r>
              <a:rPr lang="pt-BR" sz="2400" b="0" dirty="0">
                <a:cs typeface="Arial" pitchFamily="34" charset="0"/>
              </a:rPr>
              <a:t>6: Promover a saúde de hipertensos e diabéticos.   </a:t>
            </a:r>
          </a:p>
          <a:p>
            <a:pPr algn="just"/>
            <a:r>
              <a:rPr lang="pt-BR" sz="2400" b="0" dirty="0" smtClean="0">
                <a:cs typeface="Arial" pitchFamily="34" charset="0"/>
              </a:rPr>
              <a:t>   Meta 23: </a:t>
            </a:r>
            <a:r>
              <a:rPr lang="pt-BR" sz="2400" b="0" dirty="0"/>
              <a:t>Garantir orientação sobre higiene bucal a 100% dos pacientes hipertensos.</a:t>
            </a:r>
          </a:p>
          <a:p>
            <a:pPr algn="just"/>
            <a:r>
              <a:rPr lang="pt-BR" sz="2400" b="0" dirty="0" smtClean="0"/>
              <a:t>   Indicador 23:  </a:t>
            </a:r>
            <a:r>
              <a:rPr lang="pt-BR" sz="2400" b="0" dirty="0"/>
              <a:t>Proporção de hipertensos com orientação sobre higiene bucal. </a:t>
            </a:r>
            <a:endParaRPr lang="pt-BR" sz="2400" b="0" dirty="0" smtClean="0"/>
          </a:p>
          <a:p>
            <a:pPr algn="just"/>
            <a:r>
              <a:rPr lang="pt-BR" sz="2400" b="0" dirty="0" smtClean="0">
                <a:cs typeface="Arial" pitchFamily="34" charset="0"/>
              </a:rPr>
              <a:t>    Meta 24: </a:t>
            </a:r>
            <a:r>
              <a:rPr lang="pt-BR" sz="2400" b="0" dirty="0"/>
              <a:t>Garantir orientação sobre higiene bucal a 100% dos pacientes </a:t>
            </a:r>
            <a:r>
              <a:rPr lang="pt-BR" sz="2400" b="0" dirty="0" smtClean="0"/>
              <a:t>diabéticos</a:t>
            </a:r>
            <a:r>
              <a:rPr lang="pt-BR" sz="2400" b="0" dirty="0"/>
              <a:t>.</a:t>
            </a:r>
          </a:p>
          <a:p>
            <a:pPr algn="just"/>
            <a:r>
              <a:rPr lang="pt-BR" sz="2400" b="0" dirty="0" smtClean="0"/>
              <a:t>    Indicador 24:  </a:t>
            </a:r>
            <a:r>
              <a:rPr lang="pt-BR" sz="2400" b="0" dirty="0"/>
              <a:t>Proporção de </a:t>
            </a:r>
            <a:r>
              <a:rPr lang="pt-BR" sz="2400" b="0" dirty="0" smtClean="0"/>
              <a:t>diabéticos </a:t>
            </a:r>
            <a:r>
              <a:rPr lang="pt-BR" sz="2400" b="0" dirty="0"/>
              <a:t>com orientação sobre higiene bucal. </a:t>
            </a:r>
            <a:endParaRPr lang="pt-BR" sz="2400" b="0" dirty="0" smtClean="0"/>
          </a:p>
          <a:p>
            <a:pPr algn="just"/>
            <a:r>
              <a:rPr lang="pt-BR" sz="2400" b="0" dirty="0" smtClean="0">
                <a:solidFill>
                  <a:srgbClr val="FF0000"/>
                </a:solidFill>
                <a:cs typeface="Arial" pitchFamily="34" charset="0"/>
              </a:rPr>
              <a:t>    </a:t>
            </a:r>
          </a:p>
          <a:p>
            <a:pPr algn="just"/>
            <a:r>
              <a:rPr lang="pt-BR" sz="2400" b="0" dirty="0">
                <a:solidFill>
                  <a:srgbClr val="FF0000"/>
                </a:solidFill>
                <a:cs typeface="Arial" pitchFamily="34" charset="0"/>
              </a:rPr>
              <a:t>	</a:t>
            </a:r>
            <a:r>
              <a:rPr lang="pt-BR" sz="2400" b="0" dirty="0" smtClean="0">
                <a:solidFill>
                  <a:schemeClr val="accent2"/>
                </a:solidFill>
                <a:cs typeface="Arial" pitchFamily="34" charset="0"/>
              </a:rPr>
              <a:t>Oferecemos   </a:t>
            </a:r>
            <a:r>
              <a:rPr lang="pt-BR" sz="2400" b="0" dirty="0">
                <a:solidFill>
                  <a:schemeClr val="accent2"/>
                </a:solidFill>
                <a:cs typeface="Arial" pitchFamily="34" charset="0"/>
              </a:rPr>
              <a:t>orientação sobre higiene bucal a 100% dos usuários hipertensos e diabéticos avaliados.</a:t>
            </a:r>
          </a:p>
          <a:p>
            <a:pPr algn="just"/>
            <a:endParaRPr lang="pt-BR" sz="2400" b="0" dirty="0" smtClean="0"/>
          </a:p>
          <a:p>
            <a:r>
              <a:rPr lang="pt-BR" sz="2400" b="0" dirty="0"/>
              <a:t> </a:t>
            </a:r>
          </a:p>
          <a:p>
            <a:endParaRPr lang="pt-BR" sz="2400" b="0" dirty="0" smtClean="0"/>
          </a:p>
          <a:p>
            <a:endParaRPr lang="pt-BR" sz="2400" b="0" dirty="0"/>
          </a:p>
        </p:txBody>
      </p:sp>
    </p:spTree>
    <p:extLst>
      <p:ext uri="{BB962C8B-B14F-4D97-AF65-F5344CB8AC3E}">
        <p14:creationId xmlns:p14="http://schemas.microsoft.com/office/powerpoint/2010/main" val="386137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80" y="0"/>
            <a:ext cx="10027920" cy="599090"/>
          </a:xfrm>
        </p:spPr>
        <p:txBody>
          <a:bodyPr>
            <a:noAutofit/>
          </a:bodyPr>
          <a:lstStyle/>
          <a:p>
            <a:pPr algn="ctr"/>
            <a:r>
              <a:rPr lang="pt-BR" sz="3200" dirty="0" smtClean="0"/>
              <a:t>Importância da Intervenção. 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2248" y="693683"/>
            <a:ext cx="11682249" cy="553230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400" b="0" dirty="0" smtClean="0"/>
              <a:t>         </a:t>
            </a:r>
            <a:r>
              <a:rPr lang="pt-BR" sz="2400" b="0" dirty="0" smtClean="0">
                <a:cs typeface="Arial" pitchFamily="34" charset="0"/>
              </a:rPr>
              <a:t>Para o Equipe :</a:t>
            </a:r>
          </a:p>
          <a:p>
            <a:pPr marL="457200" indent="-457200" algn="just">
              <a:buFont typeface="Wingdings" pitchFamily="2" charset="2"/>
              <a:buChar char="v"/>
            </a:pPr>
            <a:r>
              <a:rPr lang="pt-BR" sz="2400" b="0" dirty="0"/>
              <a:t>Conseguimos trabalhar com mais união, dedicação, integralidade e preocupação pelos usuários com hipertensão, diabetes e comunidade em geral. </a:t>
            </a:r>
            <a:endParaRPr lang="pt-BR" sz="2400" b="0" dirty="0" smtClean="0"/>
          </a:p>
          <a:p>
            <a:pPr marL="457200" indent="-457200" algn="just">
              <a:buFont typeface="Wingdings" pitchFamily="2" charset="2"/>
              <a:buChar char="v"/>
            </a:pPr>
            <a:r>
              <a:rPr lang="pt-BR" sz="2400" b="0" dirty="0" smtClean="0"/>
              <a:t>Exigiu </a:t>
            </a:r>
            <a:r>
              <a:rPr lang="pt-BR" sz="2400" b="0" dirty="0"/>
              <a:t>que a equipe se capacitasse para seguir as recomendações do Ministério da </a:t>
            </a:r>
            <a:r>
              <a:rPr lang="pt-BR" sz="2400" b="0" dirty="0" smtClean="0"/>
              <a:t>Saúde: rastreamento</a:t>
            </a:r>
            <a:r>
              <a:rPr lang="pt-BR" sz="2400" b="0" dirty="0"/>
              <a:t>, monitoramento, estratificação de risco, características destas doenças, exame clínico, preenchimento dos dados, orientações na prevenção e promoção da saúde aos usuários e comunidade entre outras ações.</a:t>
            </a:r>
          </a:p>
          <a:p>
            <a:pPr marL="457200" indent="-457200" algn="just">
              <a:buFont typeface="Wingdings" pitchFamily="2" charset="2"/>
              <a:buChar char="v"/>
            </a:pPr>
            <a:r>
              <a:rPr lang="pt-BR" sz="2400" b="0" dirty="0"/>
              <a:t>C</a:t>
            </a:r>
            <a:r>
              <a:rPr lang="pt-BR" sz="2400" b="0" dirty="0" smtClean="0"/>
              <a:t>onseguimos </a:t>
            </a:r>
            <a:r>
              <a:rPr lang="pt-BR" sz="2400" b="0" dirty="0"/>
              <a:t>melhorar os </a:t>
            </a:r>
            <a:r>
              <a:rPr lang="pt-BR" sz="2400" b="0" dirty="0" smtClean="0"/>
              <a:t>serviços sem </a:t>
            </a:r>
            <a:r>
              <a:rPr lang="pt-BR" sz="2400" b="0" dirty="0"/>
              <a:t>afetar outros serviços da </a:t>
            </a:r>
            <a:r>
              <a:rPr lang="pt-BR" sz="2400" b="0" dirty="0" smtClean="0"/>
              <a:t>UBS. </a:t>
            </a:r>
            <a:endParaRPr lang="pt-BR" sz="2400" b="0" dirty="0">
              <a:cs typeface="Arial" pitchFamily="34" charset="0"/>
            </a:endParaRPr>
          </a:p>
          <a:p>
            <a:pPr marL="457200" indent="-457200" algn="just">
              <a:buFont typeface="Wingdings" pitchFamily="2" charset="2"/>
              <a:buChar char="v"/>
            </a:pPr>
            <a:r>
              <a:rPr lang="pt-BR" sz="2400" b="0" dirty="0" smtClean="0">
                <a:cs typeface="Arial" pitchFamily="34" charset="0"/>
              </a:rPr>
              <a:t> C</a:t>
            </a:r>
            <a:r>
              <a:rPr lang="pt-BR" sz="2400" b="0" dirty="0" smtClean="0"/>
              <a:t>onseguimos </a:t>
            </a:r>
            <a:r>
              <a:rPr lang="pt-BR" sz="2400" b="0" dirty="0"/>
              <a:t>mudar nossa estratégia de trabalho incorporando agora todas essas ações na rotina diária de nosso trabalho na UBS.</a:t>
            </a:r>
          </a:p>
          <a:p>
            <a:endParaRPr lang="pt-BR" sz="2400" b="0" dirty="0" smtClean="0">
              <a:latin typeface="Arial" pitchFamily="34" charset="0"/>
              <a:cs typeface="Arial" pitchFamily="34" charset="0"/>
            </a:endParaRPr>
          </a:p>
          <a:p>
            <a:r>
              <a:rPr lang="pt-BR" sz="2400" b="0" dirty="0" smtClean="0">
                <a:latin typeface="Arial" pitchFamily="34" charset="0"/>
                <a:cs typeface="Arial" pitchFamily="34" charset="0"/>
              </a:rPr>
              <a:t>     </a:t>
            </a:r>
          </a:p>
          <a:p>
            <a:r>
              <a:rPr lang="pt-BR" sz="2400" b="0" dirty="0" smtClean="0">
                <a:latin typeface="Arial" pitchFamily="34" charset="0"/>
                <a:cs typeface="Arial" pitchFamily="34" charset="0"/>
              </a:rPr>
              <a:t>     </a:t>
            </a:r>
            <a:endParaRPr lang="pt-BR" sz="2400" b="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03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80" y="0"/>
            <a:ext cx="10027920" cy="662152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/>
              <a:t>Importância da </a:t>
            </a:r>
            <a:r>
              <a:rPr lang="pt-BR" sz="3200" b="1" dirty="0" smtClean="0"/>
              <a:t>Intervenção.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33351" y="882870"/>
            <a:ext cx="10972800" cy="4851290"/>
          </a:xfrm>
        </p:spPr>
        <p:txBody>
          <a:bodyPr>
            <a:noAutofit/>
          </a:bodyPr>
          <a:lstStyle/>
          <a:p>
            <a:r>
              <a:rPr lang="pt-BR" sz="2400" b="0" dirty="0" smtClean="0">
                <a:cs typeface="Arial" pitchFamily="34" charset="0"/>
              </a:rPr>
              <a:t>Para os Serviço :</a:t>
            </a:r>
          </a:p>
          <a:p>
            <a:pPr>
              <a:buFont typeface="Wingdings" pitchFamily="2" charset="2"/>
              <a:buChar char="v"/>
            </a:pPr>
            <a:r>
              <a:rPr lang="pt-BR" sz="2400" b="0" dirty="0" smtClean="0">
                <a:cs typeface="Arial" pitchFamily="34" charset="0"/>
              </a:rPr>
              <a:t>   Conseguimos </a:t>
            </a:r>
            <a:r>
              <a:rPr lang="pt-BR" sz="2400" b="0" dirty="0">
                <a:cs typeface="Arial" pitchFamily="34" charset="0"/>
              </a:rPr>
              <a:t>mudar nossa estratégia de trabalho incorporando </a:t>
            </a:r>
            <a:r>
              <a:rPr lang="pt-BR" sz="2400" b="0" dirty="0" smtClean="0">
                <a:cs typeface="Arial" pitchFamily="34" charset="0"/>
              </a:rPr>
              <a:t>todas </a:t>
            </a:r>
            <a:r>
              <a:rPr lang="pt-BR" sz="2400" b="0" dirty="0">
                <a:cs typeface="Arial" pitchFamily="34" charset="0"/>
              </a:rPr>
              <a:t>essas </a:t>
            </a:r>
            <a:endParaRPr lang="pt-BR" sz="2400" b="0" dirty="0" smtClean="0">
              <a:cs typeface="Arial" pitchFamily="34" charset="0"/>
            </a:endParaRPr>
          </a:p>
          <a:p>
            <a:pPr marL="0" indent="0"/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     ações </a:t>
            </a:r>
            <a:r>
              <a:rPr lang="pt-BR" sz="2400" b="0" dirty="0">
                <a:cs typeface="Arial" pitchFamily="34" charset="0"/>
              </a:rPr>
              <a:t>na rotina diária de nosso trabalho na UBS.</a:t>
            </a:r>
            <a:endParaRPr lang="pt-BR" sz="2400" b="0" dirty="0" smtClean="0"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pt-BR" sz="2400" b="0" dirty="0" smtClean="0">
                <a:cs typeface="Arial" pitchFamily="34" charset="0"/>
              </a:rPr>
              <a:t>  Melhoramos </a:t>
            </a:r>
            <a:r>
              <a:rPr lang="pt-BR" sz="2400" b="0" dirty="0">
                <a:cs typeface="Arial" pitchFamily="34" charset="0"/>
              </a:rPr>
              <a:t>dos registros, controle nas consultas, adequado exame clinico, </a:t>
            </a:r>
            <a:r>
              <a:rPr lang="pt-BR" sz="2400" b="0" dirty="0" smtClean="0">
                <a:cs typeface="Arial" pitchFamily="34" charset="0"/>
              </a:rPr>
              <a:t>  </a:t>
            </a:r>
          </a:p>
          <a:p>
            <a:pPr marL="0" indent="0"/>
            <a:r>
              <a:rPr lang="pt-BR" sz="2400" b="0" dirty="0" smtClean="0">
                <a:cs typeface="Arial" pitchFamily="34" charset="0"/>
              </a:rPr>
              <a:t>       laboratorial</a:t>
            </a:r>
            <a:r>
              <a:rPr lang="pt-BR" sz="2400" b="0" dirty="0">
                <a:cs typeface="Arial" pitchFamily="34" charset="0"/>
              </a:rPr>
              <a:t>, estratificação de </a:t>
            </a:r>
            <a:r>
              <a:rPr lang="pt-BR" sz="2400" b="0" dirty="0" smtClean="0">
                <a:cs typeface="Arial" pitchFamily="34" charset="0"/>
              </a:rPr>
              <a:t>risco.</a:t>
            </a:r>
          </a:p>
          <a:p>
            <a:pPr>
              <a:buFont typeface="Wingdings" pitchFamily="2" charset="2"/>
              <a:buChar char="v"/>
            </a:pPr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Ampliamos </a:t>
            </a:r>
            <a:r>
              <a:rPr lang="pt-BR" sz="2400" b="0" dirty="0">
                <a:cs typeface="Arial" pitchFamily="34" charset="0"/>
              </a:rPr>
              <a:t>as medidas de prevenção e promoção em saúde. </a:t>
            </a:r>
            <a:endParaRPr lang="pt-BR" sz="2400" b="0" dirty="0" smtClean="0"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pt-BR" sz="2400" b="0" dirty="0" smtClean="0">
                <a:cs typeface="Arial" pitchFamily="34" charset="0"/>
              </a:rPr>
              <a:t>   Aumentamos </a:t>
            </a:r>
            <a:r>
              <a:rPr lang="pt-BR" sz="2400" b="0" dirty="0">
                <a:cs typeface="Arial" pitchFamily="34" charset="0"/>
              </a:rPr>
              <a:t>a qualidade das consultas e </a:t>
            </a:r>
            <a:r>
              <a:rPr lang="pt-BR" sz="2400" b="0" dirty="0" smtClean="0">
                <a:cs typeface="Arial" pitchFamily="34" charset="0"/>
              </a:rPr>
              <a:t>avaliação.</a:t>
            </a:r>
          </a:p>
          <a:p>
            <a:pPr>
              <a:buFont typeface="Wingdings" pitchFamily="2" charset="2"/>
              <a:buChar char="v"/>
            </a:pPr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  Melhoramos os indicadores.</a:t>
            </a:r>
          </a:p>
          <a:p>
            <a:pPr>
              <a:buFont typeface="Wingdings" pitchFamily="2" charset="2"/>
              <a:buChar char="v"/>
            </a:pPr>
            <a:r>
              <a:rPr lang="pt-BR" sz="2400" b="0" dirty="0">
                <a:cs typeface="Arial" pitchFamily="34" charset="0"/>
              </a:rPr>
              <a:t> </a:t>
            </a:r>
            <a:r>
              <a:rPr lang="pt-BR" sz="2400" b="0" dirty="0" smtClean="0">
                <a:cs typeface="Arial" pitchFamily="34" charset="0"/>
              </a:rPr>
              <a:t>Levamos </a:t>
            </a:r>
            <a:r>
              <a:rPr lang="pt-BR" sz="2400" b="0" dirty="0">
                <a:cs typeface="Arial" pitchFamily="34" charset="0"/>
              </a:rPr>
              <a:t>as consultas mais perto das </a:t>
            </a:r>
            <a:r>
              <a:rPr lang="pt-BR" sz="2400" b="0" dirty="0" smtClean="0">
                <a:cs typeface="Arial" pitchFamily="34" charset="0"/>
              </a:rPr>
              <a:t>comunidade. </a:t>
            </a:r>
          </a:p>
          <a:p>
            <a:pPr marL="0" indent="0"/>
            <a:endParaRPr lang="pt-BR" sz="2400" b="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41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80" y="0"/>
            <a:ext cx="10027920" cy="641268"/>
          </a:xfrm>
        </p:spPr>
        <p:txBody>
          <a:bodyPr>
            <a:normAutofit/>
          </a:bodyPr>
          <a:lstStyle/>
          <a:p>
            <a:pPr algn="ctr"/>
            <a:r>
              <a:rPr lang="pt-BR" sz="3200" dirty="0"/>
              <a:t>Importância da </a:t>
            </a:r>
            <a:r>
              <a:rPr lang="pt-BR" sz="3200" dirty="0" smtClean="0"/>
              <a:t>Intervenção.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46386" y="558140"/>
            <a:ext cx="10972799" cy="5440693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</a:pPr>
            <a:endParaRPr lang="pt-BR" sz="2000" b="0" dirty="0" smtClean="0">
              <a:cs typeface="Arial" pitchFamily="34" charset="0"/>
            </a:endParaRPr>
          </a:p>
          <a:p>
            <a:pPr>
              <a:spcBef>
                <a:spcPts val="1800"/>
              </a:spcBef>
            </a:pPr>
            <a:r>
              <a:rPr lang="pt-BR" sz="2400" b="0" dirty="0" smtClean="0">
                <a:cs typeface="Arial" pitchFamily="34" charset="0"/>
              </a:rPr>
              <a:t>Para a Comunidade </a:t>
            </a:r>
          </a:p>
          <a:p>
            <a:pPr algn="just">
              <a:spcBef>
                <a:spcPts val="1800"/>
              </a:spcBef>
              <a:buFont typeface="Wingdings" pitchFamily="2" charset="2"/>
              <a:buChar char="v"/>
            </a:pPr>
            <a:r>
              <a:rPr lang="pt-BR" sz="2400" b="0" dirty="0" smtClean="0">
                <a:cs typeface="Arial" pitchFamily="34" charset="0"/>
              </a:rPr>
              <a:t> Conseguimos restabelecer </a:t>
            </a:r>
            <a:r>
              <a:rPr lang="pt-BR" sz="2400" b="0" dirty="0">
                <a:cs typeface="Arial" pitchFamily="34" charset="0"/>
              </a:rPr>
              <a:t>a parceria com os líderes da comunidade </a:t>
            </a:r>
            <a:r>
              <a:rPr lang="pt-BR" sz="2400" b="0" dirty="0" smtClean="0">
                <a:cs typeface="Arial" pitchFamily="34" charset="0"/>
              </a:rPr>
              <a:t>.</a:t>
            </a:r>
          </a:p>
          <a:p>
            <a:pPr algn="just">
              <a:spcBef>
                <a:spcPts val="1800"/>
              </a:spcBef>
              <a:buFont typeface="Wingdings" pitchFamily="2" charset="2"/>
              <a:buChar char="v"/>
            </a:pPr>
            <a:r>
              <a:rPr lang="pt-BR" sz="2400" b="0" dirty="0" smtClean="0">
                <a:cs typeface="Arial" pitchFamily="34" charset="0"/>
              </a:rPr>
              <a:t> Orientação através </a:t>
            </a:r>
            <a:r>
              <a:rPr lang="pt-BR" sz="2400" b="0" dirty="0">
                <a:cs typeface="Arial" pitchFamily="34" charset="0"/>
              </a:rPr>
              <a:t>de palestras em diferentes pontos da comunidade como igrejas</a:t>
            </a:r>
            <a:r>
              <a:rPr lang="pt-BR" sz="2400" b="0" dirty="0" smtClean="0">
                <a:cs typeface="Arial" pitchFamily="34" charset="0"/>
              </a:rPr>
              <a:t>, escolas </a:t>
            </a:r>
            <a:r>
              <a:rPr lang="pt-BR" sz="2400" b="0" dirty="0">
                <a:cs typeface="Arial" pitchFamily="34" charset="0"/>
              </a:rPr>
              <a:t>onde a população participou de forma </a:t>
            </a:r>
            <a:r>
              <a:rPr lang="pt-BR" sz="2400" b="0" dirty="0" smtClean="0">
                <a:cs typeface="Arial" pitchFamily="34" charset="0"/>
              </a:rPr>
              <a:t>ativa.</a:t>
            </a:r>
          </a:p>
          <a:p>
            <a:pPr algn="just">
              <a:spcBef>
                <a:spcPts val="1800"/>
              </a:spcBef>
              <a:buFont typeface="Wingdings" pitchFamily="2" charset="2"/>
              <a:buChar char="v"/>
            </a:pPr>
            <a:r>
              <a:rPr lang="pt-BR" sz="2400" b="0" dirty="0" smtClean="0">
                <a:cs typeface="Arial" pitchFamily="34" charset="0"/>
              </a:rPr>
              <a:t>Conseguimos </a:t>
            </a:r>
            <a:r>
              <a:rPr lang="pt-BR" sz="2400" b="0" dirty="0">
                <a:cs typeface="Arial" pitchFamily="34" charset="0"/>
              </a:rPr>
              <a:t>interagir nas visitas </a:t>
            </a:r>
            <a:r>
              <a:rPr lang="pt-BR" sz="2400" b="0" dirty="0" smtClean="0">
                <a:cs typeface="Arial" pitchFamily="34" charset="0"/>
              </a:rPr>
              <a:t>domiciliares </a:t>
            </a:r>
            <a:r>
              <a:rPr lang="pt-BR" sz="2400" b="0" dirty="0">
                <a:cs typeface="Arial" pitchFamily="34" charset="0"/>
              </a:rPr>
              <a:t>com os </a:t>
            </a:r>
            <a:r>
              <a:rPr lang="pt-BR" sz="2400" b="0" dirty="0" smtClean="0">
                <a:cs typeface="Arial" pitchFamily="34" charset="0"/>
              </a:rPr>
              <a:t>usuários e familiares. </a:t>
            </a:r>
            <a:endParaRPr lang="pt-BR" sz="2400" b="0" dirty="0">
              <a:cs typeface="Arial" pitchFamily="34" charset="0"/>
            </a:endParaRPr>
          </a:p>
          <a:p>
            <a:pPr algn="just">
              <a:spcBef>
                <a:spcPts val="1800"/>
              </a:spcBef>
              <a:buFont typeface="Wingdings" pitchFamily="2" charset="2"/>
              <a:buChar char="v"/>
            </a:pPr>
            <a:r>
              <a:rPr lang="pt-BR" sz="2400" b="0" dirty="0" smtClean="0">
                <a:cs typeface="Arial" pitchFamily="34" charset="0"/>
              </a:rPr>
              <a:t> A comunidade conhece  todas  </a:t>
            </a:r>
            <a:r>
              <a:rPr lang="pt-BR" sz="2400" b="0" dirty="0">
                <a:cs typeface="Arial" pitchFamily="34" charset="0"/>
              </a:rPr>
              <a:t>as ações que </a:t>
            </a:r>
            <a:r>
              <a:rPr lang="pt-BR" sz="2400" b="0" dirty="0" smtClean="0">
                <a:cs typeface="Arial" pitchFamily="34" charset="0"/>
              </a:rPr>
              <a:t>realizamos.</a:t>
            </a:r>
            <a:endParaRPr lang="pt-BR" sz="2400" b="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93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3421" y="0"/>
            <a:ext cx="11824138" cy="898634"/>
          </a:xfrm>
        </p:spPr>
        <p:txBody>
          <a:bodyPr>
            <a:noAutofit/>
          </a:bodyPr>
          <a:lstStyle/>
          <a:p>
            <a:pPr algn="ctr"/>
            <a:r>
              <a:rPr lang="pt-BR" b="1" dirty="0" smtClean="0"/>
              <a:t>Nível de incorporação da intervenção a rotina do serviço.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88731" y="985652"/>
            <a:ext cx="10636469" cy="4049486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v"/>
            </a:pPr>
            <a:endParaRPr lang="pt-BR" sz="2400" b="0" dirty="0" smtClean="0">
              <a:cs typeface="Arial" pitchFamily="34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pt-BR" sz="2400" b="0" dirty="0" smtClean="0">
                <a:cs typeface="Arial" pitchFamily="34" charset="0"/>
              </a:rPr>
              <a:t>Temos já disponível e  </a:t>
            </a:r>
            <a:r>
              <a:rPr lang="pt-BR" sz="2400" b="0" dirty="0">
                <a:cs typeface="Arial" pitchFamily="34" charset="0"/>
              </a:rPr>
              <a:t>incorporadas </a:t>
            </a:r>
            <a:r>
              <a:rPr lang="pt-BR" sz="2400" b="0" dirty="0" smtClean="0">
                <a:cs typeface="Arial" pitchFamily="34" charset="0"/>
              </a:rPr>
              <a:t> </a:t>
            </a:r>
            <a:r>
              <a:rPr lang="pt-BR" sz="2400" b="0" dirty="0">
                <a:cs typeface="Arial" pitchFamily="34" charset="0"/>
              </a:rPr>
              <a:t>todas as ações que realizamos na intervenção como rotina do </a:t>
            </a:r>
            <a:r>
              <a:rPr lang="pt-BR" sz="2400" b="0" dirty="0" smtClean="0">
                <a:cs typeface="Arial" pitchFamily="34" charset="0"/>
              </a:rPr>
              <a:t>trabalho.</a:t>
            </a:r>
          </a:p>
          <a:p>
            <a:pPr marL="0" indent="0" algn="just"/>
            <a:endParaRPr lang="pt-BR" sz="2400" b="0" dirty="0" smtClean="0">
              <a:cs typeface="Arial" pitchFamily="34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pt-BR" sz="2400" b="0" dirty="0">
                <a:cs typeface="Arial" pitchFamily="34" charset="0"/>
              </a:rPr>
              <a:t>Tomar este projeto como exemplo e </a:t>
            </a:r>
            <a:r>
              <a:rPr lang="pt-BR" sz="2400" b="0" dirty="0" smtClean="0">
                <a:cs typeface="Arial" pitchFamily="34" charset="0"/>
              </a:rPr>
              <a:t> </a:t>
            </a:r>
            <a:r>
              <a:rPr lang="pt-BR" sz="2400" b="0" dirty="0">
                <a:cs typeface="Arial" pitchFamily="34" charset="0"/>
              </a:rPr>
              <a:t>implementar outros programas na </a:t>
            </a:r>
            <a:r>
              <a:rPr lang="pt-BR" sz="2400" b="0" dirty="0" smtClean="0">
                <a:cs typeface="Arial" pitchFamily="34" charset="0"/>
              </a:rPr>
              <a:t>UBS.</a:t>
            </a:r>
          </a:p>
          <a:p>
            <a:pPr marL="0" indent="0" algn="just"/>
            <a:endParaRPr lang="pt-BR" sz="2400" b="0" dirty="0" smtClean="0">
              <a:cs typeface="Arial" pitchFamily="34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pt-BR" sz="2400" b="0" dirty="0" smtClean="0"/>
              <a:t>Cumprir </a:t>
            </a:r>
            <a:r>
              <a:rPr lang="pt-BR" sz="2400" b="0" dirty="0"/>
              <a:t>com os princípios do SUS: integralidade, universalidade e acessibilidade além dos atributos e funções da Atenção Primária à Saúde (APS).</a:t>
            </a:r>
          </a:p>
          <a:p>
            <a:endParaRPr lang="pt-BR" sz="2400" b="0" dirty="0"/>
          </a:p>
        </p:txBody>
      </p:sp>
    </p:spTree>
    <p:extLst>
      <p:ext uri="{BB962C8B-B14F-4D97-AF65-F5344CB8AC3E}">
        <p14:creationId xmlns:p14="http://schemas.microsoft.com/office/powerpoint/2010/main" val="70843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80" y="0"/>
            <a:ext cx="10027920" cy="599090"/>
          </a:xfrm>
        </p:spPr>
        <p:txBody>
          <a:bodyPr>
            <a:normAutofit/>
          </a:bodyPr>
          <a:lstStyle/>
          <a:p>
            <a:pPr algn="ctr"/>
            <a:r>
              <a:rPr lang="pt-BR" sz="3200" b="1" dirty="0" smtClean="0"/>
              <a:t>Mudanças.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6124" y="807522"/>
            <a:ext cx="11698014" cy="4263242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pt-BR" sz="2400" b="0" dirty="0" smtClean="0">
                <a:cs typeface="Arial" pitchFamily="34" charset="0"/>
              </a:rPr>
              <a:t>Aumentamos o numero de atendimento na UBS com horário muito mais flexível e levamos as consultas mais perto da comunidade.</a:t>
            </a:r>
          </a:p>
          <a:p>
            <a:pPr marL="0" indent="0" algn="just"/>
            <a:endParaRPr lang="pt-BR" sz="2400" b="0" dirty="0" smtClean="0">
              <a:cs typeface="Arial" pitchFamily="34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pt-BR" sz="2400" b="0" dirty="0">
                <a:cs typeface="Arial" pitchFamily="34" charset="0"/>
              </a:rPr>
              <a:t>Melhor organização dos arquivos e prontuários dos usuários da UBS</a:t>
            </a:r>
            <a:r>
              <a:rPr lang="pt-BR" sz="2400" b="0" dirty="0" smtClean="0">
                <a:cs typeface="Arial" pitchFamily="34" charset="0"/>
              </a:rPr>
              <a:t>.</a:t>
            </a:r>
          </a:p>
          <a:p>
            <a:pPr marL="0" indent="0" algn="just"/>
            <a:endParaRPr lang="pt-BR" sz="2400" b="0" dirty="0" smtClean="0">
              <a:cs typeface="Arial" pitchFamily="34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pt-BR" sz="2400" b="0" dirty="0" smtClean="0">
                <a:cs typeface="Arial" pitchFamily="34" charset="0"/>
              </a:rPr>
              <a:t>Melhoramos </a:t>
            </a:r>
            <a:r>
              <a:rPr lang="pt-BR" sz="2400" b="0" dirty="0">
                <a:cs typeface="Arial" pitchFamily="34" charset="0"/>
              </a:rPr>
              <a:t>o planejamento das ações em saúde e a organização do processo do trabalho, com os membros da </a:t>
            </a:r>
            <a:r>
              <a:rPr lang="pt-BR" sz="2400" b="0" dirty="0" smtClean="0">
                <a:cs typeface="Arial" pitchFamily="34" charset="0"/>
              </a:rPr>
              <a:t>equipe.</a:t>
            </a:r>
          </a:p>
          <a:p>
            <a:pPr marL="0" indent="0" algn="just"/>
            <a:endParaRPr lang="pt-BR" sz="2400" b="0" dirty="0" smtClean="0">
              <a:cs typeface="Arial" pitchFamily="34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pt-BR" sz="2400" b="0" dirty="0" smtClean="0">
                <a:cs typeface="Arial" pitchFamily="34" charset="0"/>
              </a:rPr>
              <a:t>A </a:t>
            </a:r>
            <a:r>
              <a:rPr lang="pt-BR" sz="2400" b="0" dirty="0">
                <a:cs typeface="Arial" pitchFamily="34" charset="0"/>
              </a:rPr>
              <a:t>equipe continuará com sua reunião com frequência semanal para </a:t>
            </a:r>
            <a:r>
              <a:rPr lang="pt-BR" sz="2400" b="0" dirty="0" smtClean="0"/>
              <a:t>na </a:t>
            </a:r>
            <a:r>
              <a:rPr lang="pt-BR" sz="2400" b="0" dirty="0"/>
              <a:t>organização do trabalho em </a:t>
            </a:r>
            <a:r>
              <a:rPr lang="pt-BR" sz="2400" b="0" dirty="0" smtClean="0"/>
              <a:t>equipe.</a:t>
            </a:r>
            <a:endParaRPr lang="pt-BR" sz="2400" b="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94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80" y="1"/>
            <a:ext cx="10027920" cy="914400"/>
          </a:xfrm>
        </p:spPr>
        <p:txBody>
          <a:bodyPr>
            <a:noAutofit/>
          </a:bodyPr>
          <a:lstStyle/>
          <a:p>
            <a:pPr algn="ctr"/>
            <a:r>
              <a:rPr lang="pt-BR" b="1" dirty="0">
                <a:ea typeface="Calibri"/>
                <a:cs typeface="Times New Roman"/>
              </a:rPr>
              <a:t>Reflexão crítica sobre o processo pessoal de </a:t>
            </a:r>
            <a:r>
              <a:rPr lang="pt-BR" b="1" dirty="0" smtClean="0">
                <a:ea typeface="Calibri"/>
                <a:cs typeface="Times New Roman"/>
              </a:rPr>
              <a:t>aprendizagem.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62152" y="1100629"/>
            <a:ext cx="10783614" cy="3579849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v"/>
            </a:pPr>
            <a:r>
              <a:rPr lang="pt-BR" sz="2600" b="0" dirty="0"/>
              <a:t>Quando eu comecei o meu projeto de estudo fiquei feliz e com muita vontade de fazer o curso já que nunca antes tinha feito um curso a distância. </a:t>
            </a:r>
            <a:endParaRPr lang="pt-BR" sz="2600" b="0" dirty="0" smtClean="0"/>
          </a:p>
          <a:p>
            <a:pPr algn="just">
              <a:buFont typeface="Wingdings" pitchFamily="2" charset="2"/>
              <a:buChar char="v"/>
            </a:pPr>
            <a:r>
              <a:rPr lang="pt-BR" sz="2600" b="0" dirty="0" smtClean="0"/>
              <a:t>Dificuldade com o idioma </a:t>
            </a:r>
            <a:r>
              <a:rPr lang="pt-BR" sz="2600" b="0" dirty="0"/>
              <a:t>que foi um grande desafio para mim, </a:t>
            </a:r>
            <a:r>
              <a:rPr lang="pt-BR" sz="2600" b="0" dirty="0" smtClean="0"/>
              <a:t>e </a:t>
            </a:r>
            <a:r>
              <a:rPr lang="pt-BR" sz="2600" b="0" dirty="0"/>
              <a:t>tenho superado durante no transcurso do </a:t>
            </a:r>
            <a:r>
              <a:rPr lang="pt-BR" sz="2600" b="0" dirty="0" smtClean="0"/>
              <a:t>curso.</a:t>
            </a:r>
          </a:p>
          <a:p>
            <a:pPr algn="just">
              <a:buFont typeface="Wingdings" pitchFamily="2" charset="2"/>
              <a:buChar char="v"/>
            </a:pPr>
            <a:r>
              <a:rPr lang="pt-BR" sz="2600" b="0" dirty="0" smtClean="0"/>
              <a:t>Estudar </a:t>
            </a:r>
            <a:r>
              <a:rPr lang="pt-BR" sz="2600" b="0" dirty="0"/>
              <a:t>os protocolos de atuação no Brasil e compreender o Projeto </a:t>
            </a:r>
            <a:r>
              <a:rPr lang="pt-BR" sz="2600" b="0" dirty="0" smtClean="0"/>
              <a:t>Pedagógico.</a:t>
            </a:r>
          </a:p>
          <a:p>
            <a:pPr algn="just">
              <a:buFont typeface="Wingdings" pitchFamily="2" charset="2"/>
              <a:buChar char="v"/>
            </a:pPr>
            <a:r>
              <a:rPr lang="pt-BR" sz="2600" b="0" dirty="0"/>
              <a:t>Agradeço o apoio de minha orientadora, apoio pedagógico, coordenação e diferentes profissionais que trabalharam durante todo o curso nas orientações, avaliação e revisão das diferentes tarefas.</a:t>
            </a:r>
          </a:p>
          <a:p>
            <a:pPr algn="just">
              <a:buFont typeface="Wingdings" pitchFamily="2" charset="2"/>
              <a:buChar char="v"/>
            </a:pPr>
            <a:endParaRPr lang="pt-BR" sz="2200" b="0" dirty="0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55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63535" y="0"/>
            <a:ext cx="10027920" cy="914400"/>
          </a:xfrm>
        </p:spPr>
        <p:txBody>
          <a:bodyPr>
            <a:noAutofit/>
          </a:bodyPr>
          <a:lstStyle/>
          <a:p>
            <a:pPr algn="ctr"/>
            <a:r>
              <a:rPr lang="pt-BR" b="1" dirty="0">
                <a:ea typeface="Calibri"/>
                <a:cs typeface="Times New Roman"/>
              </a:rPr>
              <a:t>Reflexão crítica sobre o processo pessoal de </a:t>
            </a:r>
            <a:r>
              <a:rPr lang="pt-BR" b="1" dirty="0" smtClean="0">
                <a:ea typeface="Calibri"/>
                <a:cs typeface="Times New Roman"/>
              </a:rPr>
              <a:t>aprendizagem.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1434" y="898635"/>
            <a:ext cx="11098925" cy="4871544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endParaRPr lang="pt-BR" sz="2600" b="0" dirty="0" smtClean="0"/>
          </a:p>
          <a:p>
            <a:pPr algn="just">
              <a:buFont typeface="Wingdings" pitchFamily="2" charset="2"/>
              <a:buChar char="v"/>
            </a:pPr>
            <a:r>
              <a:rPr lang="pt-BR" sz="2800" b="0" dirty="0" smtClean="0"/>
              <a:t>Significado </a:t>
            </a:r>
            <a:r>
              <a:rPr lang="pt-BR" sz="2800" b="0" dirty="0"/>
              <a:t>na prática </a:t>
            </a:r>
            <a:r>
              <a:rPr lang="pt-BR" sz="2800" b="0" dirty="0" smtClean="0"/>
              <a:t>profissional: foi </a:t>
            </a:r>
            <a:r>
              <a:rPr lang="pt-BR" sz="2800" b="0" dirty="0"/>
              <a:t>muito </a:t>
            </a:r>
            <a:r>
              <a:rPr lang="pt-BR" sz="2800" b="0" dirty="0" smtClean="0"/>
              <a:t>bom, </a:t>
            </a:r>
            <a:r>
              <a:rPr lang="pt-BR" sz="2800" b="0" dirty="0"/>
              <a:t>tive a possibilidade de adquirir conhecimentos acerca da ESF, com muitas coisas novas para mim</a:t>
            </a:r>
            <a:r>
              <a:rPr lang="pt-BR" sz="2800" b="0" dirty="0" smtClean="0"/>
              <a:t>.</a:t>
            </a:r>
          </a:p>
          <a:p>
            <a:pPr algn="just">
              <a:buFont typeface="Wingdings" pitchFamily="2" charset="2"/>
              <a:buChar char="v"/>
            </a:pPr>
            <a:r>
              <a:rPr lang="pt-BR" sz="2800" b="0" dirty="0" smtClean="0"/>
              <a:t>O </a:t>
            </a:r>
            <a:r>
              <a:rPr lang="pt-BR" sz="2800" b="0" dirty="0"/>
              <a:t>mais interessante foi o planejamento de ações em saúde e a organização do processo de trabalho com a equipe. </a:t>
            </a:r>
          </a:p>
          <a:p>
            <a:pPr algn="just">
              <a:buFont typeface="Wingdings" pitchFamily="2" charset="2"/>
              <a:buChar char="v"/>
            </a:pPr>
            <a:r>
              <a:rPr lang="pt-BR" sz="2800" b="0" dirty="0"/>
              <a:t>O planejamento de ações nos permitiu trabalhar com questões-chave da comunidade, através de dados obtidos na análise da situação do UBS. </a:t>
            </a:r>
            <a:endParaRPr lang="pt-BR" sz="2800" b="0" dirty="0" smtClean="0"/>
          </a:p>
          <a:p>
            <a:pPr algn="just">
              <a:buFont typeface="Wingdings" pitchFamily="2" charset="2"/>
              <a:buChar char="v"/>
            </a:pPr>
            <a:r>
              <a:rPr lang="pt-BR" sz="2800" b="0" dirty="0"/>
              <a:t>Conseguimos, </a:t>
            </a:r>
            <a:r>
              <a:rPr lang="pt-BR" sz="2800" b="0" dirty="0" smtClean="0"/>
              <a:t>resolver problemas </a:t>
            </a:r>
            <a:r>
              <a:rPr lang="pt-BR" sz="2800" b="0" dirty="0"/>
              <a:t>e tentar fornecer soluções através do trabalho de prevenção interferindo desta forma no processo saúde-doença da comunidade e na organização do trabalho em equipe, a fim de atender às demandas dos usuário.</a:t>
            </a:r>
          </a:p>
          <a:p>
            <a:pPr algn="just"/>
            <a:r>
              <a:rPr lang="pt-BR" sz="3100" b="0" dirty="0"/>
              <a:t> </a:t>
            </a:r>
          </a:p>
          <a:p>
            <a:pPr>
              <a:buFont typeface="Wingdings" pitchFamily="2" charset="2"/>
              <a:buChar char="v"/>
            </a:pPr>
            <a:endParaRPr lang="pt-BR" sz="2000" b="0" dirty="0"/>
          </a:p>
          <a:p>
            <a:pPr marL="0" indent="0"/>
            <a:endParaRPr lang="pt-BR" sz="2400" b="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62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80" y="425683"/>
            <a:ext cx="10027920" cy="914400"/>
          </a:xfrm>
        </p:spPr>
        <p:txBody>
          <a:bodyPr>
            <a:noAutofit/>
          </a:bodyPr>
          <a:lstStyle/>
          <a:p>
            <a:pPr algn="ctr"/>
            <a:r>
              <a:rPr lang="pt-BR" b="1" dirty="0">
                <a:ea typeface="Calibri"/>
                <a:cs typeface="Times New Roman"/>
              </a:rPr>
              <a:t>Reflexão crítica sobre o processo pessoal de </a:t>
            </a:r>
            <a:r>
              <a:rPr lang="pt-BR" b="1" dirty="0" smtClean="0">
                <a:ea typeface="Calibri"/>
                <a:cs typeface="Times New Roman"/>
              </a:rPr>
              <a:t>aprendizagem.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v"/>
            </a:pPr>
            <a:endParaRPr lang="pt-BR" sz="2800" b="0" dirty="0" smtClean="0"/>
          </a:p>
          <a:p>
            <a:pPr algn="just">
              <a:buFont typeface="Wingdings" pitchFamily="2" charset="2"/>
              <a:buChar char="v"/>
            </a:pPr>
            <a:r>
              <a:rPr lang="pt-BR" sz="2800" b="0" dirty="0" smtClean="0"/>
              <a:t>Minha </a:t>
            </a:r>
            <a:r>
              <a:rPr lang="pt-BR" sz="2800" b="0" dirty="0"/>
              <a:t>expectativa foi </a:t>
            </a:r>
            <a:r>
              <a:rPr lang="pt-BR" sz="2800" b="0" dirty="0" smtClean="0"/>
              <a:t>cumprida. </a:t>
            </a:r>
          </a:p>
          <a:p>
            <a:pPr algn="just">
              <a:buFont typeface="Wingdings" pitchFamily="2" charset="2"/>
              <a:buChar char="v"/>
            </a:pPr>
            <a:r>
              <a:rPr lang="pt-BR" sz="2800" b="0" dirty="0"/>
              <a:t> </a:t>
            </a:r>
            <a:r>
              <a:rPr lang="pt-BR" sz="2800" b="0" dirty="0" smtClean="0"/>
              <a:t>Conseguimos </a:t>
            </a:r>
            <a:r>
              <a:rPr lang="pt-BR" sz="2800" b="0" dirty="0"/>
              <a:t>cadastrar maior número de </a:t>
            </a:r>
            <a:r>
              <a:rPr lang="pt-BR" sz="2800" b="0" dirty="0" smtClean="0"/>
              <a:t>usuários</a:t>
            </a:r>
          </a:p>
          <a:p>
            <a:pPr algn="just">
              <a:buFont typeface="Wingdings" pitchFamily="2" charset="2"/>
              <a:buChar char="v"/>
            </a:pPr>
            <a:r>
              <a:rPr lang="pt-BR" sz="2800" b="0" dirty="0"/>
              <a:t> </a:t>
            </a:r>
            <a:r>
              <a:rPr lang="pt-BR" sz="2800" b="0" dirty="0" smtClean="0"/>
              <a:t>Incorporamos </a:t>
            </a:r>
            <a:r>
              <a:rPr lang="pt-BR" sz="2800" b="0" dirty="0"/>
              <a:t>todas essas ações na nossa rotina diária da UBS. </a:t>
            </a:r>
          </a:p>
          <a:p>
            <a:pPr marL="0" indent="0" algn="just"/>
            <a:endParaRPr lang="pt-BR" sz="2800" b="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96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120137" y="2967335"/>
            <a:ext cx="395172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OBRIGADA</a:t>
            </a:r>
            <a:endParaRPr lang="pt-BR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320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Ângulos">
  <a:themeElements>
    <a:clrScheme name="Â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Â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scritório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2310</TotalTime>
  <Words>2532</Words>
  <Application>Microsoft Office PowerPoint</Application>
  <PresentationFormat>Personalizar</PresentationFormat>
  <Paragraphs>364</Paragraphs>
  <Slides>38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38</vt:i4>
      </vt:variant>
    </vt:vector>
  </HeadingPairs>
  <TitlesOfParts>
    <vt:vector size="39" baseType="lpstr">
      <vt:lpstr>Ângulos</vt:lpstr>
      <vt:lpstr>Apresentação do PowerPoint</vt:lpstr>
      <vt:lpstr>Introdução.</vt:lpstr>
      <vt:lpstr>Introdução.</vt:lpstr>
      <vt:lpstr>Introdução.</vt:lpstr>
      <vt:lpstr>Introdução.</vt:lpstr>
      <vt:lpstr>Objetivo Geral.</vt:lpstr>
      <vt:lpstr>Objetivos Específicos.</vt:lpstr>
      <vt:lpstr>Metodologia.</vt:lpstr>
      <vt:lpstr>Metodologia.</vt:lpstr>
      <vt:lpstr>          Objetivos, Metas e Resultados.</vt:lpstr>
      <vt:lpstr>Objetivos, Metas e Resultados.</vt:lpstr>
      <vt:lpstr>Objetivos, Metas e Resultados.</vt:lpstr>
      <vt:lpstr>Objetivos, Metas e Resultados.</vt:lpstr>
      <vt:lpstr>Objetivos, Metas e Resultados. </vt:lpstr>
      <vt:lpstr>Objetivos, Metas e Resultados.</vt:lpstr>
      <vt:lpstr>Objetivos, Metas e Resultados.</vt:lpstr>
      <vt:lpstr>Objetivos, Metas e Resultados. </vt:lpstr>
      <vt:lpstr>Objetivos, Metas e Resultados. </vt:lpstr>
      <vt:lpstr>Objetivos, Metas e Resultados. </vt:lpstr>
      <vt:lpstr>Objetivos, Metas e Resultados. </vt:lpstr>
      <vt:lpstr>Objetivos, Metas e Resultados.</vt:lpstr>
      <vt:lpstr>Objetivos, Metas e Resultados.</vt:lpstr>
      <vt:lpstr>Objetivos, Metas e Resultados.</vt:lpstr>
      <vt:lpstr>Objetivos, Metas e Resultados.</vt:lpstr>
      <vt:lpstr>Objetivos, Metas e Resultados.</vt:lpstr>
      <vt:lpstr>Objetivos, Metas e Resultados. </vt:lpstr>
      <vt:lpstr>Objetivos, Metas e Resultados. </vt:lpstr>
      <vt:lpstr>Objetivos, Metas e Resultados.</vt:lpstr>
      <vt:lpstr>Objetivos, Metas e Resultados.</vt:lpstr>
      <vt:lpstr>Importância da Intervenção. </vt:lpstr>
      <vt:lpstr>Importância da Intervenção.</vt:lpstr>
      <vt:lpstr>Importância da Intervenção.</vt:lpstr>
      <vt:lpstr>Nível de incorporação da intervenção a rotina do serviço.</vt:lpstr>
      <vt:lpstr>Mudanças.</vt:lpstr>
      <vt:lpstr>Reflexão crítica sobre o processo pessoal de aprendizagem.</vt:lpstr>
      <vt:lpstr>Reflexão crítica sobre o processo pessoal de aprendizagem.</vt:lpstr>
      <vt:lpstr>Reflexão crítica sobre o processo pessoal de aprendizagem.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Usuario</cp:lastModifiedBy>
  <cp:revision>452</cp:revision>
  <dcterms:created xsi:type="dcterms:W3CDTF">2015-05-13T23:46:28Z</dcterms:created>
  <dcterms:modified xsi:type="dcterms:W3CDTF">2015-09-14T03:40:04Z</dcterms:modified>
</cp:coreProperties>
</file>