
<file path=[Content_Types].xml><?xml version="1.0" encoding="utf-8"?>
<Types xmlns="http://schemas.openxmlformats.org/package/2006/content-types">
  <Override PartName="/ppt/slides/slide29.xml" ContentType="application/vnd.openxmlformats-officedocument.presentationml.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7.xml" ContentType="application/vnd.openxmlformats-officedocument.drawingml.chart+xml"/>
  <Override PartName="/ppt/theme/themeOverride17.xml" ContentType="application/vnd.openxmlformats-officedocument.themeOverride+xml"/>
  <Override PartName="/ppt/charts/chart3.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theme/themeOverride18.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slides/slide8.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78" r:id="rId3"/>
    <p:sldId id="259" r:id="rId4"/>
    <p:sldId id="260" r:id="rId5"/>
    <p:sldId id="261" r:id="rId6"/>
    <p:sldId id="262" r:id="rId7"/>
    <p:sldId id="263" r:id="rId8"/>
    <p:sldId id="313" r:id="rId9"/>
    <p:sldId id="264" r:id="rId10"/>
    <p:sldId id="265" r:id="rId11"/>
    <p:sldId id="285" r:id="rId12"/>
    <p:sldId id="300" r:id="rId13"/>
    <p:sldId id="301" r:id="rId14"/>
    <p:sldId id="282" r:id="rId15"/>
    <p:sldId id="281" r:id="rId16"/>
    <p:sldId id="302" r:id="rId17"/>
    <p:sldId id="303" r:id="rId18"/>
    <p:sldId id="304" r:id="rId19"/>
    <p:sldId id="305" r:id="rId20"/>
    <p:sldId id="306" r:id="rId21"/>
    <p:sldId id="307" r:id="rId22"/>
    <p:sldId id="308" r:id="rId23"/>
    <p:sldId id="309" r:id="rId24"/>
    <p:sldId id="287" r:id="rId25"/>
    <p:sldId id="288" r:id="rId26"/>
    <p:sldId id="289" r:id="rId27"/>
    <p:sldId id="290" r:id="rId28"/>
    <p:sldId id="291" r:id="rId29"/>
    <p:sldId id="292" r:id="rId30"/>
    <p:sldId id="293" r:id="rId31"/>
    <p:sldId id="294" r:id="rId32"/>
    <p:sldId id="310" r:id="rId33"/>
    <p:sldId id="311" r:id="rId34"/>
    <p:sldId id="312" r:id="rId35"/>
    <p:sldId id="295" r:id="rId36"/>
    <p:sldId id="296" r:id="rId37"/>
    <p:sldId id="297" r:id="rId38"/>
    <p:sldId id="298" r:id="rId39"/>
    <p:sldId id="277" r:id="rId40"/>
    <p:sldId id="286" r:id="rId41"/>
    <p:sldId id="299" r:id="rId42"/>
    <p:sldId id="280" r:id="rId43"/>
  </p:sldIdLst>
  <p:sldSz cx="9145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445" autoAdjust="0"/>
    <p:restoredTop sz="94660"/>
  </p:normalViewPr>
  <p:slideViewPr>
    <p:cSldViewPr snapToGrid="0">
      <p:cViewPr>
        <p:scale>
          <a:sx n="60" d="100"/>
          <a:sy n="60" d="100"/>
        </p:scale>
        <p:origin x="-1608" y="-372"/>
      </p:cViewPr>
      <p:guideLst>
        <p:guide orient="horz" pos="2160"/>
        <p:guide pos="2881"/>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244;nica%20Vohlbrecht\Desktop\M&#244;nica\EAD\turma%208\Unidade%203\Semana%2013\Yetzan\Yetzan_Planilha%20de%20coleta%20de%20dados%20das%20crian&#231;as_final.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Indicadores!$C$4</c:f>
              <c:strCache>
                <c:ptCount val="1"/>
                <c:pt idx="0">
                  <c:v>Proporção de crianças entre zero e 72 meses inscritas no programa da unidade de saúde</c:v>
                </c:pt>
              </c:strCache>
            </c:strRef>
          </c:tx>
          <c:dLbls>
            <c:txPr>
              <a:bodyPr/>
              <a:lstStyle/>
              <a:p>
                <a:pPr>
                  <a:defRPr lang="pt-BR"/>
                </a:pPr>
                <a:endParaRPr lang="es-ES"/>
              </a:p>
            </c:txPr>
            <c:showVal val="1"/>
          </c:dLbls>
          <c:cat>
            <c:strRef>
              <c:f>Indicadores!$D$3:$G$3</c:f>
              <c:strCache>
                <c:ptCount val="4"/>
                <c:pt idx="0">
                  <c:v>Mês 1</c:v>
                </c:pt>
                <c:pt idx="1">
                  <c:v>Mês 2</c:v>
                </c:pt>
                <c:pt idx="2">
                  <c:v>Mês 3</c:v>
                </c:pt>
                <c:pt idx="3">
                  <c:v>Mês 4</c:v>
                </c:pt>
              </c:strCache>
            </c:strRef>
          </c:cat>
          <c:val>
            <c:numRef>
              <c:f>Indicadores!$D$4:$G$4</c:f>
              <c:numCache>
                <c:formatCode>0.0%</c:formatCode>
                <c:ptCount val="4"/>
                <c:pt idx="0">
                  <c:v>0.28985507246376818</c:v>
                </c:pt>
                <c:pt idx="1">
                  <c:v>0.67391304347826109</c:v>
                </c:pt>
                <c:pt idx="2">
                  <c:v>0.89130434782608692</c:v>
                </c:pt>
                <c:pt idx="3">
                  <c:v>0</c:v>
                </c:pt>
              </c:numCache>
            </c:numRef>
          </c:val>
        </c:ser>
        <c:dLbls>
          <c:showVal val="1"/>
        </c:dLbls>
        <c:gapWidth val="75"/>
        <c:axId val="60175488"/>
        <c:axId val="60177024"/>
      </c:barChart>
      <c:catAx>
        <c:axId val="60175488"/>
        <c:scaling>
          <c:orientation val="minMax"/>
        </c:scaling>
        <c:axPos val="b"/>
        <c:numFmt formatCode="General" sourceLinked="1"/>
        <c:majorTickMark val="none"/>
        <c:tickLblPos val="nextTo"/>
        <c:txPr>
          <a:bodyPr rot="0" vert="horz"/>
          <a:lstStyle/>
          <a:p>
            <a:pPr>
              <a:defRPr lang="pt-BR"/>
            </a:pPr>
            <a:endParaRPr lang="es-ES"/>
          </a:p>
        </c:txPr>
        <c:crossAx val="60177024"/>
        <c:crosses val="autoZero"/>
        <c:auto val="1"/>
        <c:lblAlgn val="ctr"/>
        <c:lblOffset val="100"/>
      </c:catAx>
      <c:valAx>
        <c:axId val="60177024"/>
        <c:scaling>
          <c:orientation val="minMax"/>
          <c:max val="1"/>
          <c:min val="0"/>
        </c:scaling>
        <c:axPos val="l"/>
        <c:numFmt formatCode="0%" sourceLinked="0"/>
        <c:majorTickMark val="none"/>
        <c:tickLblPos val="nextTo"/>
        <c:txPr>
          <a:bodyPr rot="0" vert="horz"/>
          <a:lstStyle/>
          <a:p>
            <a:pPr>
              <a:defRPr lang="pt-BR"/>
            </a:pPr>
            <a:endParaRPr lang="es-ES"/>
          </a:p>
        </c:txPr>
        <c:crossAx val="60175488"/>
        <c:crosses val="autoZero"/>
        <c:crossBetween val="between"/>
        <c:majorUnit val="0.1"/>
        <c:minorUnit val="4.0000000000000029E-2"/>
      </c:valAx>
    </c:plotArea>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802386908375924E-2"/>
          <c:y val="7.8943835374241572E-2"/>
          <c:w val="0.9141976404553076"/>
          <c:h val="0.84713397057538964"/>
        </c:manualLayout>
      </c:layout>
      <c:barChart>
        <c:barDir val="col"/>
        <c:grouping val="clustered"/>
        <c:ser>
          <c:idx val="0"/>
          <c:order val="0"/>
          <c:tx>
            <c:strRef>
              <c:f>Indicadores!$C$51</c:f>
              <c:strCache>
                <c:ptCount val="1"/>
                <c:pt idx="0">
                  <c:v>Proporção de crianças com teste do pezinho realizado até 7 dias de vida</c:v>
                </c:pt>
              </c:strCache>
            </c:strRef>
          </c:tx>
          <c:spPr>
            <a:solidFill>
              <a:srgbClr val="4F81BD"/>
            </a:solidFill>
            <a:ln w="25400">
              <a:noFill/>
            </a:ln>
          </c:spPr>
          <c:dLbls>
            <c:txPr>
              <a:bodyPr/>
              <a:lstStyle/>
              <a:p>
                <a:pPr>
                  <a:defRPr lang="pt-BR"/>
                </a:pPr>
                <a:endParaRPr lang="es-ES"/>
              </a:p>
            </c:txPr>
            <c:showVal val="1"/>
          </c:dLbls>
          <c:cat>
            <c:strRef>
              <c:f>Indicadores!$D$50:$G$50</c:f>
              <c:strCache>
                <c:ptCount val="4"/>
                <c:pt idx="0">
                  <c:v>Mês 1</c:v>
                </c:pt>
                <c:pt idx="1">
                  <c:v>Mês 2</c:v>
                </c:pt>
                <c:pt idx="2">
                  <c:v>Mês 3</c:v>
                </c:pt>
                <c:pt idx="3">
                  <c:v>Mês 4</c:v>
                </c:pt>
              </c:strCache>
            </c:strRef>
          </c:cat>
          <c:val>
            <c:numRef>
              <c:f>Indicadores!$D$51:$G$51</c:f>
              <c:numCache>
                <c:formatCode>0.0%</c:formatCode>
                <c:ptCount val="4"/>
                <c:pt idx="0">
                  <c:v>1</c:v>
                </c:pt>
                <c:pt idx="1">
                  <c:v>0.9032258064516131</c:v>
                </c:pt>
                <c:pt idx="2">
                  <c:v>0.88617886178861771</c:v>
                </c:pt>
                <c:pt idx="3">
                  <c:v>0</c:v>
                </c:pt>
              </c:numCache>
            </c:numRef>
          </c:val>
        </c:ser>
        <c:dLbls>
          <c:showVal val="1"/>
        </c:dLbls>
        <c:gapWidth val="75"/>
        <c:axId val="62996480"/>
        <c:axId val="62998016"/>
      </c:barChart>
      <c:catAx>
        <c:axId val="62996480"/>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998016"/>
        <c:crosses val="autoZero"/>
        <c:auto val="1"/>
        <c:lblAlgn val="ctr"/>
        <c:lblOffset val="100"/>
      </c:catAx>
      <c:valAx>
        <c:axId val="62998016"/>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996480"/>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Indicadores!$C$57</c:f>
              <c:strCache>
                <c:ptCount val="1"/>
                <c:pt idx="0">
                  <c:v>Proporção de crianças entre 6 e 72 meses com avaliação de necessidade de atendimento odontológico </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Indicadores!$D$56:$G$56</c:f>
              <c:strCache>
                <c:ptCount val="4"/>
                <c:pt idx="0">
                  <c:v>Mês 1</c:v>
                </c:pt>
                <c:pt idx="1">
                  <c:v>Mês 2</c:v>
                </c:pt>
                <c:pt idx="2">
                  <c:v>Mês 3</c:v>
                </c:pt>
                <c:pt idx="3">
                  <c:v>Mês 4</c:v>
                </c:pt>
              </c:strCache>
            </c:strRef>
          </c:cat>
          <c:val>
            <c:numRef>
              <c:f>Indicadores!$D$57:$G$57</c:f>
              <c:numCache>
                <c:formatCode>0.0%</c:formatCode>
                <c:ptCount val="4"/>
                <c:pt idx="0">
                  <c:v>0.28571428571428586</c:v>
                </c:pt>
                <c:pt idx="1">
                  <c:v>0.28000000000000008</c:v>
                </c:pt>
                <c:pt idx="2">
                  <c:v>0.32323232323232332</c:v>
                </c:pt>
                <c:pt idx="3">
                  <c:v>0</c:v>
                </c:pt>
              </c:numCache>
            </c:numRef>
          </c:val>
        </c:ser>
        <c:dLbls>
          <c:showVal val="1"/>
        </c:dLbls>
        <c:gapWidth val="75"/>
        <c:axId val="63026304"/>
        <c:axId val="63027840"/>
      </c:barChart>
      <c:catAx>
        <c:axId val="63026304"/>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3027840"/>
        <c:crosses val="autoZero"/>
        <c:auto val="1"/>
        <c:lblAlgn val="ctr"/>
        <c:lblOffset val="100"/>
      </c:catAx>
      <c:valAx>
        <c:axId val="63027840"/>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3026304"/>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Indicadores!$C$62</c:f>
              <c:strCache>
                <c:ptCount val="1"/>
                <c:pt idx="0">
                  <c:v>Proporção de crianças de 6 a 72 meses com primeira consulta odontológica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Indicadores!$D$61:$G$61</c:f>
              <c:strCache>
                <c:ptCount val="4"/>
                <c:pt idx="0">
                  <c:v>Mês 1</c:v>
                </c:pt>
                <c:pt idx="1">
                  <c:v>Mês 2</c:v>
                </c:pt>
                <c:pt idx="2">
                  <c:v>Mês 3</c:v>
                </c:pt>
                <c:pt idx="3">
                  <c:v>Mês 4</c:v>
                </c:pt>
              </c:strCache>
            </c:strRef>
          </c:cat>
          <c:val>
            <c:numRef>
              <c:f>Indicadores!$D$62:$G$62</c:f>
              <c:numCache>
                <c:formatCode>0.0%</c:formatCode>
                <c:ptCount val="4"/>
                <c:pt idx="0">
                  <c:v>0.25714285714285723</c:v>
                </c:pt>
                <c:pt idx="1">
                  <c:v>0.25333333333333324</c:v>
                </c:pt>
                <c:pt idx="2">
                  <c:v>0.24242424242424249</c:v>
                </c:pt>
                <c:pt idx="3">
                  <c:v>0</c:v>
                </c:pt>
              </c:numCache>
            </c:numRef>
          </c:val>
        </c:ser>
        <c:dLbls>
          <c:showVal val="1"/>
        </c:dLbls>
        <c:gapWidth val="75"/>
        <c:axId val="63097856"/>
        <c:axId val="62677760"/>
      </c:barChart>
      <c:catAx>
        <c:axId val="63097856"/>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677760"/>
        <c:crosses val="autoZero"/>
        <c:auto val="1"/>
        <c:lblAlgn val="ctr"/>
        <c:lblOffset val="100"/>
      </c:catAx>
      <c:valAx>
        <c:axId val="62677760"/>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3097856"/>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Indicadores!$C$68</c:f>
              <c:strCache>
                <c:ptCount val="1"/>
                <c:pt idx="0">
                  <c:v>Proporção de busca ativa realizada às crianças faltosas às consultas no programa de saúde da criança</c:v>
                </c:pt>
              </c:strCache>
            </c:strRef>
          </c:tx>
          <c:dLbls>
            <c:txPr>
              <a:bodyPr/>
              <a:lstStyle/>
              <a:p>
                <a:pPr>
                  <a:defRPr lang="pt-BR"/>
                </a:pPr>
                <a:endParaRPr lang="es-ES"/>
              </a:p>
            </c:txPr>
            <c:showVal val="1"/>
          </c:dLbls>
          <c:cat>
            <c:strRef>
              <c:f>Indicadores!$D$67:$G$67</c:f>
              <c:strCache>
                <c:ptCount val="4"/>
                <c:pt idx="0">
                  <c:v>Mês 1</c:v>
                </c:pt>
                <c:pt idx="1">
                  <c:v>Mês 2</c:v>
                </c:pt>
                <c:pt idx="2">
                  <c:v>Mês 3</c:v>
                </c:pt>
                <c:pt idx="3">
                  <c:v>Mês 4</c:v>
                </c:pt>
              </c:strCache>
            </c:strRef>
          </c:cat>
          <c:val>
            <c:numRef>
              <c:f>Indicadores!$D$68:$G$68</c:f>
              <c:numCache>
                <c:formatCode>0.0%</c:formatCode>
                <c:ptCount val="4"/>
                <c:pt idx="0">
                  <c:v>0.84210526315789491</c:v>
                </c:pt>
                <c:pt idx="1">
                  <c:v>0.60975609756097582</c:v>
                </c:pt>
                <c:pt idx="2">
                  <c:v>0.56140350877192946</c:v>
                </c:pt>
                <c:pt idx="3">
                  <c:v>0</c:v>
                </c:pt>
              </c:numCache>
            </c:numRef>
          </c:val>
        </c:ser>
        <c:dLbls>
          <c:showVal val="1"/>
        </c:dLbls>
        <c:gapWidth val="75"/>
        <c:axId val="62521344"/>
        <c:axId val="62522880"/>
      </c:barChart>
      <c:catAx>
        <c:axId val="62521344"/>
        <c:scaling>
          <c:orientation val="minMax"/>
        </c:scaling>
        <c:axPos val="b"/>
        <c:numFmt formatCode="General" sourceLinked="1"/>
        <c:majorTickMark val="none"/>
        <c:tickLblPos val="nextTo"/>
        <c:txPr>
          <a:bodyPr rot="0" vert="horz"/>
          <a:lstStyle/>
          <a:p>
            <a:pPr>
              <a:defRPr lang="pt-BR"/>
            </a:pPr>
            <a:endParaRPr lang="es-ES"/>
          </a:p>
        </c:txPr>
        <c:crossAx val="62522880"/>
        <c:crosses val="autoZero"/>
        <c:auto val="1"/>
        <c:lblAlgn val="ctr"/>
        <c:lblOffset val="100"/>
      </c:catAx>
      <c:valAx>
        <c:axId val="62522880"/>
        <c:scaling>
          <c:orientation val="minMax"/>
          <c:max val="1"/>
          <c:min val="0"/>
        </c:scaling>
        <c:axPos val="l"/>
        <c:numFmt formatCode="0%" sourceLinked="0"/>
        <c:majorTickMark val="none"/>
        <c:tickLblPos val="nextTo"/>
        <c:txPr>
          <a:bodyPr rot="0" vert="horz"/>
          <a:lstStyle/>
          <a:p>
            <a:pPr>
              <a:defRPr lang="pt-BR"/>
            </a:pPr>
            <a:endParaRPr lang="es-ES"/>
          </a:p>
        </c:txPr>
        <c:crossAx val="62521344"/>
        <c:crosses val="autoZero"/>
        <c:crossBetween val="between"/>
        <c:majorUnit val="0.1"/>
        <c:minorUnit val="4.0000000000000022E-2"/>
      </c:valAx>
    </c:plotArea>
    <c:plotVisOnly val="1"/>
    <c:dispBlanksAs val="gap"/>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Indicadores!$C$75</c:f>
              <c:strCache>
                <c:ptCount val="1"/>
                <c:pt idx="0">
                  <c:v>Proporção de crianças com registro atualizado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Indicadores!$D$74:$G$74</c:f>
              <c:strCache>
                <c:ptCount val="4"/>
                <c:pt idx="0">
                  <c:v>Mês 1</c:v>
                </c:pt>
                <c:pt idx="1">
                  <c:v>Mês 2</c:v>
                </c:pt>
                <c:pt idx="2">
                  <c:v>Mês 3</c:v>
                </c:pt>
                <c:pt idx="3">
                  <c:v>Mês 4</c:v>
                </c:pt>
              </c:strCache>
            </c:strRef>
          </c:cat>
          <c:val>
            <c:numRef>
              <c:f>Indicadores!$D$75:$G$75</c:f>
              <c:numCache>
                <c:formatCode>0.0%</c:formatCode>
                <c:ptCount val="4"/>
                <c:pt idx="0">
                  <c:v>0.77500000000000024</c:v>
                </c:pt>
                <c:pt idx="1">
                  <c:v>0.66666666666666663</c:v>
                </c:pt>
                <c:pt idx="2">
                  <c:v>0.6910569105691059</c:v>
                </c:pt>
                <c:pt idx="3">
                  <c:v>0</c:v>
                </c:pt>
              </c:numCache>
            </c:numRef>
          </c:val>
        </c:ser>
        <c:dLbls>
          <c:showVal val="1"/>
        </c:dLbls>
        <c:gapWidth val="75"/>
        <c:axId val="63120512"/>
        <c:axId val="63122048"/>
      </c:barChart>
      <c:catAx>
        <c:axId val="63120512"/>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3122048"/>
        <c:crosses val="autoZero"/>
        <c:auto val="1"/>
        <c:lblAlgn val="ctr"/>
        <c:lblOffset val="100"/>
      </c:catAx>
      <c:valAx>
        <c:axId val="63122048"/>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3120512"/>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Indicadores!$C$82</c:f>
              <c:strCache>
                <c:ptCount val="1"/>
                <c:pt idx="0">
                  <c:v>Proporção de crianças com avaliação de risco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Indicadores!$D$81:$G$81</c:f>
              <c:strCache>
                <c:ptCount val="4"/>
                <c:pt idx="0">
                  <c:v>Mês 1</c:v>
                </c:pt>
                <c:pt idx="1">
                  <c:v>Mês 2</c:v>
                </c:pt>
                <c:pt idx="2">
                  <c:v>Mês 3</c:v>
                </c:pt>
                <c:pt idx="3">
                  <c:v>Mês 4</c:v>
                </c:pt>
              </c:strCache>
            </c:strRef>
          </c:cat>
          <c:val>
            <c:numRef>
              <c:f>Indicadores!$D$82:$G$82</c:f>
              <c:numCache>
                <c:formatCode>0.0%</c:formatCode>
                <c:ptCount val="4"/>
                <c:pt idx="0">
                  <c:v>1</c:v>
                </c:pt>
                <c:pt idx="1">
                  <c:v>0.89247311827956988</c:v>
                </c:pt>
                <c:pt idx="2">
                  <c:v>0.89430894308943087</c:v>
                </c:pt>
                <c:pt idx="3">
                  <c:v>0</c:v>
                </c:pt>
              </c:numCache>
            </c:numRef>
          </c:val>
        </c:ser>
        <c:dLbls>
          <c:showVal val="1"/>
        </c:dLbls>
        <c:gapWidth val="75"/>
        <c:axId val="75110656"/>
        <c:axId val="75120640"/>
      </c:barChart>
      <c:catAx>
        <c:axId val="75110656"/>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120640"/>
        <c:crosses val="autoZero"/>
        <c:auto val="1"/>
        <c:lblAlgn val="ctr"/>
        <c:lblOffset val="100"/>
      </c:catAx>
      <c:valAx>
        <c:axId val="75120640"/>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110656"/>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Indicadores!$C$89</c:f>
              <c:strCache>
                <c:ptCount val="1"/>
                <c:pt idx="0">
                  <c:v>Proporção de crianças cujas mães receberam orientações sobre prevenção de acidentes na infância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Indicadores!$D$88:$G$88</c:f>
              <c:strCache>
                <c:ptCount val="4"/>
                <c:pt idx="0">
                  <c:v>Mês 1</c:v>
                </c:pt>
                <c:pt idx="1">
                  <c:v>Mês 2</c:v>
                </c:pt>
                <c:pt idx="2">
                  <c:v>Mês 3</c:v>
                </c:pt>
                <c:pt idx="3">
                  <c:v>Mês 4</c:v>
                </c:pt>
              </c:strCache>
            </c:strRef>
          </c:cat>
          <c:val>
            <c:numRef>
              <c:f>Indicadores!$D$89:$G$89</c:f>
              <c:numCache>
                <c:formatCode>0.0%</c:formatCode>
                <c:ptCount val="4"/>
                <c:pt idx="0">
                  <c:v>1</c:v>
                </c:pt>
                <c:pt idx="1">
                  <c:v>0.92473118279569888</c:v>
                </c:pt>
                <c:pt idx="2">
                  <c:v>0.91869918699186992</c:v>
                </c:pt>
                <c:pt idx="3">
                  <c:v>0</c:v>
                </c:pt>
              </c:numCache>
            </c:numRef>
          </c:val>
        </c:ser>
        <c:dLbls>
          <c:showVal val="1"/>
        </c:dLbls>
        <c:gapWidth val="75"/>
        <c:axId val="75136384"/>
        <c:axId val="75142272"/>
      </c:barChart>
      <c:catAx>
        <c:axId val="75136384"/>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142272"/>
        <c:crosses val="autoZero"/>
        <c:auto val="1"/>
        <c:lblAlgn val="ctr"/>
        <c:lblOffset val="100"/>
      </c:catAx>
      <c:valAx>
        <c:axId val="75142272"/>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136384"/>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41723811663333E-2"/>
          <c:y val="2.0546763093451423E-2"/>
          <c:w val="0.87538445270692022"/>
          <c:h val="0.85325774440539348"/>
        </c:manualLayout>
      </c:layout>
      <c:barChart>
        <c:barDir val="col"/>
        <c:grouping val="clustered"/>
        <c:ser>
          <c:idx val="0"/>
          <c:order val="0"/>
          <c:tx>
            <c:strRef>
              <c:f>Indicadores!$C$95</c:f>
              <c:strCache>
                <c:ptCount val="1"/>
                <c:pt idx="0">
                  <c:v>Número de crianças colocadas para mamar durante a primeira consulta.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Indicadores!$D$94:$G$94</c:f>
              <c:strCache>
                <c:ptCount val="4"/>
                <c:pt idx="0">
                  <c:v>Mês 1</c:v>
                </c:pt>
                <c:pt idx="1">
                  <c:v>Mês 2</c:v>
                </c:pt>
                <c:pt idx="2">
                  <c:v>Mês 3</c:v>
                </c:pt>
                <c:pt idx="3">
                  <c:v>Mês 4</c:v>
                </c:pt>
              </c:strCache>
            </c:strRef>
          </c:cat>
          <c:val>
            <c:numRef>
              <c:f>Indicadores!$D$95:$G$95</c:f>
              <c:numCache>
                <c:formatCode>0.0%</c:formatCode>
                <c:ptCount val="4"/>
                <c:pt idx="0">
                  <c:v>0.6000000000000002</c:v>
                </c:pt>
                <c:pt idx="1">
                  <c:v>0.60215053763440884</c:v>
                </c:pt>
                <c:pt idx="2">
                  <c:v>0.60975609756097582</c:v>
                </c:pt>
                <c:pt idx="3">
                  <c:v>0</c:v>
                </c:pt>
              </c:numCache>
            </c:numRef>
          </c:val>
        </c:ser>
        <c:dLbls>
          <c:showVal val="1"/>
        </c:dLbls>
        <c:gapWidth val="75"/>
        <c:axId val="75358976"/>
        <c:axId val="75360512"/>
      </c:barChart>
      <c:catAx>
        <c:axId val="75358976"/>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360512"/>
        <c:crosses val="autoZero"/>
        <c:auto val="1"/>
        <c:lblAlgn val="ctr"/>
        <c:lblOffset val="100"/>
      </c:catAx>
      <c:valAx>
        <c:axId val="75360512"/>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358976"/>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Indicadores!$C$101</c:f>
              <c:strCache>
                <c:ptCount val="1"/>
                <c:pt idx="0">
                  <c:v>Proporção de crianças cujas mães receberam orientações nutricionais de acordo com a faixa etária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Indicadores!$D$100:$G$100</c:f>
              <c:strCache>
                <c:ptCount val="4"/>
                <c:pt idx="0">
                  <c:v>Mês 1</c:v>
                </c:pt>
                <c:pt idx="1">
                  <c:v>Mês 2</c:v>
                </c:pt>
                <c:pt idx="2">
                  <c:v>Mês 3</c:v>
                </c:pt>
                <c:pt idx="3">
                  <c:v>Mês 4</c:v>
                </c:pt>
              </c:strCache>
            </c:strRef>
          </c:cat>
          <c:val>
            <c:numRef>
              <c:f>Indicadores!$D$101:$G$101</c:f>
              <c:numCache>
                <c:formatCode>0.0%</c:formatCode>
                <c:ptCount val="4"/>
                <c:pt idx="0">
                  <c:v>0.9750000000000002</c:v>
                </c:pt>
                <c:pt idx="1">
                  <c:v>0.95698924731182822</c:v>
                </c:pt>
                <c:pt idx="2">
                  <c:v>0.95121951219512213</c:v>
                </c:pt>
                <c:pt idx="3">
                  <c:v>0</c:v>
                </c:pt>
              </c:numCache>
            </c:numRef>
          </c:val>
        </c:ser>
        <c:dLbls>
          <c:showVal val="1"/>
        </c:dLbls>
        <c:gapWidth val="75"/>
        <c:axId val="75248768"/>
        <c:axId val="75250304"/>
      </c:barChart>
      <c:catAx>
        <c:axId val="75248768"/>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250304"/>
        <c:crosses val="autoZero"/>
        <c:auto val="1"/>
        <c:lblAlgn val="ctr"/>
        <c:lblOffset val="100"/>
      </c:catAx>
      <c:valAx>
        <c:axId val="75250304"/>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248768"/>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Indicadores!$C$108</c:f>
              <c:strCache>
                <c:ptCount val="1"/>
                <c:pt idx="0">
                  <c:v>Proporção de crianças cujas mães receberam orientação sobre higiene bucal, etiologia e prevenção da cárie</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Indicadores!$D$107:$G$107</c:f>
              <c:strCache>
                <c:ptCount val="4"/>
                <c:pt idx="0">
                  <c:v>Mês 1</c:v>
                </c:pt>
                <c:pt idx="1">
                  <c:v>Mês 2</c:v>
                </c:pt>
                <c:pt idx="2">
                  <c:v>Mês 3</c:v>
                </c:pt>
                <c:pt idx="3">
                  <c:v>Mês 4</c:v>
                </c:pt>
              </c:strCache>
            </c:strRef>
          </c:cat>
          <c:val>
            <c:numRef>
              <c:f>Indicadores!$D$108:$G$108</c:f>
              <c:numCache>
                <c:formatCode>0.0%</c:formatCode>
                <c:ptCount val="4"/>
                <c:pt idx="0">
                  <c:v>1</c:v>
                </c:pt>
                <c:pt idx="1">
                  <c:v>0.9032258064516131</c:v>
                </c:pt>
                <c:pt idx="2">
                  <c:v>0.85365853658536606</c:v>
                </c:pt>
                <c:pt idx="3">
                  <c:v>0</c:v>
                </c:pt>
              </c:numCache>
            </c:numRef>
          </c:val>
        </c:ser>
        <c:dLbls>
          <c:showVal val="1"/>
        </c:dLbls>
        <c:gapWidth val="75"/>
        <c:axId val="75353472"/>
        <c:axId val="75465856"/>
      </c:barChart>
      <c:catAx>
        <c:axId val="75353472"/>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465856"/>
        <c:crosses val="autoZero"/>
        <c:auto val="1"/>
        <c:lblAlgn val="ctr"/>
        <c:lblOffset val="100"/>
      </c:catAx>
      <c:valAx>
        <c:axId val="75465856"/>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75353472"/>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Indicadores!$C$9</c:f>
              <c:strCache>
                <c:ptCount val="1"/>
                <c:pt idx="0">
                  <c:v>Proporção de crianças com primeira consulta na primeira semana de vida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Indicadores!$D$8:$G$8</c:f>
              <c:strCache>
                <c:ptCount val="4"/>
                <c:pt idx="0">
                  <c:v>Mês 1</c:v>
                </c:pt>
                <c:pt idx="1">
                  <c:v>Mês 2</c:v>
                </c:pt>
                <c:pt idx="2">
                  <c:v>Mês 3</c:v>
                </c:pt>
                <c:pt idx="3">
                  <c:v>Mês 4</c:v>
                </c:pt>
              </c:strCache>
            </c:strRef>
          </c:cat>
          <c:val>
            <c:numRef>
              <c:f>Indicadores!$D$9:$G$9</c:f>
              <c:numCache>
                <c:formatCode>0.0%</c:formatCode>
                <c:ptCount val="4"/>
                <c:pt idx="0">
                  <c:v>0.57500000000000018</c:v>
                </c:pt>
                <c:pt idx="1">
                  <c:v>0.55913978494623628</c:v>
                </c:pt>
                <c:pt idx="2">
                  <c:v>0.5528455284552849</c:v>
                </c:pt>
                <c:pt idx="3">
                  <c:v>0</c:v>
                </c:pt>
              </c:numCache>
            </c:numRef>
          </c:val>
        </c:ser>
        <c:dLbls>
          <c:showVal val="1"/>
        </c:dLbls>
        <c:gapWidth val="75"/>
        <c:axId val="60627200"/>
        <c:axId val="60674048"/>
      </c:barChart>
      <c:catAx>
        <c:axId val="60627200"/>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0674048"/>
        <c:crosses val="autoZero"/>
        <c:auto val="1"/>
        <c:lblAlgn val="ctr"/>
        <c:lblOffset val="100"/>
      </c:catAx>
      <c:valAx>
        <c:axId val="60674048"/>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0627200"/>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Indicadores!$C$14</c:f>
              <c:strCache>
                <c:ptCount val="1"/>
                <c:pt idx="0">
                  <c:v>Proporção de crianças com monitoramento de crescimento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Indicadores!$D$13:$G$13</c:f>
              <c:strCache>
                <c:ptCount val="4"/>
                <c:pt idx="0">
                  <c:v>Mês 1</c:v>
                </c:pt>
                <c:pt idx="1">
                  <c:v>Mês 2</c:v>
                </c:pt>
                <c:pt idx="2">
                  <c:v>Mês 3</c:v>
                </c:pt>
                <c:pt idx="3">
                  <c:v>Mês 4</c:v>
                </c:pt>
              </c:strCache>
            </c:strRef>
          </c:cat>
          <c:val>
            <c:numRef>
              <c:f>Indicadores!$D$14:$G$14</c:f>
              <c:numCache>
                <c:formatCode>0.0%</c:formatCode>
                <c:ptCount val="4"/>
                <c:pt idx="0">
                  <c:v>0.67500000000000038</c:v>
                </c:pt>
                <c:pt idx="1">
                  <c:v>0.68817204301075252</c:v>
                </c:pt>
                <c:pt idx="2">
                  <c:v>0.66666666666666663</c:v>
                </c:pt>
                <c:pt idx="3">
                  <c:v>0</c:v>
                </c:pt>
              </c:numCache>
            </c:numRef>
          </c:val>
        </c:ser>
        <c:dLbls>
          <c:showVal val="1"/>
        </c:dLbls>
        <c:gapWidth val="75"/>
        <c:axId val="61353344"/>
        <c:axId val="61396096"/>
      </c:barChart>
      <c:catAx>
        <c:axId val="61353344"/>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1396096"/>
        <c:crosses val="autoZero"/>
        <c:auto val="1"/>
        <c:lblAlgn val="ctr"/>
        <c:lblOffset val="100"/>
      </c:catAx>
      <c:valAx>
        <c:axId val="61396096"/>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1353344"/>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Indicadores!$C$19</c:f>
              <c:strCache>
                <c:ptCount val="1"/>
                <c:pt idx="0">
                  <c:v>Proporção de crianças com déficit de peso monitoradas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Indicadores!$D$18:$G$18</c:f>
              <c:strCache>
                <c:ptCount val="4"/>
                <c:pt idx="0">
                  <c:v>Mês 1</c:v>
                </c:pt>
                <c:pt idx="1">
                  <c:v>Mês 2</c:v>
                </c:pt>
                <c:pt idx="2">
                  <c:v>Mês 3</c:v>
                </c:pt>
                <c:pt idx="3">
                  <c:v>Mês 4</c:v>
                </c:pt>
              </c:strCache>
            </c:strRef>
          </c:cat>
          <c:val>
            <c:numRef>
              <c:f>Indicadores!$D$19:$G$19</c:f>
              <c:numCache>
                <c:formatCode>0.0%</c:formatCode>
                <c:ptCount val="4"/>
                <c:pt idx="0">
                  <c:v>0.66666666666666663</c:v>
                </c:pt>
                <c:pt idx="1">
                  <c:v>0.43750000000000011</c:v>
                </c:pt>
                <c:pt idx="2">
                  <c:v>0.5</c:v>
                </c:pt>
                <c:pt idx="3">
                  <c:v>0</c:v>
                </c:pt>
              </c:numCache>
            </c:numRef>
          </c:val>
        </c:ser>
        <c:dLbls>
          <c:showVal val="1"/>
        </c:dLbls>
        <c:gapWidth val="75"/>
        <c:axId val="61297408"/>
        <c:axId val="61298944"/>
      </c:barChart>
      <c:catAx>
        <c:axId val="61297408"/>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1298944"/>
        <c:crosses val="autoZero"/>
        <c:auto val="1"/>
        <c:lblAlgn val="ctr"/>
        <c:lblOffset val="100"/>
      </c:catAx>
      <c:valAx>
        <c:axId val="61298944"/>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1297408"/>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Indicadores!$C$24</c:f>
              <c:strCache>
                <c:ptCount val="1"/>
                <c:pt idx="0">
                  <c:v>Proporção de crianças com excesso de peso monitoradas</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Indicadores!$D$23:$G$23</c:f>
              <c:strCache>
                <c:ptCount val="4"/>
                <c:pt idx="0">
                  <c:v>Mês 1</c:v>
                </c:pt>
                <c:pt idx="1">
                  <c:v>Mês 2</c:v>
                </c:pt>
                <c:pt idx="2">
                  <c:v>Mês 3</c:v>
                </c:pt>
                <c:pt idx="3">
                  <c:v>Mês 4</c:v>
                </c:pt>
              </c:strCache>
            </c:strRef>
          </c:cat>
          <c:val>
            <c:numRef>
              <c:f>Indicadores!$D$24:$G$24</c:f>
              <c:numCache>
                <c:formatCode>0.0%</c:formatCode>
                <c:ptCount val="4"/>
                <c:pt idx="0">
                  <c:v>1</c:v>
                </c:pt>
                <c:pt idx="1">
                  <c:v>0.75000000000000022</c:v>
                </c:pt>
                <c:pt idx="2">
                  <c:v>0.75000000000000022</c:v>
                </c:pt>
                <c:pt idx="3">
                  <c:v>0</c:v>
                </c:pt>
              </c:numCache>
            </c:numRef>
          </c:val>
        </c:ser>
        <c:dLbls>
          <c:showVal val="1"/>
        </c:dLbls>
        <c:gapWidth val="75"/>
        <c:axId val="62494592"/>
        <c:axId val="62496128"/>
      </c:barChart>
      <c:catAx>
        <c:axId val="62494592"/>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496128"/>
        <c:crosses val="autoZero"/>
        <c:auto val="1"/>
        <c:lblAlgn val="ctr"/>
        <c:lblOffset val="100"/>
      </c:catAx>
      <c:valAx>
        <c:axId val="62496128"/>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494592"/>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71624466318777E-2"/>
          <c:y val="5.8989747710960549E-2"/>
          <c:w val="0.8737742009606263"/>
          <c:h val="0.84033722767627661"/>
        </c:manualLayout>
      </c:layout>
      <c:barChart>
        <c:barDir val="col"/>
        <c:grouping val="clustered"/>
        <c:ser>
          <c:idx val="0"/>
          <c:order val="0"/>
          <c:tx>
            <c:strRef>
              <c:f>Indicadores!$C$29</c:f>
              <c:strCache>
                <c:ptCount val="1"/>
                <c:pt idx="0">
                  <c:v>Proporção de crianças com monitoramento de desenvolvimento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Indicadores!$D$28:$G$28</c:f>
              <c:strCache>
                <c:ptCount val="4"/>
                <c:pt idx="0">
                  <c:v>Mês 1</c:v>
                </c:pt>
                <c:pt idx="1">
                  <c:v>Mês 2</c:v>
                </c:pt>
                <c:pt idx="2">
                  <c:v>Mês 3</c:v>
                </c:pt>
                <c:pt idx="3">
                  <c:v>Mês 4</c:v>
                </c:pt>
              </c:strCache>
            </c:strRef>
          </c:cat>
          <c:val>
            <c:numRef>
              <c:f>Indicadores!$D$29:$G$29</c:f>
              <c:numCache>
                <c:formatCode>0.0%</c:formatCode>
                <c:ptCount val="4"/>
                <c:pt idx="0">
                  <c:v>0.7250000000000002</c:v>
                </c:pt>
                <c:pt idx="1">
                  <c:v>0.70967741935483908</c:v>
                </c:pt>
                <c:pt idx="2">
                  <c:v>0.72357723577235755</c:v>
                </c:pt>
                <c:pt idx="3">
                  <c:v>0</c:v>
                </c:pt>
              </c:numCache>
            </c:numRef>
          </c:val>
        </c:ser>
        <c:dLbls>
          <c:showVal val="1"/>
        </c:dLbls>
        <c:gapWidth val="75"/>
        <c:axId val="62594048"/>
        <c:axId val="62632704"/>
      </c:barChart>
      <c:catAx>
        <c:axId val="62594048"/>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632704"/>
        <c:crosses val="autoZero"/>
        <c:auto val="1"/>
        <c:lblAlgn val="ctr"/>
        <c:lblOffset val="100"/>
      </c:catAx>
      <c:valAx>
        <c:axId val="62632704"/>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594048"/>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Indicadores!$C$34</c:f>
              <c:strCache>
                <c:ptCount val="1"/>
                <c:pt idx="0">
                  <c:v>Proporção de crianças com vacinação em dia para a idade</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Indicadores!$D$33:$G$33</c:f>
              <c:strCache>
                <c:ptCount val="4"/>
                <c:pt idx="0">
                  <c:v>Mês 1</c:v>
                </c:pt>
                <c:pt idx="1">
                  <c:v>Mês 2</c:v>
                </c:pt>
                <c:pt idx="2">
                  <c:v>Mês 3</c:v>
                </c:pt>
                <c:pt idx="3">
                  <c:v>Mês 4</c:v>
                </c:pt>
              </c:strCache>
            </c:strRef>
          </c:cat>
          <c:val>
            <c:numRef>
              <c:f>Indicadores!$D$34:$G$34</c:f>
              <c:numCache>
                <c:formatCode>0.0%</c:formatCode>
                <c:ptCount val="4"/>
                <c:pt idx="0">
                  <c:v>0.8500000000000002</c:v>
                </c:pt>
                <c:pt idx="1">
                  <c:v>0.81720430107526865</c:v>
                </c:pt>
                <c:pt idx="2">
                  <c:v>0.82926829268292679</c:v>
                </c:pt>
                <c:pt idx="3">
                  <c:v>0</c:v>
                </c:pt>
              </c:numCache>
            </c:numRef>
          </c:val>
        </c:ser>
        <c:dLbls>
          <c:showVal val="1"/>
        </c:dLbls>
        <c:gapWidth val="75"/>
        <c:axId val="62759296"/>
        <c:axId val="62760832"/>
      </c:barChart>
      <c:catAx>
        <c:axId val="62759296"/>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760832"/>
        <c:crosses val="autoZero"/>
        <c:auto val="1"/>
        <c:lblAlgn val="ctr"/>
        <c:lblOffset val="100"/>
      </c:catAx>
      <c:valAx>
        <c:axId val="62760832"/>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759296"/>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08742316067808E-2"/>
          <c:y val="5.7555240529300389E-2"/>
          <c:w val="0.87245561903049995"/>
          <c:h val="0.84421989207864712"/>
        </c:manualLayout>
      </c:layout>
      <c:barChart>
        <c:barDir val="col"/>
        <c:grouping val="clustered"/>
        <c:ser>
          <c:idx val="0"/>
          <c:order val="0"/>
          <c:tx>
            <c:strRef>
              <c:f>Indicadores!$C$40</c:f>
              <c:strCache>
                <c:ptCount val="1"/>
                <c:pt idx="0">
                  <c:v>Proporção de crianças de 6 a 24 meses com suplementação de ferro</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Indicadores!$D$39:$G$39</c:f>
              <c:strCache>
                <c:ptCount val="4"/>
                <c:pt idx="0">
                  <c:v>Mês 1</c:v>
                </c:pt>
                <c:pt idx="1">
                  <c:v>Mês 2</c:v>
                </c:pt>
                <c:pt idx="2">
                  <c:v>Mês 3</c:v>
                </c:pt>
                <c:pt idx="3">
                  <c:v>Mês 4</c:v>
                </c:pt>
              </c:strCache>
            </c:strRef>
          </c:cat>
          <c:val>
            <c:numRef>
              <c:f>Indicadores!$D$40:$G$40</c:f>
              <c:numCache>
                <c:formatCode>0.0%</c:formatCode>
                <c:ptCount val="4"/>
                <c:pt idx="0">
                  <c:v>0.68181818181818177</c:v>
                </c:pt>
                <c:pt idx="1">
                  <c:v>0.63829787234042612</c:v>
                </c:pt>
                <c:pt idx="2">
                  <c:v>0.74137931034482785</c:v>
                </c:pt>
                <c:pt idx="3">
                  <c:v>0</c:v>
                </c:pt>
              </c:numCache>
            </c:numRef>
          </c:val>
        </c:ser>
        <c:dLbls>
          <c:showVal val="1"/>
        </c:dLbls>
        <c:gapWidth val="75"/>
        <c:axId val="62813696"/>
        <c:axId val="62815232"/>
      </c:barChart>
      <c:catAx>
        <c:axId val="62813696"/>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815232"/>
        <c:crosses val="autoZero"/>
        <c:auto val="1"/>
        <c:lblAlgn val="ctr"/>
        <c:lblOffset val="100"/>
      </c:catAx>
      <c:valAx>
        <c:axId val="62815232"/>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813696"/>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s-E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Indicadores!$C$46</c:f>
              <c:strCache>
                <c:ptCount val="1"/>
                <c:pt idx="0">
                  <c:v>Proporção de crianças com triagem auditiva</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dLbls>
            <c:txPr>
              <a:bodyPr/>
              <a:lstStyle/>
              <a:p>
                <a:pPr>
                  <a:defRPr lang="pt-BR"/>
                </a:pPr>
                <a:endParaRPr lang="es-ES"/>
              </a:p>
            </c:txPr>
            <c:showVal val="1"/>
          </c:dLbls>
          <c:cat>
            <c:strRef>
              <c:f>Indicadores!$D$45:$G$45</c:f>
              <c:strCache>
                <c:ptCount val="4"/>
                <c:pt idx="0">
                  <c:v>Mês 1</c:v>
                </c:pt>
                <c:pt idx="1">
                  <c:v>Mês 2</c:v>
                </c:pt>
                <c:pt idx="2">
                  <c:v>Mês 3</c:v>
                </c:pt>
                <c:pt idx="3">
                  <c:v>Mês 4</c:v>
                </c:pt>
              </c:strCache>
            </c:strRef>
          </c:cat>
          <c:val>
            <c:numRef>
              <c:f>Indicadores!$D$46:$G$46</c:f>
              <c:numCache>
                <c:formatCode>0.0%</c:formatCode>
                <c:ptCount val="4"/>
                <c:pt idx="0">
                  <c:v>0.65000000000000024</c:v>
                </c:pt>
                <c:pt idx="1">
                  <c:v>0.68817204301075252</c:v>
                </c:pt>
                <c:pt idx="2">
                  <c:v>0.71544715447154472</c:v>
                </c:pt>
                <c:pt idx="3">
                  <c:v>0</c:v>
                </c:pt>
              </c:numCache>
            </c:numRef>
          </c:val>
        </c:ser>
        <c:dLbls>
          <c:showVal val="1"/>
        </c:dLbls>
        <c:gapWidth val="75"/>
        <c:axId val="62827136"/>
        <c:axId val="62931328"/>
      </c:barChart>
      <c:catAx>
        <c:axId val="62827136"/>
        <c:scaling>
          <c:orientation val="minMax"/>
        </c:scaling>
        <c:axPos val="b"/>
        <c:numFmt formatCode="General" sourceLinked="1"/>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931328"/>
        <c:crosses val="autoZero"/>
        <c:auto val="1"/>
        <c:lblAlgn val="ctr"/>
        <c:lblOffset val="100"/>
      </c:catAx>
      <c:valAx>
        <c:axId val="62931328"/>
        <c:scaling>
          <c:orientation val="minMax"/>
          <c:max val="1"/>
          <c:min val="0"/>
        </c:scaling>
        <c:axPos val="l"/>
        <c:numFmt formatCode="0%" sourceLinked="0"/>
        <c:majorTickMark val="none"/>
        <c:tickLblPos val="nextTo"/>
        <c:spPr>
          <a:ln w="3175">
            <a:solidFill>
              <a:srgbClr val="808080"/>
            </a:solidFill>
            <a:prstDash val="solid"/>
          </a:ln>
        </c:spPr>
        <c:txPr>
          <a:bodyPr rot="0" vert="horz"/>
          <a:lstStyle/>
          <a:p>
            <a:pPr>
              <a:defRPr lang="pt-BR" sz="1000" b="0" i="0" u="none" strike="noStrike" baseline="0">
                <a:solidFill>
                  <a:srgbClr val="000000"/>
                </a:solidFill>
                <a:latin typeface="Calibri"/>
                <a:ea typeface="Calibri"/>
                <a:cs typeface="Calibri"/>
              </a:defRPr>
            </a:pPr>
            <a:endParaRPr lang="es-ES"/>
          </a:p>
        </c:txPr>
        <c:crossAx val="62827136"/>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s-E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A9ABE-5143-4365-803D-2F84B596EDF6}" type="datetimeFigureOut">
              <a:rPr lang="es-ES" smtClean="0"/>
              <a:pPr/>
              <a:t>20/10/2015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538EA-DB40-4163-BCF8-E76B16603519}" type="slidenum">
              <a:rPr lang="es-ES" smtClean="0"/>
              <a:pPr/>
              <a:t>‹Nº›</a:t>
            </a:fld>
            <a:endParaRPr lang="es-ES"/>
          </a:p>
        </p:txBody>
      </p:sp>
    </p:spTree>
    <p:extLst>
      <p:ext uri="{BB962C8B-B14F-4D97-AF65-F5344CB8AC3E}">
        <p14:creationId xmlns:p14="http://schemas.microsoft.com/office/powerpoint/2010/main" xmlns="" val="913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409646" y="-4763"/>
            <a:ext cx="3761837"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682" y="1380069"/>
            <a:ext cx="6432083" cy="2616199"/>
          </a:xfrm>
        </p:spPr>
        <p:txBody>
          <a:bodyPr anchor="b">
            <a:normAutofit/>
          </a:bodyPr>
          <a:lstStyle>
            <a:lvl1pPr algn="r">
              <a:defRPr sz="60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3387121" y="3996267"/>
            <a:ext cx="524164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a:xfrm>
            <a:off x="4000004" y="5883276"/>
            <a:ext cx="3243596"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427" y="4732865"/>
            <a:ext cx="7515338"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789820" y="932112"/>
            <a:ext cx="6170529"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smtClean="0"/>
              <a:t>Clique no ícone para adicionar uma imagem</a:t>
            </a:r>
            <a:endParaRPr lang="en-US" dirty="0"/>
          </a:p>
        </p:txBody>
      </p:sp>
      <p:sp>
        <p:nvSpPr>
          <p:cNvPr id="4" name="Text Placeholder 3"/>
          <p:cNvSpPr>
            <a:spLocks noGrp="1"/>
          </p:cNvSpPr>
          <p:nvPr>
            <p:ph type="body" sz="half" idx="2"/>
          </p:nvPr>
        </p:nvSpPr>
        <p:spPr>
          <a:xfrm>
            <a:off x="1113427" y="5299603"/>
            <a:ext cx="7515338"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428" y="685800"/>
            <a:ext cx="7515338" cy="3048000"/>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13428" y="4343400"/>
            <a:ext cx="7515340"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199167" y="863023"/>
            <a:ext cx="4572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1488" y="2819399"/>
            <a:ext cx="4572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656447" y="685800"/>
            <a:ext cx="6743680" cy="2743199"/>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827926" y="3428999"/>
            <a:ext cx="6400723"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113427" y="4343400"/>
            <a:ext cx="7515338"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13428" y="3308581"/>
            <a:ext cx="7515337" cy="1468800"/>
          </a:xfrm>
        </p:spPr>
        <p:txBody>
          <a:bodyPr anchor="b">
            <a:normAutofit/>
          </a:bodyPr>
          <a:lstStyle>
            <a:lvl1pPr algn="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13428" y="4777381"/>
            <a:ext cx="7515337"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199167" y="863023"/>
            <a:ext cx="4572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1488" y="2819399"/>
            <a:ext cx="4572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656447" y="685800"/>
            <a:ext cx="6743680" cy="2743199"/>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113428" y="3886200"/>
            <a:ext cx="7515337"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1113428" y="4775200"/>
            <a:ext cx="7515337"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13428" y="685801"/>
            <a:ext cx="7515339" cy="2727325"/>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1113428" y="3505200"/>
            <a:ext cx="7515340"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1113427" y="4343400"/>
            <a:ext cx="751534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759" y="685800"/>
            <a:ext cx="1328007" cy="51054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13427" y="685800"/>
            <a:ext cx="6015851" cy="51054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5319" y="5867132"/>
            <a:ext cx="413447" cy="365125"/>
          </a:xfrm>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29545" y="2666999"/>
            <a:ext cx="6699223" cy="2110382"/>
          </a:xfrm>
        </p:spPr>
        <p:txBody>
          <a:bodyPr anchor="b"/>
          <a:lstStyle>
            <a:lvl1pPr algn="r">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29544" y="4777381"/>
            <a:ext cx="6699224"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113427" y="685801"/>
            <a:ext cx="7515340" cy="1752599"/>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13428" y="2667000"/>
            <a:ext cx="3671929"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956836" y="2667000"/>
            <a:ext cx="367193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29365" y="2658533"/>
            <a:ext cx="34559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13426" y="3335337"/>
            <a:ext cx="3671930"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161262" y="2667000"/>
            <a:ext cx="3467505"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956836" y="3335337"/>
            <a:ext cx="3671930"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428" y="1600200"/>
            <a:ext cx="2662303"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3947210" y="685799"/>
            <a:ext cx="4681555"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13428" y="2971800"/>
            <a:ext cx="2662303"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2236" y="1752599"/>
            <a:ext cx="4070325" cy="1371600"/>
          </a:xfrm>
        </p:spPr>
        <p:txBody>
          <a:bodyPr anchor="b">
            <a:normAutofit/>
          </a:bodyPr>
          <a:lstStyle>
            <a:lvl1pPr algn="ctr">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5697001" y="914400"/>
            <a:ext cx="246115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smtClean="0"/>
              <a:t>Clique no ícone para adicionar uma imagem</a:t>
            </a:r>
            <a:endParaRPr lang="en-US" dirty="0"/>
          </a:p>
        </p:txBody>
      </p:sp>
      <p:sp>
        <p:nvSpPr>
          <p:cNvPr id="4" name="Text Placeholder 3"/>
          <p:cNvSpPr>
            <a:spLocks noGrp="1"/>
          </p:cNvSpPr>
          <p:nvPr>
            <p:ph type="body" sz="half" idx="2"/>
          </p:nvPr>
        </p:nvSpPr>
        <p:spPr>
          <a:xfrm>
            <a:off x="1112236" y="3124199"/>
            <a:ext cx="4070325"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29" y="0"/>
            <a:ext cx="1827927"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427" y="685801"/>
            <a:ext cx="7515340" cy="1752599"/>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13426" y="2667000"/>
            <a:ext cx="7515340" cy="3124201"/>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00760" y="5883276"/>
            <a:ext cx="857399"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10/20/2015</a:t>
            </a:fld>
            <a:endParaRPr lang="en-US" dirty="0"/>
          </a:p>
        </p:txBody>
      </p:sp>
      <p:sp>
        <p:nvSpPr>
          <p:cNvPr id="5" name="Footer Placeholder 4"/>
          <p:cNvSpPr>
            <a:spLocks noGrp="1"/>
          </p:cNvSpPr>
          <p:nvPr>
            <p:ph type="ftr" sz="quarter" idx="3"/>
          </p:nvPr>
        </p:nvSpPr>
        <p:spPr>
          <a:xfrm>
            <a:off x="1929545" y="5883276"/>
            <a:ext cx="5314055"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15319" y="5883276"/>
            <a:ext cx="41344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med">
    <p:dissolve/>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96682" y="1278469"/>
            <a:ext cx="6432083" cy="2616199"/>
          </a:xfrm>
        </p:spPr>
        <p:txBody>
          <a:bodyPr>
            <a:normAutofit/>
          </a:bodyPr>
          <a:lstStyle/>
          <a:p>
            <a:pPr algn="ctr"/>
            <a:r>
              <a:rPr lang="pt-BR" sz="2400" b="1" dirty="0">
                <a:solidFill>
                  <a:schemeClr val="accent4">
                    <a:lumMod val="50000"/>
                  </a:schemeClr>
                </a:solidFill>
                <a:latin typeface="Arial Black" pitchFamily="34" charset="0"/>
              </a:rPr>
              <a:t>Melhoria da atenção à saúde da criança de 0</a:t>
            </a:r>
            <a:r>
              <a:rPr lang="pt-BR" sz="2400" b="1" dirty="0" smtClean="0">
                <a:solidFill>
                  <a:schemeClr val="accent4">
                    <a:lumMod val="50000"/>
                  </a:schemeClr>
                </a:solidFill>
                <a:latin typeface="Arial Black" pitchFamily="34" charset="0"/>
              </a:rPr>
              <a:t> </a:t>
            </a:r>
            <a:r>
              <a:rPr lang="pt-BR" sz="2400" b="1" dirty="0">
                <a:solidFill>
                  <a:schemeClr val="accent4">
                    <a:lumMod val="50000"/>
                  </a:schemeClr>
                </a:solidFill>
                <a:latin typeface="Arial Black" pitchFamily="34" charset="0"/>
              </a:rPr>
              <a:t>à 72 meses na UBS N° 56, DISA Norte, Manaus/AM</a:t>
            </a:r>
          </a:p>
        </p:txBody>
      </p:sp>
      <p:sp>
        <p:nvSpPr>
          <p:cNvPr id="3" name="Subtítulo 2"/>
          <p:cNvSpPr>
            <a:spLocks noGrp="1"/>
          </p:cNvSpPr>
          <p:nvPr>
            <p:ph type="subTitle" idx="1"/>
          </p:nvPr>
        </p:nvSpPr>
        <p:spPr>
          <a:xfrm>
            <a:off x="3387121" y="5115653"/>
            <a:ext cx="5241644" cy="1388534"/>
          </a:xfrm>
        </p:spPr>
        <p:txBody>
          <a:bodyPr/>
          <a:lstStyle/>
          <a:p>
            <a:r>
              <a:rPr lang="pt-BR" dirty="0" smtClean="0"/>
              <a:t>ALUNO: YETZAN GÓMEZ LEÓN</a:t>
            </a:r>
            <a:r>
              <a:rPr lang="pt-BR" dirty="0"/>
              <a:t/>
            </a:r>
            <a:br>
              <a:rPr lang="pt-BR" dirty="0"/>
            </a:br>
            <a:r>
              <a:rPr lang="pt-BR" dirty="0" smtClean="0"/>
              <a:t>Orientador: Mônica B. C. Vohlbrecht</a:t>
            </a:r>
            <a:endParaRPr lang="pt-BR" dirty="0"/>
          </a:p>
        </p:txBody>
      </p:sp>
      <p:sp>
        <p:nvSpPr>
          <p:cNvPr id="4" name="CaixaDeTexto 3"/>
          <p:cNvSpPr txBox="1"/>
          <p:nvPr/>
        </p:nvSpPr>
        <p:spPr>
          <a:xfrm>
            <a:off x="3116100" y="339969"/>
            <a:ext cx="4582088" cy="1938992"/>
          </a:xfrm>
          <a:prstGeom prst="rect">
            <a:avLst/>
          </a:prstGeom>
          <a:noFill/>
        </p:spPr>
        <p:txBody>
          <a:bodyPr wrap="none" rtlCol="0">
            <a:spAutoFit/>
          </a:bodyPr>
          <a:lstStyle/>
          <a:p>
            <a:pPr algn="ctr"/>
            <a:r>
              <a:rPr lang="pt-BR" sz="2000" b="1" dirty="0"/>
              <a:t>UNIVERSIDADE ABERTA DO SUS</a:t>
            </a:r>
          </a:p>
          <a:p>
            <a:pPr algn="ctr"/>
            <a:r>
              <a:rPr lang="pt-BR" sz="2000" b="1" dirty="0"/>
              <a:t>UNIVERSIDADE FEDERAL DE PELOTAS</a:t>
            </a:r>
          </a:p>
          <a:p>
            <a:pPr algn="ctr"/>
            <a:r>
              <a:rPr lang="pt-BR" sz="2000" b="1" dirty="0"/>
              <a:t>Especialização em Saúde da Família</a:t>
            </a:r>
          </a:p>
          <a:p>
            <a:pPr algn="ctr"/>
            <a:r>
              <a:rPr lang="pt-BR" sz="2000" b="1" dirty="0"/>
              <a:t>Modalidade a Distância</a:t>
            </a:r>
          </a:p>
          <a:p>
            <a:pPr algn="ctr"/>
            <a:r>
              <a:rPr lang="pt-BR" sz="2000" b="1" dirty="0"/>
              <a:t>Turma </a:t>
            </a:r>
            <a:r>
              <a:rPr lang="pt-BR" sz="2000" b="1" dirty="0" smtClean="0"/>
              <a:t>8</a:t>
            </a:r>
            <a:endParaRPr lang="es-ES" sz="2000" b="1" dirty="0"/>
          </a:p>
          <a:p>
            <a:endParaRPr lang="pt-BR" sz="2000" dirty="0"/>
          </a:p>
        </p:txBody>
      </p:sp>
    </p:spTree>
    <p:extLst>
      <p:ext uri="{BB962C8B-B14F-4D97-AF65-F5344CB8AC3E}">
        <p14:creationId xmlns:p14="http://schemas.microsoft.com/office/powerpoint/2010/main" xmlns="" val="1686914713"/>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8602" y="1155291"/>
            <a:ext cx="7759878" cy="2249151"/>
          </a:xfrm>
        </p:spPr>
        <p:txBody>
          <a:bodyPr>
            <a:noAutofit/>
          </a:bodyPr>
          <a:lstStyle/>
          <a:p>
            <a:pPr indent="540385">
              <a:lnSpc>
                <a:spcPct val="150000"/>
              </a:lnSpc>
            </a:pPr>
            <a:r>
              <a:rPr lang="pt-BR" sz="1800" dirty="0" smtClean="0">
                <a:latin typeface="Arial"/>
                <a:ea typeface="Calibri"/>
                <a:cs typeface="Times New Roman"/>
              </a:rPr>
              <a:t/>
            </a:r>
            <a:br>
              <a:rPr lang="pt-BR" sz="1800" dirty="0" smtClean="0">
                <a:latin typeface="Arial"/>
                <a:ea typeface="Calibri"/>
                <a:cs typeface="Times New Roman"/>
              </a:rPr>
            </a:br>
            <a:r>
              <a:rPr lang="pt-BR" sz="1800" dirty="0" smtClean="0">
                <a:latin typeface="Arial"/>
                <a:ea typeface="Calibri"/>
                <a:cs typeface="Times New Roman"/>
              </a:rPr>
              <a:t/>
            </a:r>
            <a:br>
              <a:rPr lang="pt-BR" sz="1800" dirty="0" smtClean="0">
                <a:latin typeface="Arial"/>
                <a:ea typeface="Calibri"/>
                <a:cs typeface="Times New Roman"/>
              </a:rPr>
            </a:br>
            <a:r>
              <a:rPr lang="pt-BR" sz="1800" dirty="0" smtClean="0">
                <a:latin typeface="Arial"/>
                <a:ea typeface="Calibri"/>
                <a:cs typeface="Times New Roman"/>
              </a:rPr>
              <a:t/>
            </a:r>
            <a:br>
              <a:rPr lang="pt-BR" sz="1800" dirty="0" smtClean="0">
                <a:latin typeface="Arial"/>
                <a:ea typeface="Calibri"/>
                <a:cs typeface="Times New Roman"/>
              </a:rPr>
            </a:br>
            <a:r>
              <a:rPr lang="pt-BR" sz="1800" dirty="0" smtClean="0">
                <a:latin typeface="Arial"/>
                <a:ea typeface="Calibri"/>
                <a:cs typeface="Times New Roman"/>
              </a:rPr>
              <a:t>Objetivo 1: Ampliar a cobertura de atenção da saúde da criança </a:t>
            </a:r>
            <a:br>
              <a:rPr lang="pt-BR" sz="1800" dirty="0" smtClean="0">
                <a:latin typeface="Arial"/>
                <a:ea typeface="Calibri"/>
                <a:cs typeface="Times New Roman"/>
              </a:rPr>
            </a:br>
            <a:r>
              <a:rPr lang="es-ES" sz="1800" dirty="0" smtClean="0">
                <a:latin typeface="Calibri"/>
                <a:ea typeface="Calibri"/>
                <a:cs typeface="Times New Roman"/>
              </a:rPr>
              <a:t/>
            </a:r>
            <a:br>
              <a:rPr lang="es-ES" sz="1800" dirty="0" smtClean="0">
                <a:latin typeface="Calibri"/>
                <a:ea typeface="Calibri"/>
                <a:cs typeface="Times New Roman"/>
              </a:rPr>
            </a:br>
            <a:r>
              <a:rPr lang="pt-BR" sz="1800" dirty="0" smtClean="0">
                <a:latin typeface="Arial" panose="020B0604020202020204" pitchFamily="34" charset="0"/>
                <a:cs typeface="Arial" panose="020B0604020202020204" pitchFamily="34" charset="0"/>
              </a:rPr>
              <a:t>Meta 1.1</a:t>
            </a:r>
            <a:r>
              <a:rPr lang="pt-BR" sz="1800" dirty="0" smtClean="0">
                <a:latin typeface="Arial"/>
                <a:ea typeface="Calibri"/>
              </a:rPr>
              <a:t>Ampliar a cobertura da atenção à saúde para 95% das crianças entre 0-72 meses pertencentes à área de abrangência da unidade saúde</a:t>
            </a:r>
            <a:br>
              <a:rPr lang="pt-BR" sz="1800" dirty="0" smtClean="0">
                <a:latin typeface="Arial"/>
                <a:ea typeface="Calibri"/>
              </a:rPr>
            </a:br>
            <a:r>
              <a:rPr lang="pt-BR" sz="1800" dirty="0" smtClean="0">
                <a:latin typeface="Arial"/>
                <a:ea typeface="Calibri"/>
              </a:rPr>
              <a:t/>
            </a:r>
            <a:br>
              <a:rPr lang="pt-BR" sz="1800" dirty="0" smtClean="0">
                <a:latin typeface="Arial"/>
                <a:ea typeface="Calibri"/>
              </a:rPr>
            </a:br>
            <a:r>
              <a:rPr lang="pt-BR" sz="1800" dirty="0" smtClean="0">
                <a:latin typeface="Arial"/>
                <a:ea typeface="Calibri"/>
              </a:rPr>
              <a:t>Mês 1: 40 (29%); Mês 2: 93 (67,4%); Mês 3: 123 (89,1%)</a:t>
            </a:r>
            <a:r>
              <a:rPr lang="pt-BR" sz="1800" dirty="0" smtClean="0"/>
              <a:t/>
            </a:r>
            <a:br>
              <a:rPr lang="pt-BR" sz="1800" dirty="0" smtClean="0"/>
            </a:br>
            <a:r>
              <a:rPr lang="pt-BR" sz="1800" dirty="0" smtClean="0">
                <a:latin typeface="Arial" panose="020B0604020202020204" pitchFamily="34" charset="0"/>
                <a:cs typeface="Arial" panose="020B0604020202020204" pitchFamily="34" charset="0"/>
              </a:rPr>
              <a:t/>
            </a:r>
            <a:br>
              <a:rPr lang="pt-BR" sz="1800" dirty="0" smtClean="0">
                <a:latin typeface="Arial" panose="020B0604020202020204" pitchFamily="34" charset="0"/>
                <a:cs typeface="Arial" panose="020B0604020202020204" pitchFamily="34" charset="0"/>
              </a:rPr>
            </a:br>
            <a:endParaRPr lang="pt-BR" sz="1800" dirty="0">
              <a:latin typeface="Arial" panose="020B0604020202020204" pitchFamily="34" charset="0"/>
              <a:cs typeface="Arial" panose="020B0604020202020204" pitchFamily="34" charset="0"/>
            </a:endParaRPr>
          </a:p>
        </p:txBody>
      </p:sp>
      <p:sp>
        <p:nvSpPr>
          <p:cNvPr id="13" name="CaixaDeTexto 12"/>
          <p:cNvSpPr txBox="1"/>
          <p:nvPr/>
        </p:nvSpPr>
        <p:spPr>
          <a:xfrm>
            <a:off x="3922050" y="164124"/>
            <a:ext cx="2146742" cy="584775"/>
          </a:xfrm>
          <a:prstGeom prst="rect">
            <a:avLst/>
          </a:prstGeom>
          <a:noFill/>
        </p:spPr>
        <p:txBody>
          <a:bodyPr wrap="none" rtlCol="0">
            <a:spAutoFit/>
          </a:bodyPr>
          <a:lstStyle/>
          <a:p>
            <a:r>
              <a:rPr lang="pt-BR" sz="3200" b="1" dirty="0" smtClean="0"/>
              <a:t>Resultados</a:t>
            </a:r>
            <a:endParaRPr lang="pt-BR" sz="3200" b="1" dirty="0"/>
          </a:p>
        </p:txBody>
      </p:sp>
      <p:graphicFrame>
        <p:nvGraphicFramePr>
          <p:cNvPr id="6" name="Gráfico 5"/>
          <p:cNvGraphicFramePr>
            <a:graphicFrameLocks/>
          </p:cNvGraphicFramePr>
          <p:nvPr>
            <p:extLst>
              <p:ext uri="{D42A27DB-BD31-4B8C-83A1-F6EECF244321}">
                <p14:modId xmlns:p14="http://schemas.microsoft.com/office/powerpoint/2010/main" xmlns="" val="1013643457"/>
              </p:ext>
            </p:extLst>
          </p:nvPr>
        </p:nvGraphicFramePr>
        <p:xfrm>
          <a:off x="1666603" y="3883161"/>
          <a:ext cx="6657635" cy="2604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05035867"/>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8602" y="748899"/>
            <a:ext cx="7759878" cy="2249151"/>
          </a:xfrm>
        </p:spPr>
        <p:txBody>
          <a:bodyPr>
            <a:normAutofit fontScale="90000"/>
          </a:bodyPr>
          <a:lstStyle/>
          <a:p>
            <a:pPr indent="540385">
              <a:lnSpc>
                <a:spcPct val="150000"/>
              </a:lnSpc>
            </a:pPr>
            <a:r>
              <a:rPr lang="pt-BR" sz="2800" dirty="0" smtClean="0">
                <a:latin typeface="Arial"/>
                <a:ea typeface="Calibri"/>
                <a:cs typeface="Times New Roman"/>
              </a:rPr>
              <a:t/>
            </a:r>
            <a:br>
              <a:rPr lang="pt-BR" sz="2800" dirty="0" smtClean="0">
                <a:latin typeface="Arial"/>
                <a:ea typeface="Calibri"/>
                <a:cs typeface="Times New Roman"/>
              </a:rPr>
            </a:br>
            <a:r>
              <a:rPr lang="pt-BR" sz="2800" dirty="0" smtClean="0">
                <a:latin typeface="Arial"/>
                <a:ea typeface="Calibri"/>
                <a:cs typeface="Times New Roman"/>
              </a:rPr>
              <a:t/>
            </a:r>
            <a:br>
              <a:rPr lang="pt-BR" sz="2800" dirty="0" smtClean="0">
                <a:latin typeface="Arial"/>
                <a:ea typeface="Calibri"/>
                <a:cs typeface="Times New Roman"/>
              </a:rPr>
            </a:br>
            <a:r>
              <a:rPr lang="pt-BR" sz="2800" dirty="0" smtClean="0">
                <a:latin typeface="Arial"/>
                <a:ea typeface="Calibri"/>
                <a:cs typeface="Times New Roman"/>
              </a:rPr>
              <a:t/>
            </a:r>
            <a:br>
              <a:rPr lang="pt-BR" sz="2800" dirty="0" smtClean="0">
                <a:latin typeface="Arial"/>
                <a:ea typeface="Calibri"/>
                <a:cs typeface="Times New Roman"/>
              </a:rPr>
            </a:br>
            <a:endParaRPr lang="pt-BR" sz="2700" dirty="0">
              <a:latin typeface="Arial" panose="020B0604020202020204" pitchFamily="34" charset="0"/>
              <a:cs typeface="Arial" panose="020B0604020202020204" pitchFamily="34" charset="0"/>
            </a:endParaRPr>
          </a:p>
        </p:txBody>
      </p:sp>
      <p:sp>
        <p:nvSpPr>
          <p:cNvPr id="13" name="CaixaDeTexto 12"/>
          <p:cNvSpPr txBox="1"/>
          <p:nvPr/>
        </p:nvSpPr>
        <p:spPr>
          <a:xfrm>
            <a:off x="3689826" y="991422"/>
            <a:ext cx="2146742" cy="584775"/>
          </a:xfrm>
          <a:prstGeom prst="rect">
            <a:avLst/>
          </a:prstGeom>
          <a:noFill/>
        </p:spPr>
        <p:txBody>
          <a:bodyPr wrap="none" rtlCol="0">
            <a:spAutoFit/>
          </a:bodyPr>
          <a:lstStyle/>
          <a:p>
            <a:r>
              <a:rPr lang="pt-BR" sz="3200" b="1" dirty="0" smtClean="0"/>
              <a:t>Resultados</a:t>
            </a:r>
            <a:endParaRPr lang="pt-BR" sz="3200" b="1" dirty="0"/>
          </a:p>
        </p:txBody>
      </p:sp>
      <p:sp>
        <p:nvSpPr>
          <p:cNvPr id="6" name="5 Marcador de contenido"/>
          <p:cNvSpPr>
            <a:spLocks noGrp="1"/>
          </p:cNvSpPr>
          <p:nvPr>
            <p:ph idx="1"/>
          </p:nvPr>
        </p:nvSpPr>
        <p:spPr>
          <a:xfrm>
            <a:off x="1237751" y="2144486"/>
            <a:ext cx="7515340" cy="3124201"/>
          </a:xfrm>
        </p:spPr>
        <p:txBody>
          <a:bodyPr>
            <a:normAutofit/>
          </a:bodyPr>
          <a:lstStyle/>
          <a:p>
            <a:pPr algn="just"/>
            <a:r>
              <a:rPr lang="pt-BR" sz="1800" dirty="0" smtClean="0">
                <a:latin typeface="Arial" pitchFamily="34" charset="0"/>
                <a:cs typeface="Arial" pitchFamily="34" charset="0"/>
              </a:rPr>
              <a:t>Nota-se pela figura 1 que houve um aumento gradativo do cadastramento dessas crianças na intervenção.</a:t>
            </a:r>
          </a:p>
          <a:p>
            <a:pPr algn="just"/>
            <a:endParaRPr lang="pt-BR" sz="1800" dirty="0" smtClean="0">
              <a:latin typeface="Arial" pitchFamily="34" charset="0"/>
              <a:cs typeface="Arial" pitchFamily="34" charset="0"/>
            </a:endParaRPr>
          </a:p>
          <a:p>
            <a:pPr algn="just"/>
            <a:r>
              <a:rPr lang="pt-BR" sz="1800" dirty="0" smtClean="0">
                <a:latin typeface="Arial" pitchFamily="34" charset="0"/>
                <a:cs typeface="Arial" pitchFamily="34" charset="0"/>
              </a:rPr>
              <a:t>É importante destacar que nos afetou o déficit de agentes comunitários de saúde nas áreas e o tempo da intervenção que foi diminuído.</a:t>
            </a:r>
            <a:endParaRPr lang="es-ES" sz="1800" dirty="0">
              <a:latin typeface="Arial" pitchFamily="34" charset="0"/>
              <a:cs typeface="Arial" pitchFamily="34" charset="0"/>
            </a:endParaRPr>
          </a:p>
        </p:txBody>
      </p:sp>
    </p:spTree>
    <p:extLst>
      <p:ext uri="{BB962C8B-B14F-4D97-AF65-F5344CB8AC3E}">
        <p14:creationId xmlns:p14="http://schemas.microsoft.com/office/powerpoint/2010/main" xmlns="" val="1005035867"/>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5313" y="1313598"/>
            <a:ext cx="7515340" cy="1752599"/>
          </a:xfrm>
        </p:spPr>
        <p:txBody>
          <a:bodyPr>
            <a:normAutofit fontScale="90000"/>
          </a:bodyPr>
          <a:lstStyle/>
          <a:p>
            <a:r>
              <a:rPr lang="pt-BR" sz="2000" dirty="0" smtClean="0">
                <a:latin typeface="Arial" pitchFamily="34" charset="0"/>
                <a:cs typeface="Arial" pitchFamily="34" charset="0"/>
              </a:rPr>
              <a:t>Objetivo 2: Melhorar a qualidade do atendimento à criança</a:t>
            </a:r>
            <a:r>
              <a:rPr lang="es-ES" sz="2000" dirty="0" smtClean="0">
                <a:latin typeface="Arial" pitchFamily="34" charset="0"/>
                <a:cs typeface="Arial" pitchFamily="34" charset="0"/>
              </a:rPr>
              <a:t/>
            </a:r>
            <a:br>
              <a:rPr lang="es-ES" sz="2000" dirty="0" smtClean="0">
                <a:latin typeface="Arial" pitchFamily="34" charset="0"/>
                <a:cs typeface="Arial" pitchFamily="34" charset="0"/>
              </a:rPr>
            </a:br>
            <a:r>
              <a:rPr lang="pt-BR" sz="2000" dirty="0" smtClean="0">
                <a:latin typeface="Arial" pitchFamily="34" charset="0"/>
                <a:cs typeface="Arial" pitchFamily="34" charset="0"/>
              </a:rPr>
              <a:t>.</a:t>
            </a:r>
            <a:br>
              <a:rPr lang="pt-BR" sz="2000" dirty="0" smtClean="0">
                <a:latin typeface="Arial" pitchFamily="34" charset="0"/>
                <a:cs typeface="Arial" pitchFamily="34" charset="0"/>
              </a:rPr>
            </a:br>
            <a:r>
              <a:rPr lang="pt-BR" sz="2000" dirty="0" smtClean="0">
                <a:latin typeface="Arial" pitchFamily="34" charset="0"/>
                <a:cs typeface="Arial" pitchFamily="34" charset="0"/>
              </a:rPr>
              <a:t>Meta 2.1. Realizar a primeira consulta na primeira semana de vida para 100% das crianças cadastradas</a:t>
            </a:r>
            <a:r>
              <a:rPr lang="es-ES" sz="2000" dirty="0" smtClean="0">
                <a:latin typeface="Arial" pitchFamily="34" charset="0"/>
                <a:cs typeface="Arial" pitchFamily="34" charset="0"/>
              </a:rPr>
              <a:t/>
            </a:r>
            <a:br>
              <a:rPr lang="es-ES" sz="20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2000" dirty="0" smtClean="0">
                <a:latin typeface="Arial" pitchFamily="34" charset="0"/>
                <a:cs typeface="Arial" pitchFamily="34" charset="0"/>
              </a:rPr>
              <a:t>M</a:t>
            </a:r>
            <a:r>
              <a:rPr lang="pt-BR" sz="2000" dirty="0" smtClean="0">
                <a:latin typeface="Arial" pitchFamily="34" charset="0"/>
                <a:cs typeface="Arial" pitchFamily="34" charset="0"/>
              </a:rPr>
              <a:t>ês1: 23 (57,7%); Mês 2: 52 (55,9%); Mês 3: 68 (55,3%)</a:t>
            </a:r>
            <a:r>
              <a:rPr lang="es-ES" sz="1800" dirty="0" smtClean="0">
                <a:latin typeface="Arial" pitchFamily="34" charset="0"/>
                <a:cs typeface="Arial" pitchFamily="34" charset="0"/>
              </a:rPr>
              <a:t/>
            </a:r>
            <a:br>
              <a:rPr lang="es-ES" sz="1800" dirty="0" smtClean="0">
                <a:latin typeface="Arial" pitchFamily="34" charset="0"/>
                <a:cs typeface="Arial" pitchFamily="34" charset="0"/>
              </a:rPr>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a:xfrm>
            <a:off x="1058835" y="2939955"/>
            <a:ext cx="7515340" cy="3124201"/>
          </a:xfrm>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1914253813"/>
              </p:ext>
            </p:extLst>
          </p:nvPr>
        </p:nvGraphicFramePr>
        <p:xfrm>
          <a:off x="2160263" y="3390830"/>
          <a:ext cx="6078652" cy="325628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547539" y="296417"/>
            <a:ext cx="2392001" cy="584775"/>
          </a:xfrm>
          <a:prstGeom prst="rect">
            <a:avLst/>
          </a:prstGeom>
        </p:spPr>
        <p:txBody>
          <a:bodyPr wrap="none">
            <a:spAutoFit/>
          </a:bodyPr>
          <a:lstStyle/>
          <a:p>
            <a:pPr lvl="0"/>
            <a:r>
              <a:rPr lang="pt-BR" sz="3200" b="1" dirty="0" smtClean="0">
                <a:solidFill>
                  <a:prstClr val="black"/>
                </a:solidFill>
                <a:latin typeface="Arial" pitchFamily="34" charset="0"/>
                <a:cs typeface="Arial" pitchFamily="34" charset="0"/>
              </a:rPr>
              <a:t>Resultados</a:t>
            </a:r>
            <a:endParaRPr lang="pt-BR" sz="32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2809324457"/>
      </p:ext>
    </p:extLst>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8836" y="1218064"/>
            <a:ext cx="7515340" cy="1752599"/>
          </a:xfrm>
        </p:spPr>
        <p:txBody>
          <a:bodyPr>
            <a:normAutofit/>
          </a:bodyPr>
          <a:lstStyle/>
          <a:p>
            <a:r>
              <a:rPr lang="pt-BR" sz="1800" dirty="0" smtClean="0">
                <a:latin typeface="Arial" pitchFamily="34" charset="0"/>
                <a:cs typeface="Arial" pitchFamily="34" charset="0"/>
              </a:rPr>
              <a:t>Meta 2.2. Monitorar o crescimento em 100% das crianças</a:t>
            </a:r>
            <a:br>
              <a:rPr lang="pt-BR" sz="1800" dirty="0" smtClean="0">
                <a:latin typeface="Arial" pitchFamily="34" charset="0"/>
                <a:cs typeface="Arial" pitchFamily="34" charset="0"/>
              </a:rPr>
            </a:br>
            <a:r>
              <a:rPr lang="es-ES" sz="1800" dirty="0" smtClean="0"/>
              <a:t/>
            </a:r>
            <a:br>
              <a:rPr lang="es-ES" sz="1800" dirty="0" smtClean="0"/>
            </a:br>
            <a:r>
              <a:rPr lang="es-ES" sz="1800" dirty="0" smtClean="0">
                <a:latin typeface="Arial" pitchFamily="34" charset="0"/>
                <a:cs typeface="Arial" pitchFamily="34" charset="0"/>
              </a:rPr>
              <a:t>Mês 1: 27 (67,5%);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64 (68,8%);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82 (66,7%)</a:t>
            </a:r>
            <a:r>
              <a:rPr lang="pt-BR" sz="1800" dirty="0" smtClean="0"/>
              <a:t> </a:t>
            </a:r>
            <a:r>
              <a:rPr lang="es-ES" sz="1800" dirty="0" smtClean="0"/>
              <a:t/>
            </a:r>
            <a:br>
              <a:rPr lang="es-ES" sz="1800" dirty="0" smtClean="0"/>
            </a:br>
            <a:endParaRPr lang="pt-BR" sz="1800" dirty="0"/>
          </a:p>
        </p:txBody>
      </p:sp>
      <p:sp>
        <p:nvSpPr>
          <p:cNvPr id="3" name="Espaço Reservado para Conteúdo 2"/>
          <p:cNvSpPr>
            <a:spLocks noGrp="1"/>
          </p:cNvSpPr>
          <p:nvPr>
            <p:ph idx="1"/>
          </p:nvPr>
        </p:nvSpPr>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1811795151"/>
              </p:ext>
            </p:extLst>
          </p:nvPr>
        </p:nvGraphicFramePr>
        <p:xfrm>
          <a:off x="2207039" y="2818804"/>
          <a:ext cx="5731895" cy="3700871"/>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373831" y="610317"/>
            <a:ext cx="5052139" cy="584775"/>
          </a:xfrm>
          <a:prstGeom prst="rect">
            <a:avLst/>
          </a:prstGeom>
        </p:spPr>
        <p:txBody>
          <a:bodyPr wrap="square">
            <a:spAutoFit/>
          </a:bodyPr>
          <a:lstStyle/>
          <a:p>
            <a:pPr algn="ctr"/>
            <a:r>
              <a:rPr lang="pt-BR" sz="3200" b="1" dirty="0" smtClean="0">
                <a:latin typeface="Arial" pitchFamily="34" charset="0"/>
                <a:cs typeface="Arial" pitchFamily="34" charset="0"/>
              </a:rPr>
              <a:t>Resultados</a:t>
            </a:r>
            <a:endParaRPr lang="pt-BR" sz="3200" b="1" dirty="0">
              <a:latin typeface="Arial" pitchFamily="34" charset="0"/>
              <a:cs typeface="Arial" pitchFamily="34" charset="0"/>
            </a:endParaRPr>
          </a:p>
        </p:txBody>
      </p:sp>
    </p:spTree>
    <p:extLst>
      <p:ext uri="{BB962C8B-B14F-4D97-AF65-F5344CB8AC3E}">
        <p14:creationId xmlns:p14="http://schemas.microsoft.com/office/powerpoint/2010/main" xmlns="" val="573901902"/>
      </p:ext>
    </p:extLst>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425" y="351693"/>
            <a:ext cx="7515340" cy="1194886"/>
          </a:xfrm>
        </p:spPr>
        <p:txBody>
          <a:bodyPr>
            <a:normAutofit/>
          </a:bodyPr>
          <a:lstStyle/>
          <a:p>
            <a:r>
              <a:rPr lang="pt-BR" sz="3600" b="1" dirty="0" smtClean="0"/>
              <a:t>Resultados</a:t>
            </a:r>
            <a:br>
              <a:rPr lang="pt-BR" sz="3600" b="1" dirty="0" smtClean="0"/>
            </a:br>
            <a:endParaRPr lang="pt-BR" sz="36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310282" y="1301261"/>
            <a:ext cx="7684834" cy="4153444"/>
          </a:xfrm>
        </p:spPr>
        <p:txBody>
          <a:bodyPr anchor="t">
            <a:noAutofit/>
          </a:bodyPr>
          <a:lstStyle/>
          <a:p>
            <a:pPr algn="ctr">
              <a:buNone/>
            </a:pPr>
            <a:r>
              <a:rPr lang="pt-BR" sz="1800" dirty="0" smtClean="0">
                <a:latin typeface="Arial" pitchFamily="34" charset="0"/>
                <a:cs typeface="Arial" pitchFamily="34" charset="0"/>
              </a:rPr>
              <a:t>Meta 2.3. Monitorar 100% das crianças com déficit de peso</a:t>
            </a:r>
          </a:p>
          <a:p>
            <a:pPr algn="ctr">
              <a:buNone/>
            </a:pPr>
            <a:endParaRPr lang="es-ES" sz="1800" dirty="0" smtClean="0">
              <a:latin typeface="Arial" pitchFamily="34" charset="0"/>
              <a:cs typeface="Arial" pitchFamily="34" charset="0"/>
            </a:endParaRPr>
          </a:p>
          <a:p>
            <a:pPr algn="ctr">
              <a:buNone/>
            </a:pPr>
            <a:r>
              <a:rPr lang="pt-BR" sz="1800" dirty="0" smtClean="0">
                <a:latin typeface="Arial" pitchFamily="34" charset="0"/>
                <a:cs typeface="Arial" pitchFamily="34" charset="0"/>
              </a:rPr>
              <a:t>Mês 1: 2 (66,7%); Mês 2: 7 (43,8%); Mês 3: 11 (50,0%) </a:t>
            </a:r>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pt-BR" sz="1800" dirty="0" smtClean="0"/>
          </a:p>
          <a:p>
            <a:pPr algn="ctr">
              <a:buNone/>
            </a:pPr>
            <a:endParaRPr lang="es-ES" sz="1800" dirty="0" smtClean="0"/>
          </a:p>
          <a:p>
            <a:pPr algn="ctr">
              <a:buNone/>
            </a:pPr>
            <a:endParaRPr lang="es-ES" sz="1800" dirty="0" smtClean="0">
              <a:latin typeface="Arial" pitchFamily="34" charset="0"/>
              <a:cs typeface="Arial" pitchFamily="34" charset="0"/>
            </a:endParaRPr>
          </a:p>
          <a:p>
            <a:pPr marL="0" indent="0" algn="ctr">
              <a:buNone/>
            </a:pPr>
            <a:r>
              <a:rPr lang="pt-BR" sz="1800" dirty="0">
                <a:ln w="3175" cmpd="sng">
                  <a:noFill/>
                </a:ln>
                <a:solidFill>
                  <a:prstClr val="black"/>
                </a:solidFill>
                <a:latin typeface="Arial" panose="020B0604020202020204" pitchFamily="34" charset="0"/>
                <a:ea typeface="+mj-ea"/>
                <a:cs typeface="Arial" panose="020B0604020202020204" pitchFamily="34" charset="0"/>
              </a:rPr>
              <a:t/>
            </a:r>
            <a:br>
              <a:rPr lang="pt-BR" sz="1800" dirty="0">
                <a:ln w="3175" cmpd="sng">
                  <a:noFill/>
                </a:ln>
                <a:solidFill>
                  <a:prstClr val="black"/>
                </a:solidFill>
                <a:latin typeface="Arial" panose="020B0604020202020204" pitchFamily="34" charset="0"/>
                <a:ea typeface="+mj-ea"/>
                <a:cs typeface="Arial" panose="020B0604020202020204" pitchFamily="34" charset="0"/>
              </a:rPr>
            </a:br>
            <a:endParaRPr lang="pt-BR" sz="1800" dirty="0"/>
          </a:p>
        </p:txBody>
      </p:sp>
      <p:graphicFrame>
        <p:nvGraphicFramePr>
          <p:cNvPr id="6" name="Gráfico 5"/>
          <p:cNvGraphicFramePr>
            <a:graphicFrameLocks/>
          </p:cNvGraphicFramePr>
          <p:nvPr>
            <p:extLst>
              <p:ext uri="{D42A27DB-BD31-4B8C-83A1-F6EECF244321}">
                <p14:modId xmlns:p14="http://schemas.microsoft.com/office/powerpoint/2010/main" xmlns="" val="1531820885"/>
              </p:ext>
            </p:extLst>
          </p:nvPr>
        </p:nvGraphicFramePr>
        <p:xfrm>
          <a:off x="2184285" y="2953929"/>
          <a:ext cx="5871143" cy="33017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54615082"/>
      </p:ext>
    </p:extLst>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427" y="685802"/>
            <a:ext cx="7515340" cy="983342"/>
          </a:xfrm>
        </p:spPr>
        <p:txBody>
          <a:bodyPr anchor="t">
            <a:normAutofit/>
          </a:bodyPr>
          <a:lstStyle/>
          <a:p>
            <a:r>
              <a:rPr lang="pt-BR" sz="3600" dirty="0" smtClean="0">
                <a:latin typeface="Arial" pitchFamily="34" charset="0"/>
                <a:cs typeface="Arial" pitchFamily="34" charset="0"/>
              </a:rPr>
              <a:t>Resultados</a:t>
            </a:r>
            <a:endParaRPr lang="pt-BR" sz="3600" dirty="0">
              <a:latin typeface="Arial" pitchFamily="34" charset="0"/>
              <a:cs typeface="Arial" pitchFamily="34" charset="0"/>
            </a:endParaRPr>
          </a:p>
        </p:txBody>
      </p:sp>
      <p:sp>
        <p:nvSpPr>
          <p:cNvPr id="3" name="Espaço Reservado para Conteúdo 2"/>
          <p:cNvSpPr>
            <a:spLocks noGrp="1"/>
          </p:cNvSpPr>
          <p:nvPr>
            <p:ph idx="1"/>
          </p:nvPr>
        </p:nvSpPr>
        <p:spPr>
          <a:xfrm>
            <a:off x="1113426" y="2104578"/>
            <a:ext cx="7515340" cy="3833447"/>
          </a:xfrm>
        </p:spPr>
        <p:txBody>
          <a:bodyPr>
            <a:normAutofit fontScale="92500" lnSpcReduction="20000"/>
          </a:bodyPr>
          <a:lstStyle/>
          <a:p>
            <a:pPr marL="0" indent="0" algn="just">
              <a:lnSpc>
                <a:spcPct val="150000"/>
              </a:lnSpc>
              <a:buNone/>
            </a:pPr>
            <a:r>
              <a:rPr lang="pt-BR" sz="1800" dirty="0" smtClean="0">
                <a:latin typeface="Arial" pitchFamily="34" charset="0"/>
                <a:cs typeface="Arial" pitchFamily="34" charset="0"/>
              </a:rPr>
              <a:t>Este indicador é importante como os outros, a equipe se esforçou em identificar as crianças com déficit de peso durante a intervenção, realizamos capacitação para os agentes comunitários de saúde para identificar as crianças com transtorno no peso o que nos ajudou na realização dessa ação. </a:t>
            </a:r>
          </a:p>
          <a:p>
            <a:pPr marL="0" indent="0" algn="just">
              <a:lnSpc>
                <a:spcPct val="150000"/>
              </a:lnSpc>
              <a:buNone/>
            </a:pPr>
            <a:endParaRPr lang="pt-BR" sz="1800" dirty="0" smtClean="0">
              <a:latin typeface="Arial" pitchFamily="34" charset="0"/>
              <a:cs typeface="Arial" pitchFamily="34" charset="0"/>
            </a:endParaRPr>
          </a:p>
          <a:p>
            <a:pPr marL="0" indent="0" algn="just">
              <a:lnSpc>
                <a:spcPct val="150000"/>
              </a:lnSpc>
              <a:buNone/>
            </a:pPr>
            <a:r>
              <a:rPr lang="pt-BR" sz="1800" dirty="0" smtClean="0">
                <a:latin typeface="Arial" pitchFamily="34" charset="0"/>
                <a:cs typeface="Arial" pitchFamily="34" charset="0"/>
              </a:rPr>
              <a:t>A falta de pessoal, dos agentes comunitários, principalmente, não permitiu visitar todas as crianças com déficit de peso nas áreas, faltou orientação as famílias, para que levassem as crianças às consultas programadas para acompanhamento também.	</a:t>
            </a:r>
            <a:endParaRPr lang="pt-BR" sz="1800" dirty="0">
              <a:latin typeface="Arial" panose="020B0604020202020204" pitchFamily="34" charset="0"/>
              <a:cs typeface="Arial" panose="020B0604020202020204" pitchFamily="34" charset="0"/>
            </a:endParaRPr>
          </a:p>
          <a:p>
            <a:pPr marL="0" indent="0">
              <a:buNone/>
            </a:pPr>
            <a:endParaRPr lang="pt-BR" sz="1800" dirty="0"/>
          </a:p>
        </p:txBody>
      </p:sp>
    </p:spTree>
    <p:extLst>
      <p:ext uri="{BB962C8B-B14F-4D97-AF65-F5344CB8AC3E}">
        <p14:creationId xmlns:p14="http://schemas.microsoft.com/office/powerpoint/2010/main" xmlns="" val="4164534796"/>
      </p:ext>
    </p:extLst>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Meta 2.4. Monitorar 100% das crianças com excesso de peso</a:t>
            </a: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Mês 1: 02 (100%);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03 (75%);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03 (75%)</a:t>
            </a:r>
            <a:r>
              <a:rPr lang="pt-BR" sz="1800" dirty="0" smtClean="0">
                <a:latin typeface="Arial" pitchFamily="34" charset="0"/>
                <a:cs typeface="Arial" pitchFamily="34" charset="0"/>
              </a:rPr>
              <a:t> </a:t>
            </a:r>
            <a:endParaRPr lang="es-ES" sz="1800"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b="1" dirty="0" smtClean="0"/>
          </a:p>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173064020"/>
              </p:ext>
            </p:extLst>
          </p:nvPr>
        </p:nvGraphicFramePr>
        <p:xfrm>
          <a:off x="1897039" y="3125337"/>
          <a:ext cx="5997680" cy="3186543"/>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3275463" y="545909"/>
            <a:ext cx="3807725" cy="1077218"/>
          </a:xfrm>
          <a:prstGeom prst="rect">
            <a:avLst/>
          </a:prstGeom>
        </p:spPr>
        <p:txBody>
          <a:bodyPr wrap="square">
            <a:spAutoFit/>
          </a:bodyPr>
          <a:lstStyle/>
          <a:p>
            <a:r>
              <a:rPr lang="pt-BR" sz="3200" b="1" dirty="0" smtClean="0">
                <a:latin typeface="Arial" pitchFamily="34" charset="0"/>
                <a:cs typeface="Arial" pitchFamily="34" charset="0"/>
              </a:rPr>
              <a:t>Resultados</a:t>
            </a:r>
          </a:p>
          <a:p>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1988750768"/>
      </p:ext>
    </p:extLst>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Meta 2.5. Monitorar o desenvolvimento em 100% das crianças</a:t>
            </a:r>
            <a:r>
              <a:rPr lang="es-ES" dirty="0" smtClean="0"/>
              <a:t/>
            </a:r>
            <a:br>
              <a:rPr lang="es-ES" dirty="0" smtClean="0"/>
            </a:br>
            <a:r>
              <a:rPr lang="es-ES" sz="1800" dirty="0" smtClean="0">
                <a:latin typeface="Arial" pitchFamily="34" charset="0"/>
                <a:cs typeface="Arial" pitchFamily="34" charset="0"/>
              </a:rPr>
              <a:t>Mês 1: 29 (72,5%);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66 (71%);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89 (72,4%).</a:t>
            </a:r>
            <a:r>
              <a:rPr lang="pt-BR" dirty="0" smtClean="0"/>
              <a:t> </a:t>
            </a:r>
            <a:r>
              <a:rPr lang="es-ES" dirty="0" smtClean="0"/>
              <a:t/>
            </a:r>
            <a:br>
              <a:rPr lang="es-ES" dirty="0" smtClean="0"/>
            </a:br>
            <a:endParaRPr lang="pt-BR" dirty="0"/>
          </a:p>
        </p:txBody>
      </p:sp>
      <p:sp>
        <p:nvSpPr>
          <p:cNvPr id="3" name="Espaço Reservado para Conteúdo 2"/>
          <p:cNvSpPr>
            <a:spLocks noGrp="1"/>
          </p:cNvSpPr>
          <p:nvPr>
            <p:ph idx="1"/>
          </p:nvPr>
        </p:nvSpPr>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768095827"/>
              </p:ext>
            </p:extLst>
          </p:nvPr>
        </p:nvGraphicFramePr>
        <p:xfrm>
          <a:off x="1815153" y="2280919"/>
          <a:ext cx="6346208" cy="3997051"/>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834141" y="310066"/>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3630182270"/>
      </p:ext>
    </p:extLst>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Meta 2.6. Vacinar 100% das crianças de acordo com a idade</a:t>
            </a:r>
            <a:r>
              <a:rPr lang="es-ES" sz="2000" dirty="0" smtClean="0">
                <a:latin typeface="Arial" pitchFamily="34" charset="0"/>
                <a:cs typeface="Arial" pitchFamily="34" charset="0"/>
              </a:rPr>
              <a:t/>
            </a:r>
            <a:br>
              <a:rPr lang="es-ES" sz="2000" dirty="0" smtClean="0">
                <a:latin typeface="Arial" pitchFamily="34" charset="0"/>
                <a:cs typeface="Arial" pitchFamily="34" charset="0"/>
              </a:rPr>
            </a:br>
            <a:r>
              <a:rPr lang="es-ES" dirty="0" smtClean="0"/>
              <a:t/>
            </a:r>
            <a:br>
              <a:rPr lang="es-ES" dirty="0" smtClean="0"/>
            </a:br>
            <a:r>
              <a:rPr lang="es-ES" sz="2000" dirty="0" smtClean="0">
                <a:latin typeface="Arial" pitchFamily="34" charset="0"/>
                <a:cs typeface="Arial" pitchFamily="34" charset="0"/>
              </a:rPr>
              <a:t>Mês 1: 34 (85%); </a:t>
            </a:r>
            <a:r>
              <a:rPr lang="es-ES" sz="2000" dirty="0" err="1" smtClean="0">
                <a:latin typeface="Arial" pitchFamily="34" charset="0"/>
                <a:cs typeface="Arial" pitchFamily="34" charset="0"/>
              </a:rPr>
              <a:t>Mês</a:t>
            </a:r>
            <a:r>
              <a:rPr lang="es-ES" sz="2000" dirty="0" smtClean="0">
                <a:latin typeface="Arial" pitchFamily="34" charset="0"/>
                <a:cs typeface="Arial" pitchFamily="34" charset="0"/>
              </a:rPr>
              <a:t> 2: 76 (81,7%); </a:t>
            </a:r>
            <a:r>
              <a:rPr lang="es-ES" sz="2000" dirty="0" err="1" smtClean="0">
                <a:latin typeface="Arial" pitchFamily="34" charset="0"/>
                <a:cs typeface="Arial" pitchFamily="34" charset="0"/>
              </a:rPr>
              <a:t>Mês</a:t>
            </a:r>
            <a:r>
              <a:rPr lang="es-ES" sz="2000" dirty="0" smtClean="0">
                <a:latin typeface="Arial" pitchFamily="34" charset="0"/>
                <a:cs typeface="Arial" pitchFamily="34" charset="0"/>
              </a:rPr>
              <a:t> 3: 102 (82,9%)</a:t>
            </a:r>
            <a:endParaRPr lang="pt-BR" sz="2000" dirty="0"/>
          </a:p>
        </p:txBody>
      </p:sp>
      <p:sp>
        <p:nvSpPr>
          <p:cNvPr id="3" name="Espaço Reservado para Conteúdo 2"/>
          <p:cNvSpPr>
            <a:spLocks noGrp="1"/>
          </p:cNvSpPr>
          <p:nvPr>
            <p:ph idx="1"/>
          </p:nvPr>
        </p:nvSpPr>
        <p:spPr>
          <a:xfrm>
            <a:off x="1031540" y="3021842"/>
            <a:ext cx="7515340" cy="3124201"/>
          </a:xfrm>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813113668"/>
              </p:ext>
            </p:extLst>
          </p:nvPr>
        </p:nvGraphicFramePr>
        <p:xfrm>
          <a:off x="1869744" y="2943973"/>
          <a:ext cx="5335624" cy="3443179"/>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793198" y="651260"/>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1708526233"/>
      </p:ext>
    </p:extLst>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2483" y="999705"/>
            <a:ext cx="7515340" cy="1752599"/>
          </a:xfrm>
        </p:spPr>
        <p:txBody>
          <a:bodyPr>
            <a:normAutofit fontScale="90000"/>
          </a:bodyPr>
          <a:lstStyle/>
          <a:p>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Meta 2.7. Realizar suplementação de ferro em 100% das crianças de 6 a 24 meses</a:t>
            </a:r>
            <a:br>
              <a:rPr lang="pt-BR" sz="1800" dirty="0" smtClean="0">
                <a:latin typeface="Arial" pitchFamily="34" charset="0"/>
                <a:cs typeface="Arial" pitchFamily="34" charset="0"/>
              </a:rPr>
            </a:br>
            <a:r>
              <a:rPr lang="es-ES" dirty="0" smtClean="0"/>
              <a:t/>
            </a:r>
            <a:br>
              <a:rPr lang="es-ES" dirty="0" smtClean="0"/>
            </a:br>
            <a:r>
              <a:rPr lang="es-ES" sz="1800" dirty="0" smtClean="0">
                <a:latin typeface="Arial" pitchFamily="34" charset="0"/>
                <a:cs typeface="Arial" pitchFamily="34" charset="0"/>
              </a:rPr>
              <a:t>Mês 1: 15 (68,2%);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47 (63,8%);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43 (74,1%)</a:t>
            </a:r>
            <a:endParaRPr lang="pt-BR" dirty="0"/>
          </a:p>
        </p:txBody>
      </p:sp>
      <p:sp>
        <p:nvSpPr>
          <p:cNvPr id="3" name="Espaço Reservado para Conteúdo 2"/>
          <p:cNvSpPr>
            <a:spLocks noGrp="1"/>
          </p:cNvSpPr>
          <p:nvPr>
            <p:ph idx="1"/>
          </p:nvPr>
        </p:nvSpPr>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2079620560"/>
              </p:ext>
            </p:extLst>
          </p:nvPr>
        </p:nvGraphicFramePr>
        <p:xfrm>
          <a:off x="2333766" y="3275463"/>
          <a:ext cx="5284499" cy="3116239"/>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615777" y="405600"/>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2448206538"/>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221" y="453774"/>
            <a:ext cx="7515340" cy="1433037"/>
          </a:xfrm>
        </p:spPr>
        <p:txBody>
          <a:bodyPr>
            <a:normAutofit/>
          </a:bodyPr>
          <a:lstStyle/>
          <a:p>
            <a:r>
              <a:rPr lang="pt-BR" sz="3200" b="1" dirty="0" smtClean="0">
                <a:latin typeface="Arial" panose="020B0604020202020204" pitchFamily="34" charset="0"/>
                <a:cs typeface="Arial" panose="020B0604020202020204" pitchFamily="34" charset="0"/>
              </a:rPr>
              <a:t>Introdução</a:t>
            </a:r>
            <a:br>
              <a:rPr lang="pt-BR" sz="3200" b="1" dirty="0" smtClean="0">
                <a:latin typeface="Arial" panose="020B0604020202020204" pitchFamily="34" charset="0"/>
                <a:cs typeface="Arial" panose="020B0604020202020204" pitchFamily="34" charset="0"/>
              </a:rPr>
            </a:br>
            <a:endParaRPr lang="pt-BR" sz="3200" dirty="0"/>
          </a:p>
        </p:txBody>
      </p:sp>
      <p:sp>
        <p:nvSpPr>
          <p:cNvPr id="3" name="Espaço Reservado para Conteúdo 2"/>
          <p:cNvSpPr>
            <a:spLocks noGrp="1"/>
          </p:cNvSpPr>
          <p:nvPr>
            <p:ph idx="1"/>
          </p:nvPr>
        </p:nvSpPr>
        <p:spPr>
          <a:xfrm>
            <a:off x="1232582" y="2204081"/>
            <a:ext cx="7515340" cy="3567941"/>
          </a:xfrm>
        </p:spPr>
        <p:txBody>
          <a:bodyPr>
            <a:noAutofit/>
          </a:bodyPr>
          <a:lstStyle/>
          <a:p>
            <a:pPr indent="0" algn="just">
              <a:lnSpc>
                <a:spcPct val="150000"/>
              </a:lnSpc>
              <a:spcAft>
                <a:spcPts val="0"/>
              </a:spcAft>
              <a:buNone/>
            </a:pPr>
            <a:r>
              <a:rPr lang="pt-BR" sz="1800" dirty="0" smtClean="0">
                <a:latin typeface="Arial"/>
                <a:ea typeface="Calibri"/>
              </a:rPr>
              <a:t>A taxa de mortalidade infantil caiu muito nas últimas décadas no Brasil. Graças às ações de diminuição da pobreza, ampliação da cobertura da Estratégia de Saúde da Família e a outros fatores. Os óbitos infantis diminuíram de 47,1 a cada mil nascidos vivos, em 1990, para 15,6 em 2010. Entretanto, a meta de garantir a toda criança brasileira o direito à vida e à saúde ainda não foi alcançada, pois persistem desigualdades regionais e sociais inaceitáveis. Além disso, 68,6% das mortes de crianças com menos de um ano acontecem no período neonatal (até 27 dias de vida), sendo a maioria no primeiro dia de vida. Assim, um número expressivo de mortes por causas evitáveis por ações dos serviços de saúde.</a:t>
            </a:r>
            <a:r>
              <a:rPr lang="pt-BR" sz="1800" dirty="0" smtClean="0">
                <a:solidFill>
                  <a:srgbClr val="000000"/>
                </a:solidFill>
                <a:latin typeface="Arial"/>
                <a:ea typeface="Calibri"/>
              </a:rPr>
              <a:t> </a:t>
            </a:r>
            <a:r>
              <a:rPr lang="pt-BR"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pt-BR"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pt-BR" sz="1800" dirty="0" smtClean="0">
                <a:solidFill>
                  <a:srgbClr val="FF0000"/>
                </a:solidFill>
              </a:rPr>
              <a:t> </a:t>
            </a:r>
            <a:endParaRPr lang="pt-BR" sz="1800" dirty="0">
              <a:solidFill>
                <a:srgbClr val="FF0000"/>
              </a:solidFill>
            </a:endParaRPr>
          </a:p>
        </p:txBody>
      </p:sp>
    </p:spTree>
    <p:extLst>
      <p:ext uri="{BB962C8B-B14F-4D97-AF65-F5344CB8AC3E}">
        <p14:creationId xmlns:p14="http://schemas.microsoft.com/office/powerpoint/2010/main" xmlns="" val="19810129"/>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Meta 2.8. Realizar triagem auditiva em 100% das crianças</a:t>
            </a:r>
            <a:br>
              <a:rPr lang="pt-BR"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Mês 1: 26 (65%);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64 (68,8%);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88 (71,5%)</a:t>
            </a: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a:p>
        </p:txBody>
      </p:sp>
      <p:graphicFrame>
        <p:nvGraphicFramePr>
          <p:cNvPr id="4" name="Gráfico 3"/>
          <p:cNvGraphicFramePr>
            <a:graphicFrameLocks/>
          </p:cNvGraphicFramePr>
          <p:nvPr>
            <p:extLst>
              <p:ext uri="{D42A27DB-BD31-4B8C-83A1-F6EECF244321}">
                <p14:modId xmlns:p14="http://schemas.microsoft.com/office/powerpoint/2010/main" xmlns="" val="4102841922"/>
              </p:ext>
            </p:extLst>
          </p:nvPr>
        </p:nvGraphicFramePr>
        <p:xfrm>
          <a:off x="2111553" y="2867149"/>
          <a:ext cx="5657056" cy="336749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629425" y="542077"/>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3953844385"/>
      </p:ext>
    </p:extLst>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427" y="1272665"/>
            <a:ext cx="7515340" cy="1752599"/>
          </a:xfrm>
        </p:spPr>
        <p:txBody>
          <a:bodyPr>
            <a:normAutofit/>
          </a:bodyPr>
          <a:lstStyle/>
          <a:p>
            <a:r>
              <a:rPr lang="pt-BR" sz="1800" dirty="0" smtClean="0">
                <a:latin typeface="Arial" pitchFamily="34" charset="0"/>
                <a:cs typeface="Arial" pitchFamily="34" charset="0"/>
              </a:rPr>
              <a:t>Meta 2.9. Realizar teste do pezinho em 100% das crianças até 7 dias de vida</a:t>
            </a:r>
            <a:br>
              <a:rPr lang="pt-BR"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Mês 1: 40 (100%);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84 (90,3%);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109 (88,6%)</a:t>
            </a:r>
            <a:br>
              <a:rPr lang="es-ES"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150419392"/>
              </p:ext>
            </p:extLst>
          </p:nvPr>
        </p:nvGraphicFramePr>
        <p:xfrm>
          <a:off x="2236302" y="3127081"/>
          <a:ext cx="5570218" cy="3478435"/>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629425" y="542077"/>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2323871030"/>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Meta 2.10. Realizar avaliação da necessidade de atendimento odontológico em 100% das crianças de 6 e 72 meses</a:t>
            </a:r>
            <a:br>
              <a:rPr lang="pt-BR"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Mês 1: 10 (28,6%);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21 (28%);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32 (32,3%)</a:t>
            </a: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583229295"/>
              </p:ext>
            </p:extLst>
          </p:nvPr>
        </p:nvGraphicFramePr>
        <p:xfrm>
          <a:off x="2150923" y="2863637"/>
          <a:ext cx="5704772" cy="354171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670368" y="337361"/>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556792422"/>
      </p:ext>
    </p:extLst>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Meta 2.11. Realizar primeira consulta odontológica para 100% das crianças de 6 a 72 meses de idade moradoras da área de abrangência, cadastradas na unidade de saúde</a:t>
            </a:r>
            <a:r>
              <a:rPr lang="es-ES" dirty="0" smtClean="0"/>
              <a:t/>
            </a:r>
            <a:br>
              <a:rPr lang="es-ES" dirty="0" smtClean="0"/>
            </a:br>
            <a:r>
              <a:rPr lang="es-ES" dirty="0" smtClean="0"/>
              <a:t/>
            </a:r>
            <a:br>
              <a:rPr lang="es-ES" dirty="0" smtClean="0"/>
            </a:br>
            <a:r>
              <a:rPr lang="es-ES" sz="2000" dirty="0" smtClean="0">
                <a:latin typeface="Arial" pitchFamily="34" charset="0"/>
                <a:cs typeface="Arial" pitchFamily="34" charset="0"/>
              </a:rPr>
              <a:t>Mês 1: 9 (25,7%); </a:t>
            </a:r>
            <a:r>
              <a:rPr lang="es-ES" sz="2000" dirty="0" err="1" smtClean="0">
                <a:latin typeface="Arial" pitchFamily="34" charset="0"/>
                <a:cs typeface="Arial" pitchFamily="34" charset="0"/>
              </a:rPr>
              <a:t>Mês</a:t>
            </a:r>
            <a:r>
              <a:rPr lang="es-ES" sz="2000" dirty="0" smtClean="0">
                <a:latin typeface="Arial" pitchFamily="34" charset="0"/>
                <a:cs typeface="Arial" pitchFamily="34" charset="0"/>
              </a:rPr>
              <a:t> 2: 19 (25,3%); </a:t>
            </a:r>
            <a:r>
              <a:rPr lang="es-ES" sz="2000" dirty="0" err="1" smtClean="0">
                <a:latin typeface="Arial" pitchFamily="34" charset="0"/>
                <a:cs typeface="Arial" pitchFamily="34" charset="0"/>
              </a:rPr>
              <a:t>Mês</a:t>
            </a:r>
            <a:r>
              <a:rPr lang="es-ES" sz="2000" dirty="0" smtClean="0">
                <a:latin typeface="Arial" pitchFamily="34" charset="0"/>
                <a:cs typeface="Arial" pitchFamily="34" charset="0"/>
              </a:rPr>
              <a:t> 3: 24 (24,2%)</a:t>
            </a:r>
            <a:endParaRPr lang="pt-BR" sz="2000" dirty="0"/>
          </a:p>
        </p:txBody>
      </p:sp>
      <p:sp>
        <p:nvSpPr>
          <p:cNvPr id="3" name="Espaço Reservado para Conteúdo 2"/>
          <p:cNvSpPr>
            <a:spLocks noGrp="1"/>
          </p:cNvSpPr>
          <p:nvPr>
            <p:ph idx="1"/>
          </p:nvPr>
        </p:nvSpPr>
        <p:spPr/>
        <p:txBody>
          <a:bodyPr/>
          <a:lstStyle/>
          <a:p>
            <a:endParaRPr lang="pt-BR"/>
          </a:p>
        </p:txBody>
      </p:sp>
      <p:graphicFrame>
        <p:nvGraphicFramePr>
          <p:cNvPr id="4" name="Gráfico 3"/>
          <p:cNvGraphicFramePr>
            <a:graphicFrameLocks/>
          </p:cNvGraphicFramePr>
          <p:nvPr>
            <p:extLst>
              <p:ext uri="{D42A27DB-BD31-4B8C-83A1-F6EECF244321}">
                <p14:modId xmlns:p14="http://schemas.microsoft.com/office/powerpoint/2010/main" xmlns="" val="1832137278"/>
              </p:ext>
            </p:extLst>
          </p:nvPr>
        </p:nvGraphicFramePr>
        <p:xfrm>
          <a:off x="2306471" y="2852381"/>
          <a:ext cx="5841243" cy="3819207"/>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656721" y="269122"/>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1856453234"/>
      </p:ext>
    </p:extLst>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3427" y="1273627"/>
            <a:ext cx="7515340" cy="1752599"/>
          </a:xfrm>
        </p:spPr>
        <p:txBody>
          <a:bodyPr>
            <a:normAutofit/>
          </a:bodyPr>
          <a:lstStyle/>
          <a:p>
            <a:pPr algn="l"/>
            <a:r>
              <a:rPr lang="pt-BR" sz="1800" dirty="0" smtClean="0">
                <a:latin typeface="Arial" pitchFamily="34" charset="0"/>
                <a:cs typeface="Arial" pitchFamily="34" charset="0"/>
              </a:rPr>
              <a:t>Objetivo 3. Melhorar a adesão ao programa de Saúde da Criança</a:t>
            </a:r>
            <a:br>
              <a:rPr lang="pt-BR"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pt-BR" sz="1800" dirty="0" smtClean="0">
                <a:latin typeface="Arial" pitchFamily="34" charset="0"/>
                <a:cs typeface="Arial" pitchFamily="34" charset="0"/>
              </a:rPr>
              <a:t>Meta 3.1. Fazer busca ativa de 100% das crianças faltosas às consultas</a:t>
            </a:r>
            <a:br>
              <a:rPr lang="pt-BR" sz="1800" dirty="0" smtClean="0">
                <a:latin typeface="Arial" pitchFamily="34" charset="0"/>
                <a:cs typeface="Arial" pitchFamily="34" charset="0"/>
              </a:rPr>
            </a:br>
            <a:r>
              <a:rPr lang="pt-BR" sz="1800" dirty="0" smtClean="0">
                <a:latin typeface="Arial" pitchFamily="34" charset="0"/>
                <a:cs typeface="Arial" pitchFamily="34" charset="0"/>
              </a:rPr>
              <a:t> </a:t>
            </a:r>
            <a:br>
              <a:rPr lang="pt-BR" sz="1800" dirty="0" smtClean="0">
                <a:latin typeface="Arial" pitchFamily="34" charset="0"/>
                <a:cs typeface="Arial" pitchFamily="34" charset="0"/>
              </a:rPr>
            </a:br>
            <a:r>
              <a:rPr lang="pt-BR" sz="1800" dirty="0" smtClean="0">
                <a:latin typeface="Arial" pitchFamily="34" charset="0"/>
                <a:cs typeface="Arial" pitchFamily="34" charset="0"/>
              </a:rPr>
              <a:t>Mês 1: 16 (84,2%); Mês 2: 25 (61%); Mês 3: 32 (56,1%)</a:t>
            </a:r>
            <a:r>
              <a:rPr lang="es-ES" sz="1800" dirty="0" smtClean="0">
                <a:latin typeface="Arial" pitchFamily="34" charset="0"/>
                <a:cs typeface="Arial" pitchFamily="34" charset="0"/>
              </a:rPr>
              <a:t/>
            </a:r>
            <a:br>
              <a:rPr lang="es-ES" sz="1800" dirty="0" smtClean="0">
                <a:latin typeface="Arial" pitchFamily="34" charset="0"/>
                <a:cs typeface="Arial" pitchFamily="34" charset="0"/>
              </a:rPr>
            </a:br>
            <a:endParaRPr lang="es-ES" sz="1800" dirty="0">
              <a:latin typeface="Arial" pitchFamily="34" charset="0"/>
              <a:cs typeface="Arial" pitchFamily="34" charset="0"/>
            </a:endParaRPr>
          </a:p>
        </p:txBody>
      </p:sp>
      <p:sp>
        <p:nvSpPr>
          <p:cNvPr id="5" name="4 Rectángulo"/>
          <p:cNvSpPr/>
          <p:nvPr/>
        </p:nvSpPr>
        <p:spPr>
          <a:xfrm>
            <a:off x="2699646" y="578224"/>
            <a:ext cx="4374506" cy="646331"/>
          </a:xfrm>
          <a:prstGeom prst="rect">
            <a:avLst/>
          </a:prstGeom>
        </p:spPr>
        <p:txBody>
          <a:bodyPr wrap="square">
            <a:spAutoFit/>
          </a:bodyPr>
          <a:lstStyle/>
          <a:p>
            <a:pPr algn="ctr"/>
            <a:r>
              <a:rPr lang="pt-BR" sz="3600" dirty="0" smtClean="0">
                <a:latin typeface="Arial" pitchFamily="34" charset="0"/>
                <a:cs typeface="Arial" pitchFamily="34" charset="0"/>
              </a:rPr>
              <a:t>Resultados</a:t>
            </a:r>
            <a:endParaRPr lang="pt-BR" sz="3600" dirty="0">
              <a:latin typeface="Arial" pitchFamily="34" charset="0"/>
              <a:cs typeface="Arial" pitchFamily="34" charset="0"/>
            </a:endParaRPr>
          </a:p>
        </p:txBody>
      </p:sp>
      <p:graphicFrame>
        <p:nvGraphicFramePr>
          <p:cNvPr id="7" name="Gráfico 6"/>
          <p:cNvGraphicFramePr>
            <a:graphicFrameLocks/>
          </p:cNvGraphicFramePr>
          <p:nvPr>
            <p:extLst>
              <p:ext uri="{D42A27DB-BD31-4B8C-83A1-F6EECF244321}">
                <p14:modId xmlns:p14="http://schemas.microsoft.com/office/powerpoint/2010/main" xmlns="" val="1417288666"/>
              </p:ext>
            </p:extLst>
          </p:nvPr>
        </p:nvGraphicFramePr>
        <p:xfrm>
          <a:off x="2226532" y="3033485"/>
          <a:ext cx="5872277" cy="3418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3600" dirty="0" smtClean="0">
                <a:latin typeface="Arial" pitchFamily="34" charset="0"/>
                <a:cs typeface="Arial" pitchFamily="34" charset="0"/>
              </a:rPr>
              <a:t>Resultados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pt-BR" sz="2200" dirty="0" smtClean="0">
                <a:latin typeface="Arial" pitchFamily="34" charset="0"/>
                <a:cs typeface="Arial" pitchFamily="34" charset="0"/>
              </a:rPr>
              <a:t>A busca ativa de crianças faltosas em ocasiões  foi afetada por a falta de agente comunitário durante a intervenção algumas de férias, doentes.</a:t>
            </a:r>
          </a:p>
          <a:p>
            <a:pPr algn="just"/>
            <a:endParaRPr lang="pt-BR" sz="2200" dirty="0" smtClean="0">
              <a:latin typeface="Arial" pitchFamily="34" charset="0"/>
              <a:cs typeface="Arial" pitchFamily="34" charset="0"/>
            </a:endParaRPr>
          </a:p>
          <a:p>
            <a:pPr algn="just"/>
            <a:r>
              <a:rPr lang="pt-BR" sz="2200" dirty="0" smtClean="0">
                <a:latin typeface="Arial" pitchFamily="34" charset="0"/>
                <a:cs typeface="Arial" pitchFamily="34" charset="0"/>
              </a:rPr>
              <a:t>Não foi possível chegar aos domicílios das crianças sem os agentes comunitários.</a:t>
            </a:r>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7600" y="1102660"/>
            <a:ext cx="7881257" cy="1752599"/>
          </a:xfrm>
        </p:spPr>
        <p:txBody>
          <a:bodyPr>
            <a:normAutofit fontScale="90000"/>
          </a:bodyPr>
          <a:lstStyle/>
          <a:p>
            <a:pPr algn="l"/>
            <a:r>
              <a:rPr lang="pt-BR" sz="2000" dirty="0" smtClean="0">
                <a:latin typeface="Arial" pitchFamily="34" charset="0"/>
                <a:cs typeface="Arial" pitchFamily="34" charset="0"/>
              </a:rPr>
              <a:t>Objetivo 4. Melhorar o registro das informações.</a:t>
            </a:r>
            <a:br>
              <a:rPr lang="pt-BR" sz="2000" dirty="0" smtClean="0">
                <a:latin typeface="Arial" pitchFamily="34" charset="0"/>
                <a:cs typeface="Arial" pitchFamily="34" charset="0"/>
              </a:rPr>
            </a:br>
            <a:r>
              <a:rPr lang="es-ES" sz="2000" dirty="0" smtClean="0">
                <a:latin typeface="Arial" pitchFamily="34" charset="0"/>
                <a:cs typeface="Arial" pitchFamily="34" charset="0"/>
              </a:rPr>
              <a:t/>
            </a:r>
            <a:br>
              <a:rPr lang="es-ES" sz="2000" dirty="0" smtClean="0">
                <a:latin typeface="Arial" pitchFamily="34" charset="0"/>
                <a:cs typeface="Arial" pitchFamily="34" charset="0"/>
              </a:rPr>
            </a:br>
            <a:r>
              <a:rPr lang="pt-BR" sz="2000" dirty="0" smtClean="0">
                <a:latin typeface="Arial" pitchFamily="34" charset="0"/>
                <a:cs typeface="Arial" pitchFamily="34" charset="0"/>
              </a:rPr>
              <a:t> Meta 4.1. Manter registro na ficha de acompanhamento/espelho da saúde da criança de 100% das crianças que consultam no serviço.</a:t>
            </a:r>
            <a:br>
              <a:rPr lang="pt-BR" sz="2000" dirty="0" smtClean="0">
                <a:latin typeface="Arial" pitchFamily="34" charset="0"/>
                <a:cs typeface="Arial" pitchFamily="34" charset="0"/>
              </a:rPr>
            </a:b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pt-BR" sz="2000" dirty="0" smtClean="0">
                <a:latin typeface="Arial" pitchFamily="34" charset="0"/>
                <a:cs typeface="Arial" pitchFamily="34" charset="0"/>
              </a:rPr>
              <a:t>Mês 1: 31 (77,5%); Mês 2: 62 (66,7%); Mês 3: 85 (69,1%).</a:t>
            </a:r>
            <a:endParaRPr lang="es-ES" sz="2000" dirty="0">
              <a:latin typeface="Arial" pitchFamily="34" charset="0"/>
              <a:cs typeface="Arial" pitchFamily="34" charset="0"/>
            </a:endParaRPr>
          </a:p>
        </p:txBody>
      </p:sp>
      <p:sp>
        <p:nvSpPr>
          <p:cNvPr id="5" name="4 Rectángulo"/>
          <p:cNvSpPr/>
          <p:nvPr/>
        </p:nvSpPr>
        <p:spPr>
          <a:xfrm>
            <a:off x="3848878" y="272535"/>
            <a:ext cx="2492990" cy="646331"/>
          </a:xfrm>
          <a:prstGeom prst="rect">
            <a:avLst/>
          </a:prstGeom>
        </p:spPr>
        <p:txBody>
          <a:bodyPr wrap="none">
            <a:spAutoFit/>
          </a:bodyPr>
          <a:lstStyle/>
          <a:p>
            <a:r>
              <a:rPr lang="pt-BR" sz="3600" dirty="0" smtClean="0">
                <a:latin typeface="Arial" pitchFamily="34" charset="0"/>
                <a:cs typeface="Arial" pitchFamily="34" charset="0"/>
              </a:rPr>
              <a:t>Resultados</a:t>
            </a:r>
            <a:endParaRPr lang="pt-BR" sz="3600" dirty="0">
              <a:latin typeface="Arial" pitchFamily="34" charset="0"/>
              <a:cs typeface="Arial"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xmlns="" val="1896281408"/>
              </p:ext>
            </p:extLst>
          </p:nvPr>
        </p:nvGraphicFramePr>
        <p:xfrm>
          <a:off x="1901371" y="3280229"/>
          <a:ext cx="6052457" cy="294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3600" dirty="0" smtClean="0">
                <a:latin typeface="Arial" pitchFamily="34" charset="0"/>
                <a:cs typeface="Arial" pitchFamily="34" charset="0"/>
              </a:rPr>
              <a:t>Resultados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lnSpc>
                <a:spcPct val="150000"/>
              </a:lnSpc>
            </a:pPr>
            <a:r>
              <a:rPr lang="pt-BR" sz="2000" dirty="0" smtClean="0">
                <a:latin typeface="Arial" pitchFamily="34" charset="0"/>
                <a:cs typeface="Arial" pitchFamily="34" charset="0"/>
              </a:rPr>
              <a:t>Com este indicador tive dificuldade para cumprir o previsto, acho que o tempo da intervenção foi pouco, muitas atividades estávamos realizando na unidade e tínhamos poucos profissionais para fazer todas as funções, mas ressalvasse que as ações estão incorporadas a rotina do serviço e que com o seguimento iremos atingir o objetivo proposto.</a:t>
            </a:r>
            <a:endParaRPr lang="es-ES" sz="2000" dirty="0" smtClean="0">
              <a:latin typeface="Arial" pitchFamily="34" charset="0"/>
              <a:cs typeface="Arial" pitchFamily="34" charset="0"/>
            </a:endParaRPr>
          </a:p>
          <a:p>
            <a:pPr>
              <a:lnSpc>
                <a:spcPct val="150000"/>
              </a:lnSpc>
            </a:pPr>
            <a:endParaRPr lang="es-ES" sz="2000" dirty="0"/>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3640" y="1352058"/>
            <a:ext cx="7515340" cy="1752599"/>
          </a:xfrm>
        </p:spPr>
        <p:txBody>
          <a:bodyPr anchor="t">
            <a:noAutofit/>
          </a:bodyPr>
          <a:lstStyle/>
          <a:p>
            <a:pPr algn="l"/>
            <a:r>
              <a:rPr lang="pt-BR" sz="1800" dirty="0" smtClean="0">
                <a:latin typeface="Arial" pitchFamily="34" charset="0"/>
                <a:cs typeface="Arial" pitchFamily="34" charset="0"/>
              </a:rPr>
              <a:t>Objetivo 5: Mapear as crianças de risco pertencentes à área de abrangência.</a:t>
            </a:r>
            <a:br>
              <a:rPr lang="pt-BR"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pt-BR" sz="1800" dirty="0" smtClean="0">
                <a:latin typeface="Arial" pitchFamily="34" charset="0"/>
                <a:cs typeface="Arial" pitchFamily="34" charset="0"/>
              </a:rPr>
              <a:t>Meta 5.1: Realizar avaliação de risco em 100% das crianças cadastradas no programa.</a:t>
            </a:r>
            <a:br>
              <a:rPr lang="pt-BR"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Mês 1: 40 (100%);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83 (89,2%);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110 (89,4%).</a:t>
            </a:r>
            <a:endParaRPr lang="es-ES" sz="1800" dirty="0">
              <a:latin typeface="Arial" pitchFamily="34" charset="0"/>
              <a:cs typeface="Arial" pitchFamily="34" charset="0"/>
            </a:endParaRPr>
          </a:p>
        </p:txBody>
      </p:sp>
      <p:sp>
        <p:nvSpPr>
          <p:cNvPr id="5" name="4 Rectángulo"/>
          <p:cNvSpPr/>
          <p:nvPr/>
        </p:nvSpPr>
        <p:spPr>
          <a:xfrm>
            <a:off x="3615558" y="418540"/>
            <a:ext cx="2492990" cy="646331"/>
          </a:xfrm>
          <a:prstGeom prst="rect">
            <a:avLst/>
          </a:prstGeom>
        </p:spPr>
        <p:txBody>
          <a:bodyPr wrap="none">
            <a:spAutoFit/>
          </a:bodyPr>
          <a:lstStyle/>
          <a:p>
            <a:r>
              <a:rPr lang="pt-BR" sz="3600" dirty="0" smtClean="0">
                <a:latin typeface="Arial" pitchFamily="34" charset="0"/>
                <a:cs typeface="Arial" pitchFamily="34" charset="0"/>
              </a:rPr>
              <a:t>Resultados</a:t>
            </a:r>
            <a:endParaRPr lang="pt-BR" sz="3600" dirty="0">
              <a:latin typeface="Arial" pitchFamily="34" charset="0"/>
              <a:cs typeface="Arial"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xmlns="" val="2261462884"/>
              </p:ext>
            </p:extLst>
          </p:nvPr>
        </p:nvGraphicFramePr>
        <p:xfrm>
          <a:off x="1973710" y="3614057"/>
          <a:ext cx="5776686" cy="29754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sz="3600" dirty="0" smtClean="0">
                <a:latin typeface="Arial" pitchFamily="34" charset="0"/>
                <a:cs typeface="Arial" pitchFamily="34" charset="0"/>
              </a:rPr>
              <a:t>Resultados</a:t>
            </a: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normAutofit/>
          </a:bodyPr>
          <a:lstStyle/>
          <a:p>
            <a:pPr algn="just"/>
            <a:r>
              <a:rPr lang="pt-BR" sz="2000" dirty="0" smtClean="0">
                <a:latin typeface="Arial" pitchFamily="34" charset="0"/>
                <a:cs typeface="Arial" pitchFamily="34" charset="0"/>
              </a:rPr>
              <a:t>O trabalho nas diferentes comunidades feito pelas agentes de saúde foi importante para informar de forma geral as diferentes mães das crianças sobre fatores risco.</a:t>
            </a:r>
          </a:p>
          <a:p>
            <a:pPr algn="just"/>
            <a:endParaRPr lang="pt-BR" sz="2000" dirty="0" smtClean="0">
              <a:latin typeface="Arial" pitchFamily="34" charset="0"/>
              <a:cs typeface="Arial" pitchFamily="34" charset="0"/>
            </a:endParaRPr>
          </a:p>
          <a:p>
            <a:pPr algn="just"/>
            <a:r>
              <a:rPr lang="pt-BR" sz="2000" dirty="0" smtClean="0">
                <a:latin typeface="Arial" pitchFamily="34" charset="0"/>
                <a:cs typeface="Arial" pitchFamily="34" charset="0"/>
              </a:rPr>
              <a:t>Também foi positivo para obter estes resultados o trabalho com os grupos que foi feito uma vez por mês, assim como o apoio por parte do gestor para viabilizar a realização dos exames complementares que precisavam algumas crianças para realizar uma adequada avaliação.</a:t>
            </a:r>
            <a:endParaRPr lang="es-ES" sz="2000" dirty="0">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221" y="310663"/>
            <a:ext cx="7515340" cy="1459089"/>
          </a:xfrm>
        </p:spPr>
        <p:txBody>
          <a:bodyPr>
            <a:normAutofit/>
          </a:bodyPr>
          <a:lstStyle/>
          <a:p>
            <a:r>
              <a:rPr lang="pt-BR" sz="3200" b="1" dirty="0">
                <a:solidFill>
                  <a:prstClr val="black"/>
                </a:solidFill>
                <a:latin typeface="Arial" panose="020B0604020202020204" pitchFamily="34" charset="0"/>
                <a:cs typeface="Arial" panose="020B0604020202020204" pitchFamily="34" charset="0"/>
              </a:rPr>
              <a:t>Características da Unidade</a:t>
            </a:r>
            <a:endParaRPr lang="pt-BR" sz="32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232008" y="1594338"/>
            <a:ext cx="7502770" cy="4896774"/>
          </a:xfrm>
        </p:spPr>
        <p:txBody>
          <a:bodyPr>
            <a:normAutofit/>
          </a:bodyPr>
          <a:lstStyle/>
          <a:p>
            <a:pPr marL="0" lvl="0" indent="0" algn="just">
              <a:lnSpc>
                <a:spcPct val="150000"/>
              </a:lnSpc>
              <a:buClr>
                <a:srgbClr val="30ACEC">
                  <a:lumMod val="75000"/>
                </a:srgbClr>
              </a:buClr>
              <a:buNone/>
            </a:pPr>
            <a:r>
              <a:rPr lang="pt-BR" sz="1800" dirty="0" smtClean="0">
                <a:solidFill>
                  <a:prstClr val="black"/>
                </a:solidFill>
                <a:latin typeface="Arial" panose="020B0604020202020204" pitchFamily="34" charset="0"/>
                <a:cs typeface="Arial" panose="020B0604020202020204" pitchFamily="34" charset="0"/>
              </a:rPr>
              <a:t>	A UBS N° 56 possui uma população de 2.422 habitantes; um médico, </a:t>
            </a:r>
            <a:r>
              <a:rPr lang="pt-BR" sz="1800" dirty="0">
                <a:solidFill>
                  <a:prstClr val="black"/>
                </a:solidFill>
                <a:latin typeface="Arial" panose="020B0604020202020204" pitchFamily="34" charset="0"/>
                <a:cs typeface="Arial" panose="020B0604020202020204" pitchFamily="34" charset="0"/>
              </a:rPr>
              <a:t>uma enfermeira, um técnico de enfermagem, </a:t>
            </a:r>
            <a:r>
              <a:rPr lang="pt-BR" sz="1800" dirty="0" smtClean="0">
                <a:solidFill>
                  <a:prstClr val="black"/>
                </a:solidFill>
                <a:latin typeface="Arial" panose="020B0604020202020204" pitchFamily="34" charset="0"/>
                <a:cs typeface="Arial" panose="020B0604020202020204" pitchFamily="34" charset="0"/>
              </a:rPr>
              <a:t>seis </a:t>
            </a:r>
            <a:r>
              <a:rPr lang="pt-BR" sz="1800" dirty="0">
                <a:solidFill>
                  <a:prstClr val="black"/>
                </a:solidFill>
                <a:latin typeface="Arial" panose="020B0604020202020204" pitchFamily="34" charset="0"/>
                <a:cs typeface="Arial" panose="020B0604020202020204" pitchFamily="34" charset="0"/>
              </a:rPr>
              <a:t>agentes comunitários de saúde, </a:t>
            </a:r>
            <a:r>
              <a:rPr lang="pt-BR" sz="1800" dirty="0" smtClean="0">
                <a:solidFill>
                  <a:prstClr val="black"/>
                </a:solidFill>
                <a:latin typeface="Arial" panose="020B0604020202020204" pitchFamily="34" charset="0"/>
                <a:cs typeface="Arial" panose="020B0604020202020204" pitchFamily="34" charset="0"/>
              </a:rPr>
              <a:t>um </a:t>
            </a:r>
            <a:r>
              <a:rPr lang="pt-BR" sz="1800" dirty="0">
                <a:solidFill>
                  <a:prstClr val="black"/>
                </a:solidFill>
                <a:latin typeface="Arial" panose="020B0604020202020204" pitchFamily="34" charset="0"/>
                <a:cs typeface="Arial" panose="020B0604020202020204" pitchFamily="34" charset="0"/>
              </a:rPr>
              <a:t>cirurgião-dentista e uma auxiliar de consultório dentário e uma auxiliar de limpeza.</a:t>
            </a:r>
          </a:p>
          <a:p>
            <a:pPr marL="0" lvl="0" indent="0" algn="just">
              <a:lnSpc>
                <a:spcPct val="150000"/>
              </a:lnSpc>
              <a:buClr>
                <a:srgbClr val="30ACEC">
                  <a:lumMod val="75000"/>
                </a:srgbClr>
              </a:buClr>
              <a:buNone/>
            </a:pPr>
            <a:r>
              <a:rPr lang="pt-BR" sz="1800" dirty="0" smtClean="0">
                <a:solidFill>
                  <a:prstClr val="black"/>
                </a:solidFill>
                <a:latin typeface="Arial" panose="020B0604020202020204" pitchFamily="34" charset="0"/>
                <a:cs typeface="Arial" panose="020B0604020202020204" pitchFamily="34" charset="0"/>
              </a:rPr>
              <a:t>	A </a:t>
            </a:r>
            <a:r>
              <a:rPr lang="pt-BR" sz="1800" dirty="0">
                <a:solidFill>
                  <a:prstClr val="black"/>
                </a:solidFill>
                <a:latin typeface="Arial" panose="020B0604020202020204" pitchFamily="34" charset="0"/>
                <a:cs typeface="Arial" panose="020B0604020202020204" pitchFamily="34" charset="0"/>
              </a:rPr>
              <a:t>estrutura física em geral é satisfatória. A equipe </a:t>
            </a:r>
            <a:r>
              <a:rPr lang="pt-BR" sz="1800" dirty="0" smtClean="0">
                <a:solidFill>
                  <a:prstClr val="black"/>
                </a:solidFill>
                <a:latin typeface="Arial" panose="020B0604020202020204" pitchFamily="34" charset="0"/>
                <a:cs typeface="Arial" panose="020B0604020202020204" pitchFamily="34" charset="0"/>
              </a:rPr>
              <a:t>encontra-se </a:t>
            </a:r>
            <a:r>
              <a:rPr lang="pt-BR" sz="1800" dirty="0">
                <a:solidFill>
                  <a:prstClr val="black"/>
                </a:solidFill>
                <a:latin typeface="Arial" panose="020B0604020202020204" pitchFamily="34" charset="0"/>
                <a:cs typeface="Arial" panose="020B0604020202020204" pitchFamily="34" charset="0"/>
              </a:rPr>
              <a:t>incompleta quanto </a:t>
            </a:r>
            <a:r>
              <a:rPr lang="pt-BR" sz="1800" dirty="0" smtClean="0">
                <a:solidFill>
                  <a:prstClr val="black"/>
                </a:solidFill>
                <a:latin typeface="Arial" panose="020B0604020202020204" pitchFamily="34" charset="0"/>
                <a:cs typeface="Arial" panose="020B0604020202020204" pitchFamily="34" charset="0"/>
              </a:rPr>
              <a:t>ao número </a:t>
            </a:r>
            <a:r>
              <a:rPr lang="pt-BR" sz="1800" dirty="0">
                <a:solidFill>
                  <a:prstClr val="black"/>
                </a:solidFill>
                <a:latin typeface="Arial" panose="020B0604020202020204" pitchFamily="34" charset="0"/>
                <a:cs typeface="Arial" panose="020B0604020202020204" pitchFamily="34" charset="0"/>
              </a:rPr>
              <a:t>de integrantes</a:t>
            </a:r>
            <a:r>
              <a:rPr lang="pt-BR" sz="1800" dirty="0" smtClean="0">
                <a:solidFill>
                  <a:prstClr val="black"/>
                </a:solidFill>
                <a:latin typeface="Arial" panose="020B0604020202020204" pitchFamily="34" charset="0"/>
                <a:cs typeface="Arial" panose="020B0604020202020204" pitchFamily="34" charset="0"/>
              </a:rPr>
              <a:t>.</a:t>
            </a:r>
          </a:p>
          <a:p>
            <a:pPr marL="0" lvl="0" indent="0" algn="just">
              <a:lnSpc>
                <a:spcPct val="150000"/>
              </a:lnSpc>
              <a:buClr>
                <a:srgbClr val="30ACEC">
                  <a:lumMod val="75000"/>
                </a:srgbClr>
              </a:buClr>
              <a:buNone/>
            </a:pPr>
            <a:r>
              <a:rPr lang="pt-BR" sz="1800" dirty="0" smtClean="0">
                <a:solidFill>
                  <a:prstClr val="black"/>
                </a:solidFill>
                <a:latin typeface="Arial" panose="020B0604020202020204" pitchFamily="34" charset="0"/>
                <a:cs typeface="Arial" panose="020B0604020202020204" pitchFamily="34" charset="0"/>
              </a:rPr>
              <a:t>	Antes </a:t>
            </a:r>
            <a:r>
              <a:rPr lang="pt-BR" sz="1800" dirty="0">
                <a:solidFill>
                  <a:prstClr val="black"/>
                </a:solidFill>
                <a:latin typeface="Arial" panose="020B0604020202020204" pitchFamily="34" charset="0"/>
                <a:cs typeface="Arial" panose="020B0604020202020204" pitchFamily="34" charset="0"/>
              </a:rPr>
              <a:t>da </a:t>
            </a:r>
            <a:r>
              <a:rPr lang="pt-BR" sz="1800" dirty="0" smtClean="0">
                <a:solidFill>
                  <a:prstClr val="black"/>
                </a:solidFill>
                <a:latin typeface="Arial" panose="020B0604020202020204" pitchFamily="34" charset="0"/>
                <a:cs typeface="Arial" panose="020B0604020202020204" pitchFamily="34" charset="0"/>
              </a:rPr>
              <a:t>intervenção </a:t>
            </a:r>
            <a:r>
              <a:rPr lang="pt-BR" sz="1800" dirty="0">
                <a:solidFill>
                  <a:prstClr val="black"/>
                </a:solidFill>
                <a:latin typeface="Arial" panose="020B0604020202020204" pitchFamily="34" charset="0"/>
                <a:cs typeface="Arial" panose="020B0604020202020204" pitchFamily="34" charset="0"/>
              </a:rPr>
              <a:t>existia </a:t>
            </a:r>
            <a:r>
              <a:rPr lang="pt-BR" sz="1800" dirty="0" smtClean="0">
                <a:solidFill>
                  <a:prstClr val="black"/>
                </a:solidFill>
                <a:latin typeface="Arial" panose="020B0604020202020204" pitchFamily="34" charset="0"/>
                <a:cs typeface="Arial" panose="020B0604020202020204" pitchFamily="34" charset="0"/>
              </a:rPr>
              <a:t>baixa qualidade no atendimento das crianças de 0 à 72 meses de idade. </a:t>
            </a:r>
            <a:endParaRPr lang="pt-BR" sz="1800" dirty="0">
              <a:solidFill>
                <a:prstClr val="black"/>
              </a:solidFill>
              <a:latin typeface="Arial" panose="020B0604020202020204" pitchFamily="34" charset="0"/>
              <a:cs typeface="Arial" panose="020B0604020202020204" pitchFamily="34" charset="0"/>
            </a:endParaRPr>
          </a:p>
          <a:p>
            <a:pPr lvl="0">
              <a:lnSpc>
                <a:spcPct val="150000"/>
              </a:lnSpc>
              <a:buClr>
                <a:srgbClr val="30ACEC">
                  <a:lumMod val="75000"/>
                </a:srgbClr>
              </a:buClr>
            </a:pPr>
            <a:endParaRPr lang="pt-BR" sz="1800" dirty="0">
              <a:solidFill>
                <a:prstClr val="black"/>
              </a:solidFill>
            </a:endParaRPr>
          </a:p>
        </p:txBody>
      </p:sp>
    </p:spTree>
    <p:extLst>
      <p:ext uri="{BB962C8B-B14F-4D97-AF65-F5344CB8AC3E}">
        <p14:creationId xmlns:p14="http://schemas.microsoft.com/office/powerpoint/2010/main" xmlns="" val="3591193422"/>
      </p:ext>
    </p:extLst>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5690" y="1579929"/>
            <a:ext cx="7515340" cy="1752599"/>
          </a:xfrm>
        </p:spPr>
        <p:txBody>
          <a:bodyPr>
            <a:noAutofit/>
          </a:bodyPr>
          <a:lstStyle/>
          <a:p>
            <a:pPr algn="l"/>
            <a:r>
              <a:rPr lang="pt-BR" sz="1800" dirty="0" smtClean="0">
                <a:latin typeface="Arial" pitchFamily="34" charset="0"/>
                <a:cs typeface="Arial" pitchFamily="34" charset="0"/>
              </a:rPr>
              <a:t>Objetivo 6: Promover a saúde das crianças</a:t>
            </a:r>
            <a:br>
              <a:rPr lang="pt-BR"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pt-BR" sz="1800" dirty="0" smtClean="0">
                <a:latin typeface="Arial" pitchFamily="34" charset="0"/>
                <a:cs typeface="Arial" pitchFamily="34" charset="0"/>
              </a:rPr>
              <a:t> Meta 6.1: Dar orientações para prevenir acidentes na infância em 100% das consultas de saúde da criança</a:t>
            </a:r>
            <a:br>
              <a:rPr lang="pt-BR"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Mês 1: 40 (100%);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86 (92,5%);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113 (91,9%)</a:t>
            </a:r>
            <a:endParaRPr lang="es-ES" sz="1800" dirty="0">
              <a:latin typeface="Arial" pitchFamily="34" charset="0"/>
              <a:cs typeface="Arial" pitchFamily="34" charset="0"/>
            </a:endParaRPr>
          </a:p>
        </p:txBody>
      </p:sp>
      <p:sp>
        <p:nvSpPr>
          <p:cNvPr id="5" name="4 Rectángulo"/>
          <p:cNvSpPr/>
          <p:nvPr/>
        </p:nvSpPr>
        <p:spPr>
          <a:xfrm>
            <a:off x="3702780" y="697421"/>
            <a:ext cx="2492990" cy="646331"/>
          </a:xfrm>
          <a:prstGeom prst="rect">
            <a:avLst/>
          </a:prstGeom>
        </p:spPr>
        <p:txBody>
          <a:bodyPr wrap="none">
            <a:spAutoFit/>
          </a:bodyPr>
          <a:lstStyle/>
          <a:p>
            <a:r>
              <a:rPr lang="pt-BR" sz="3600" dirty="0" smtClean="0">
                <a:latin typeface="Arial" pitchFamily="34" charset="0"/>
                <a:cs typeface="Arial" pitchFamily="34" charset="0"/>
              </a:rPr>
              <a:t>Resultados</a:t>
            </a:r>
            <a:endParaRPr lang="pt-BR" sz="3600" dirty="0">
              <a:latin typeface="Arial" pitchFamily="34" charset="0"/>
              <a:cs typeface="Arial" pitchFamily="34" charset="0"/>
            </a:endParaRPr>
          </a:p>
        </p:txBody>
      </p:sp>
      <p:graphicFrame>
        <p:nvGraphicFramePr>
          <p:cNvPr id="6" name="Gráfico 5"/>
          <p:cNvGraphicFramePr>
            <a:graphicFrameLocks/>
          </p:cNvGraphicFramePr>
          <p:nvPr>
            <p:extLst>
              <p:ext uri="{D42A27DB-BD31-4B8C-83A1-F6EECF244321}">
                <p14:modId xmlns:p14="http://schemas.microsoft.com/office/powerpoint/2010/main" xmlns="" val="124186506"/>
              </p:ext>
            </p:extLst>
          </p:nvPr>
        </p:nvGraphicFramePr>
        <p:xfrm>
          <a:off x="2423887" y="3643085"/>
          <a:ext cx="5239656" cy="27867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3600" dirty="0" smtClean="0">
                <a:latin typeface="Arial" pitchFamily="34" charset="0"/>
                <a:cs typeface="Arial" pitchFamily="34" charset="0"/>
              </a:rPr>
              <a:t>Resultados</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1113426" y="2391234"/>
            <a:ext cx="7515340" cy="3124201"/>
          </a:xfrm>
        </p:spPr>
        <p:txBody>
          <a:bodyPr>
            <a:normAutofit/>
          </a:bodyPr>
          <a:lstStyle/>
          <a:p>
            <a:pPr algn="just"/>
            <a:r>
              <a:rPr lang="pt-BR" sz="2000" dirty="0" smtClean="0">
                <a:latin typeface="Arial" pitchFamily="34" charset="0"/>
                <a:cs typeface="Arial" pitchFamily="34" charset="0"/>
              </a:rPr>
              <a:t>Este indicador em relação as metas que nos planejamos foi cumprido  qualitativamente.</a:t>
            </a:r>
          </a:p>
          <a:p>
            <a:pPr algn="just"/>
            <a:endParaRPr lang="pt-BR" sz="2000" dirty="0" smtClean="0">
              <a:latin typeface="Arial" pitchFamily="34" charset="0"/>
              <a:cs typeface="Arial" pitchFamily="34" charset="0"/>
            </a:endParaRPr>
          </a:p>
          <a:p>
            <a:pPr algn="just"/>
            <a:r>
              <a:rPr lang="pt-BR" sz="2000" dirty="0" smtClean="0">
                <a:latin typeface="Arial" pitchFamily="34" charset="0"/>
                <a:cs typeface="Arial" pitchFamily="34" charset="0"/>
              </a:rPr>
              <a:t>A maioria das mães das crianças acompanhadas receberam tais orientações para prevenir acidentes desde que nasce as crianças, todos os riscos que podem evitar nos domicílios e na comunidade</a:t>
            </a:r>
            <a:r>
              <a:rPr lang="pt-BR" sz="2000" dirty="0" smtClean="0"/>
              <a:t>.</a:t>
            </a:r>
            <a:endParaRPr lang="es-ES" sz="2000" dirty="0"/>
          </a:p>
        </p:txBody>
      </p:sp>
    </p:spTree>
  </p:cSld>
  <p:clrMapOvr>
    <a:masterClrMapping/>
  </p:clrMapOvr>
  <p:transition spd="med">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427" y="835929"/>
            <a:ext cx="7515340" cy="1752599"/>
          </a:xfrm>
        </p:spPr>
        <p:txBody>
          <a:bodyPr>
            <a:normAutofit/>
          </a:bodyPr>
          <a:lstStyle/>
          <a:p>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Meta 6.2. Colocar 100% das crianças para mamar durante a primeira consulta</a:t>
            </a: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
            </a:r>
            <a:br>
              <a:rPr lang="es-ES" sz="1800" dirty="0" smtClean="0">
                <a:latin typeface="Arial" pitchFamily="34" charset="0"/>
                <a:cs typeface="Arial" pitchFamily="34" charset="0"/>
              </a:rPr>
            </a:br>
            <a:r>
              <a:rPr lang="es-ES" sz="1800" dirty="0" smtClean="0">
                <a:latin typeface="Arial" pitchFamily="34" charset="0"/>
                <a:cs typeface="Arial" pitchFamily="34" charset="0"/>
              </a:rPr>
              <a:t>Mês 1: 24 (60%);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56 (60,2%);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75 (61%)</a:t>
            </a: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2902308236"/>
              </p:ext>
            </p:extLst>
          </p:nvPr>
        </p:nvGraphicFramePr>
        <p:xfrm>
          <a:off x="2047165" y="2751649"/>
          <a:ext cx="5466212" cy="3771981"/>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670368" y="473838"/>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1869839208"/>
      </p:ext>
    </p:extLst>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2339639367"/>
              </p:ext>
            </p:extLst>
          </p:nvPr>
        </p:nvGraphicFramePr>
        <p:xfrm>
          <a:off x="2273753" y="2914091"/>
          <a:ext cx="5719286" cy="3631202"/>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a:spLocks noGrp="1"/>
          </p:cNvSpPr>
          <p:nvPr>
            <p:ph type="title"/>
          </p:nvPr>
        </p:nvSpPr>
        <p:spPr/>
        <p:txBody>
          <a:bodyPr>
            <a:normAutofit/>
          </a:bodyPr>
          <a:lstStyle/>
          <a:p>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Meta 6.3. Fornecer orientações nutricionais de acordo com a faixa etária para 100% das crianças</a:t>
            </a:r>
            <a:r>
              <a:rPr lang="pt-BR" sz="2000" dirty="0" smtClean="0">
                <a:latin typeface="Arial" pitchFamily="34" charset="0"/>
                <a:cs typeface="Arial" pitchFamily="34" charset="0"/>
              </a:rPr>
              <a:t/>
            </a:r>
            <a:br>
              <a:rPr lang="pt-BR" sz="2000" dirty="0" smtClean="0">
                <a:latin typeface="Arial" pitchFamily="34" charset="0"/>
                <a:cs typeface="Arial" pitchFamily="34" charset="0"/>
              </a:rPr>
            </a:br>
            <a:r>
              <a:rPr lang="es-ES" sz="2000" dirty="0" smtClean="0">
                <a:latin typeface="Arial" pitchFamily="34" charset="0"/>
                <a:cs typeface="Arial" pitchFamily="34" charset="0"/>
              </a:rPr>
              <a:t/>
            </a:r>
            <a:br>
              <a:rPr lang="es-ES" sz="2000" dirty="0" smtClean="0">
                <a:latin typeface="Arial" pitchFamily="34" charset="0"/>
                <a:cs typeface="Arial" pitchFamily="34" charset="0"/>
              </a:rPr>
            </a:br>
            <a:r>
              <a:rPr lang="es-ES" sz="1800" dirty="0" smtClean="0">
                <a:latin typeface="Arial" pitchFamily="34" charset="0"/>
                <a:cs typeface="Arial" pitchFamily="34" charset="0"/>
              </a:rPr>
              <a:t>Mês 1: 39 (97,5%);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2: 89 (95,7%); </a:t>
            </a:r>
            <a:r>
              <a:rPr lang="es-ES" sz="1800" dirty="0" err="1" smtClean="0">
                <a:latin typeface="Arial" pitchFamily="34" charset="0"/>
                <a:cs typeface="Arial" pitchFamily="34" charset="0"/>
              </a:rPr>
              <a:t>Mês</a:t>
            </a:r>
            <a:r>
              <a:rPr lang="es-ES" sz="1800" dirty="0" smtClean="0">
                <a:latin typeface="Arial" pitchFamily="34" charset="0"/>
                <a:cs typeface="Arial" pitchFamily="34" charset="0"/>
              </a:rPr>
              <a:t> 3: 117 (95,1%)</a:t>
            </a:r>
            <a:endParaRPr lang="pt-BR" dirty="0"/>
          </a:p>
        </p:txBody>
      </p:sp>
      <p:sp>
        <p:nvSpPr>
          <p:cNvPr id="7" name="6 Rectángulo"/>
          <p:cNvSpPr/>
          <p:nvPr/>
        </p:nvSpPr>
        <p:spPr>
          <a:xfrm>
            <a:off x="3598395" y="391952"/>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844421736"/>
      </p:ext>
    </p:extLst>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427" y="726744"/>
            <a:ext cx="7515340" cy="1752599"/>
          </a:xfrm>
        </p:spPr>
        <p:txBody>
          <a:bodyPr>
            <a:noAutofit/>
          </a:bodyPr>
          <a:lstStyle/>
          <a:p>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Meta 6.4. Fornecer orientações sobre higiene bucal, etiologia e prevenção da cárie para 100% das crianças de acordo com a faixa etária</a:t>
            </a:r>
            <a:br>
              <a:rPr lang="pt-BR" sz="1800" dirty="0" smtClean="0">
                <a:latin typeface="Arial" pitchFamily="34" charset="0"/>
                <a:cs typeface="Arial" pitchFamily="34" charset="0"/>
              </a:rPr>
            </a:br>
            <a:r>
              <a:rPr lang="pt-BR" sz="1800" dirty="0" smtClean="0">
                <a:latin typeface="Arial" pitchFamily="34" charset="0"/>
                <a:cs typeface="Arial" pitchFamily="34" charset="0"/>
              </a:rPr>
              <a:t/>
            </a:r>
            <a:br>
              <a:rPr lang="pt-BR" sz="1800" dirty="0" smtClean="0">
                <a:latin typeface="Arial" pitchFamily="34" charset="0"/>
                <a:cs typeface="Arial" pitchFamily="34" charset="0"/>
              </a:rPr>
            </a:br>
            <a:r>
              <a:rPr lang="pt-BR" sz="1800" dirty="0" smtClean="0">
                <a:latin typeface="Arial" pitchFamily="34" charset="0"/>
                <a:cs typeface="Arial" pitchFamily="34" charset="0"/>
              </a:rPr>
              <a:t>Mês 1: 40 (100%); Mês 2: 84 (90,3%); Mês 3: 105 (85,4%)</a:t>
            </a:r>
            <a:r>
              <a:rPr lang="es-ES" sz="1800" dirty="0" smtClean="0">
                <a:latin typeface="Arial" pitchFamily="34" charset="0"/>
                <a:cs typeface="Arial" pitchFamily="34" charset="0"/>
              </a:rPr>
              <a:t/>
            </a:r>
            <a:br>
              <a:rPr lang="es-ES" sz="1800" dirty="0" smtClean="0">
                <a:latin typeface="Arial" pitchFamily="34" charset="0"/>
                <a:cs typeface="Arial" pitchFamily="34" charset="0"/>
              </a:rPr>
            </a:br>
            <a:endParaRPr lang="pt-BR" sz="1800"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endParaRPr lang="pt-BR" dirty="0"/>
          </a:p>
        </p:txBody>
      </p:sp>
      <p:graphicFrame>
        <p:nvGraphicFramePr>
          <p:cNvPr id="4" name="Gráfico 3"/>
          <p:cNvGraphicFramePr>
            <a:graphicFrameLocks/>
          </p:cNvGraphicFramePr>
          <p:nvPr>
            <p:extLst>
              <p:ext uri="{D42A27DB-BD31-4B8C-83A1-F6EECF244321}">
                <p14:modId xmlns:p14="http://schemas.microsoft.com/office/powerpoint/2010/main" xmlns="" val="215336323"/>
              </p:ext>
            </p:extLst>
          </p:nvPr>
        </p:nvGraphicFramePr>
        <p:xfrm>
          <a:off x="2188065" y="2855676"/>
          <a:ext cx="5594191" cy="358888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502861" y="269122"/>
            <a:ext cx="2392001" cy="584775"/>
          </a:xfrm>
          <a:prstGeom prst="rect">
            <a:avLst/>
          </a:prstGeom>
        </p:spPr>
        <p:txBody>
          <a:bodyPr wrap="none">
            <a:spAutoFit/>
          </a:bodyPr>
          <a:lstStyle/>
          <a:p>
            <a:r>
              <a:rPr lang="pt-BR" sz="3200" b="1" dirty="0" smtClean="0">
                <a:latin typeface="Arial" pitchFamily="34" charset="0"/>
                <a:cs typeface="Arial" pitchFamily="34" charset="0"/>
              </a:rPr>
              <a:t>Resultados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xmlns="" val="397332622"/>
      </p:ext>
    </p:extLst>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3600" dirty="0" smtClean="0">
                <a:latin typeface="Arial" pitchFamily="34" charset="0"/>
                <a:cs typeface="Arial" pitchFamily="34" charset="0"/>
              </a:rPr>
              <a:t>Discussão</a:t>
            </a:r>
            <a:endParaRPr lang="es-ES" sz="3600" dirty="0"/>
          </a:p>
        </p:txBody>
      </p:sp>
      <p:sp>
        <p:nvSpPr>
          <p:cNvPr id="3" name="2 Marcador de contenido"/>
          <p:cNvSpPr>
            <a:spLocks noGrp="1"/>
          </p:cNvSpPr>
          <p:nvPr>
            <p:ph idx="1"/>
          </p:nvPr>
        </p:nvSpPr>
        <p:spPr/>
        <p:txBody>
          <a:bodyPr>
            <a:noAutofit/>
          </a:bodyPr>
          <a:lstStyle/>
          <a:p>
            <a:pPr algn="just">
              <a:lnSpc>
                <a:spcPct val="150000"/>
              </a:lnSpc>
            </a:pPr>
            <a:r>
              <a:rPr lang="pt-BR" sz="1800" dirty="0" smtClean="0">
                <a:latin typeface="Arial" pitchFamily="34" charset="0"/>
                <a:cs typeface="Arial" pitchFamily="34" charset="0"/>
              </a:rPr>
              <a:t>A intervenção permitiu a ampliação da cobertura de crianças cadastradas na UBS. As crianças atendidas no período receberam atenção e avaliação qualificada de forma integral, com exame clínico apropriado em cada um dos casos, avaliação antropométrica, orientações gerais às mães, orientações nutricionais, orientações na prevenção de acidentes, identificação da necessidade de atendimento odontológico e promoção das consultas odontológicas programadas</a:t>
            </a:r>
            <a:r>
              <a:rPr lang="pt-BR" sz="1800" dirty="0" smtClean="0"/>
              <a:t>.</a:t>
            </a:r>
            <a:endParaRPr lang="es-ES" sz="1800"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3427" y="192325"/>
            <a:ext cx="7515340" cy="1752599"/>
          </a:xfrm>
        </p:spPr>
        <p:txBody>
          <a:bodyPr>
            <a:normAutofit/>
          </a:bodyPr>
          <a:lstStyle/>
          <a:p>
            <a:r>
              <a:rPr lang="pt-BR" sz="3600" dirty="0" smtClean="0">
                <a:latin typeface="Arial" pitchFamily="34" charset="0"/>
                <a:cs typeface="Arial" pitchFamily="34" charset="0"/>
              </a:rPr>
              <a:t>Discussão</a:t>
            </a:r>
            <a:endParaRPr lang="es-ES" sz="3600" b="1" dirty="0"/>
          </a:p>
        </p:txBody>
      </p:sp>
      <p:sp>
        <p:nvSpPr>
          <p:cNvPr id="3" name="2 Marcador de contenido"/>
          <p:cNvSpPr>
            <a:spLocks noGrp="1"/>
          </p:cNvSpPr>
          <p:nvPr>
            <p:ph idx="1"/>
          </p:nvPr>
        </p:nvSpPr>
        <p:spPr>
          <a:xfrm>
            <a:off x="1113426" y="2220686"/>
            <a:ext cx="7515340" cy="4034971"/>
          </a:xfrm>
        </p:spPr>
        <p:txBody>
          <a:bodyPr>
            <a:normAutofit/>
          </a:bodyPr>
          <a:lstStyle/>
          <a:p>
            <a:pPr algn="just">
              <a:lnSpc>
                <a:spcPct val="150000"/>
              </a:lnSpc>
            </a:pPr>
            <a:r>
              <a:rPr lang="pt-BR" sz="1800" dirty="0" smtClean="0">
                <a:latin typeface="Arial" pitchFamily="34" charset="0"/>
                <a:cs typeface="Arial" pitchFamily="34" charset="0"/>
              </a:rPr>
              <a:t>Para a equipe, a intervenção permitiu que muitos integrantes atualizassem conceitos sobre o Programa Saúde da Criança de 0 a 72 meses. Os funcionários também se encontram mais qualificados quanto ao fornecimento de informações sobre este tipo de atendimento na UBS, pois se sentem mais seguros em repassar o conhecimento, o que inclui os agentes comunitários em suas visitas domiciliares, respaldados pelos conhecimentos discutidos nas reuniões de equipe, embasados nos protocolos utilizados pelo Ministério da Saúde e adotados pela intervenção</a:t>
            </a:r>
            <a:r>
              <a:rPr lang="pt-BR" sz="1800" dirty="0" smtClean="0"/>
              <a:t>. </a:t>
            </a:r>
            <a:endParaRPr lang="es-ES" sz="1800" dirty="0" smtClean="0"/>
          </a:p>
          <a:p>
            <a:pPr>
              <a:lnSpc>
                <a:spcPct val="150000"/>
              </a:lnSpc>
            </a:pPr>
            <a:endParaRPr lang="es-ES" sz="1800" dirty="0"/>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3427" y="90727"/>
            <a:ext cx="7515340" cy="1752599"/>
          </a:xfrm>
        </p:spPr>
        <p:txBody>
          <a:bodyPr>
            <a:normAutofit/>
          </a:bodyPr>
          <a:lstStyle/>
          <a:p>
            <a:r>
              <a:rPr lang="pt-BR" sz="3600" dirty="0" smtClean="0">
                <a:latin typeface="Arial" pitchFamily="34" charset="0"/>
                <a:cs typeface="Arial" pitchFamily="34" charset="0"/>
              </a:rPr>
              <a:t>Discussão</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1113426" y="2013870"/>
            <a:ext cx="7515340" cy="3733800"/>
          </a:xfrm>
        </p:spPr>
        <p:txBody>
          <a:bodyPr>
            <a:normAutofit/>
          </a:bodyPr>
          <a:lstStyle/>
          <a:p>
            <a:pPr algn="just">
              <a:lnSpc>
                <a:spcPct val="150000"/>
              </a:lnSpc>
            </a:pPr>
            <a:r>
              <a:rPr lang="pt-BR" sz="1800" dirty="0" smtClean="0">
                <a:latin typeface="Arial" pitchFamily="34" charset="0"/>
                <a:cs typeface="Arial" pitchFamily="34" charset="0"/>
              </a:rPr>
              <a:t>A intervenção para a comunidade foi importante, além de proporcionar a melhoria da atenção prestada, as crianças e as orientações dadas as mães e as famílias. De modo geral, a comunidade não tinha muito conhecimento da importância do programa, ao final perceberam que aumenta a qualidade de vida das crianças. Como se tornou rotina a visita domiciliar uma vez por semana, aumentou o engajamento dos profissionais com os usuários.</a:t>
            </a:r>
            <a:endParaRPr lang="es-ES" sz="1800" dirty="0" smtClean="0">
              <a:latin typeface="Arial" pitchFamily="34" charset="0"/>
              <a:cs typeface="Arial" pitchFamily="34" charset="0"/>
            </a:endParaRPr>
          </a:p>
          <a:p>
            <a:pPr>
              <a:lnSpc>
                <a:spcPct val="150000"/>
              </a:lnSpc>
            </a:pPr>
            <a:endParaRPr lang="es-ES" sz="1800" dirty="0"/>
          </a:p>
        </p:txBody>
      </p:sp>
    </p:spTree>
  </p:cSld>
  <p:clrMapOvr>
    <a:masterClrMapping/>
  </p:clrMapOvr>
  <p:transition spd="med">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3600" dirty="0" smtClean="0">
                <a:latin typeface="Arial" pitchFamily="34" charset="0"/>
                <a:cs typeface="Arial" pitchFamily="34" charset="0"/>
              </a:rPr>
              <a:t>Discussão</a:t>
            </a:r>
            <a:endParaRPr lang="es-ES" sz="3600" dirty="0">
              <a:latin typeface="Arial" pitchFamily="34" charset="0"/>
              <a:cs typeface="Arial" pitchFamily="34" charset="0"/>
            </a:endParaRPr>
          </a:p>
        </p:txBody>
      </p:sp>
      <p:sp>
        <p:nvSpPr>
          <p:cNvPr id="3" name="2 Marcador de contenido"/>
          <p:cNvSpPr>
            <a:spLocks noGrp="1"/>
          </p:cNvSpPr>
          <p:nvPr>
            <p:ph idx="1"/>
          </p:nvPr>
        </p:nvSpPr>
        <p:spPr>
          <a:xfrm>
            <a:off x="1113426" y="2380344"/>
            <a:ext cx="7515340" cy="3410858"/>
          </a:xfrm>
        </p:spPr>
        <p:txBody>
          <a:bodyPr>
            <a:normAutofit/>
          </a:bodyPr>
          <a:lstStyle/>
          <a:p>
            <a:pPr algn="just">
              <a:lnSpc>
                <a:spcPct val="150000"/>
              </a:lnSpc>
            </a:pPr>
            <a:r>
              <a:rPr lang="pt-BR" sz="1800" dirty="0" smtClean="0">
                <a:latin typeface="Arial" pitchFamily="34" charset="0"/>
                <a:cs typeface="Arial" pitchFamily="34" charset="0"/>
              </a:rPr>
              <a:t>Continuamos trabalhando em função de aumentar a cobertura desse programa para 100% e promover atenção de qualidade as crianças com as respectivas consultas de seguimento, avaliando-o de forma integral e propiciando um melhor engajamento público e acolhimento. Também trabalharemos para continuar aumentando a participação social, já que a comunidade foi parte decisiva e a família como representante das crianças.</a:t>
            </a:r>
            <a:endParaRPr lang="es-ES" sz="1800" dirty="0" smtClean="0">
              <a:latin typeface="Arial" pitchFamily="34" charset="0"/>
              <a:cs typeface="Arial" pitchFamily="34" charset="0"/>
            </a:endParaRPr>
          </a:p>
          <a:p>
            <a:pPr>
              <a:lnSpc>
                <a:spcPct val="150000"/>
              </a:lnSpc>
            </a:pPr>
            <a:endParaRPr lang="es-ES" sz="1800" dirty="0"/>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2220" y="1"/>
            <a:ext cx="7515340" cy="1413933"/>
          </a:xfrm>
        </p:spPr>
        <p:txBody>
          <a:bodyPr>
            <a:normAutofit/>
          </a:bodyPr>
          <a:lstStyle/>
          <a:p>
            <a:r>
              <a:rPr lang="pt-BR" sz="2400" b="1" u="sng" dirty="0">
                <a:latin typeface="Arial" panose="020B0604020202020204" pitchFamily="34" charset="0"/>
                <a:cs typeface="Arial" panose="020B0604020202020204" pitchFamily="34" charset="0"/>
              </a:rPr>
              <a:t>Reflexão crítica sobre o processo pessoal de aprendizagem:</a:t>
            </a:r>
          </a:p>
        </p:txBody>
      </p:sp>
      <p:sp>
        <p:nvSpPr>
          <p:cNvPr id="3" name="Espaço Reservado para Conteúdo 2"/>
          <p:cNvSpPr>
            <a:spLocks noGrp="1"/>
          </p:cNvSpPr>
          <p:nvPr>
            <p:ph idx="1"/>
          </p:nvPr>
        </p:nvSpPr>
        <p:spPr>
          <a:xfrm>
            <a:off x="1113425" y="1254371"/>
            <a:ext cx="7896672" cy="6030870"/>
          </a:xfrm>
        </p:spPr>
        <p:txBody>
          <a:bodyPr>
            <a:normAutofit/>
          </a:bodyPr>
          <a:lstStyle/>
          <a:p>
            <a:pPr>
              <a:lnSpc>
                <a:spcPct val="150000"/>
              </a:lnSpc>
            </a:pPr>
            <a:r>
              <a:rPr lang="pt-BR" sz="1800" dirty="0" smtClean="0"/>
              <a:t> </a:t>
            </a:r>
            <a:r>
              <a:rPr lang="pt-BR" sz="1800" dirty="0" smtClean="0">
                <a:latin typeface="Arial" pitchFamily="34" charset="0"/>
                <a:cs typeface="Arial" pitchFamily="34" charset="0"/>
              </a:rPr>
              <a:t>O curso </a:t>
            </a:r>
            <a:r>
              <a:rPr lang="pt-BR" sz="1800" dirty="0">
                <a:latin typeface="Arial" pitchFamily="34" charset="0"/>
                <a:cs typeface="Arial" pitchFamily="34" charset="0"/>
              </a:rPr>
              <a:t>que me fez crescer em aspectos relacionados com a atenção básica de saúde que não tinha um total domínio </a:t>
            </a:r>
            <a:r>
              <a:rPr lang="pt-BR" sz="1800" dirty="0" smtClean="0">
                <a:latin typeface="Arial" pitchFamily="34" charset="0"/>
                <a:cs typeface="Arial" pitchFamily="34" charset="0"/>
              </a:rPr>
              <a:t>anteriormente.</a:t>
            </a:r>
          </a:p>
          <a:p>
            <a:pPr algn="just">
              <a:lnSpc>
                <a:spcPct val="150000"/>
              </a:lnSpc>
            </a:pPr>
            <a:r>
              <a:rPr lang="pt-BR" sz="1800" dirty="0">
                <a:latin typeface="Arial" pitchFamily="34" charset="0"/>
                <a:cs typeface="Arial" pitchFamily="34" charset="0"/>
              </a:rPr>
              <a:t>Trabalhar junto à orientadora foi positivo, pois demonstrou que é possível ter uma boa orientação, assim como trabalhar em equipe para dar solução a determinadas situações mesmo à distância. </a:t>
            </a:r>
            <a:endParaRPr lang="pt-BR" sz="1800" dirty="0" smtClean="0">
              <a:latin typeface="Arial" pitchFamily="34" charset="0"/>
              <a:cs typeface="Arial" pitchFamily="34" charset="0"/>
            </a:endParaRPr>
          </a:p>
          <a:p>
            <a:pPr>
              <a:lnSpc>
                <a:spcPct val="150000"/>
              </a:lnSpc>
            </a:pPr>
            <a:r>
              <a:rPr lang="pt-BR" sz="1800" dirty="0">
                <a:latin typeface="Arial" pitchFamily="34" charset="0"/>
                <a:cs typeface="Arial" pitchFamily="34" charset="0"/>
              </a:rPr>
              <a:t>O projeto de intervenção sem dúvidas foi o aspecto mais positivo que marcou de forma permanente meu trabalho e desenvolvimento </a:t>
            </a:r>
            <a:r>
              <a:rPr lang="pt-BR" sz="1800" dirty="0" smtClean="0">
                <a:latin typeface="Arial" pitchFamily="34" charset="0"/>
                <a:cs typeface="Arial" pitchFamily="34" charset="0"/>
              </a:rPr>
              <a:t>profissional.</a:t>
            </a:r>
          </a:p>
          <a:p>
            <a:pPr>
              <a:lnSpc>
                <a:spcPct val="150000"/>
              </a:lnSpc>
            </a:pPr>
            <a:r>
              <a:rPr lang="pt-BR" sz="1800" dirty="0">
                <a:latin typeface="Arial" pitchFamily="34" charset="0"/>
                <a:cs typeface="Arial" pitchFamily="34" charset="0"/>
              </a:rPr>
              <a:t>Melhorei meus conhecimentos </a:t>
            </a:r>
            <a:r>
              <a:rPr lang="pt-BR" sz="1800" dirty="0" smtClean="0">
                <a:latin typeface="Arial" pitchFamily="34" charset="0"/>
                <a:cs typeface="Arial" pitchFamily="34" charset="0"/>
              </a:rPr>
              <a:t>sobre Saúde das Crianças de 0 a 72 meses, de forma integral. </a:t>
            </a:r>
            <a:endParaRPr lang="pt-BR" sz="1800" dirty="0">
              <a:latin typeface="Arial" pitchFamily="34" charset="0"/>
              <a:cs typeface="Arial" pitchFamily="34" charset="0"/>
            </a:endParaRPr>
          </a:p>
          <a:p>
            <a:endParaRPr lang="pt-BR" sz="1800" dirty="0" smtClean="0">
              <a:latin typeface="Arial" pitchFamily="34" charset="0"/>
              <a:cs typeface="Arial" pitchFamily="34" charset="0"/>
            </a:endParaRPr>
          </a:p>
          <a:p>
            <a:endParaRPr lang="pt-BR" sz="1800" dirty="0">
              <a:latin typeface="Arial" pitchFamily="34" charset="0"/>
              <a:cs typeface="Arial" pitchFamily="34" charset="0"/>
            </a:endParaRPr>
          </a:p>
        </p:txBody>
      </p:sp>
    </p:spTree>
    <p:extLst>
      <p:ext uri="{BB962C8B-B14F-4D97-AF65-F5344CB8AC3E}">
        <p14:creationId xmlns:p14="http://schemas.microsoft.com/office/powerpoint/2010/main" xmlns="" val="3691208038"/>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8020" y="1021568"/>
            <a:ext cx="7515340" cy="970844"/>
          </a:xfrm>
        </p:spPr>
        <p:txBody>
          <a:bodyPr>
            <a:normAutofit/>
          </a:bodyPr>
          <a:lstStyle/>
          <a:p>
            <a:r>
              <a:rPr lang="pt-BR" sz="3200" b="1" dirty="0" smtClean="0">
                <a:latin typeface="Arial" panose="020B0604020202020204" pitchFamily="34" charset="0"/>
                <a:cs typeface="Arial" panose="020B0604020202020204" pitchFamily="34" charset="0"/>
              </a:rPr>
              <a:t>Objetivo geral</a:t>
            </a:r>
            <a:endParaRPr lang="pt-BR" sz="3200" dirty="0"/>
          </a:p>
        </p:txBody>
      </p:sp>
      <p:sp>
        <p:nvSpPr>
          <p:cNvPr id="3" name="Espaço Reservado para Conteúdo 2"/>
          <p:cNvSpPr>
            <a:spLocks noGrp="1"/>
          </p:cNvSpPr>
          <p:nvPr>
            <p:ph idx="1"/>
          </p:nvPr>
        </p:nvSpPr>
        <p:spPr>
          <a:xfrm>
            <a:off x="737936" y="2299830"/>
            <a:ext cx="8091438" cy="3386666"/>
          </a:xfrm>
        </p:spPr>
        <p:txBody>
          <a:bodyPr/>
          <a:lstStyle/>
          <a:p>
            <a:pPr indent="540385" algn="just">
              <a:lnSpc>
                <a:spcPct val="150000"/>
              </a:lnSpc>
              <a:spcAft>
                <a:spcPts val="0"/>
              </a:spcAft>
            </a:pPr>
            <a:r>
              <a:rPr lang="pt-BR" dirty="0" smtClean="0">
                <a:solidFill>
                  <a:srgbClr val="000000"/>
                </a:solidFill>
                <a:latin typeface="Arial"/>
                <a:ea typeface="Calibri"/>
                <a:cs typeface="Times New Roman"/>
              </a:rPr>
              <a:t>Melhorar a Atenção à Saúde da Criança de 0 a 72 meses na UBS N° 56, DISA Norte, Manaus/AM.</a:t>
            </a:r>
            <a:endParaRPr lang="es-ES" sz="2000" dirty="0" smtClean="0">
              <a:latin typeface="Calibri"/>
              <a:ea typeface="Calibri"/>
              <a:cs typeface="Times New Roman"/>
            </a:endParaRPr>
          </a:p>
          <a:p>
            <a:pPr indent="0" algn="ctr">
              <a:lnSpc>
                <a:spcPct val="150000"/>
              </a:lnSpc>
              <a:spcAft>
                <a:spcPts val="0"/>
              </a:spcAft>
              <a:buNone/>
            </a:pPr>
            <a:endParaRPr lang="pt-BR" dirty="0"/>
          </a:p>
          <a:p>
            <a:endParaRPr lang="pt-BR" dirty="0"/>
          </a:p>
          <a:p>
            <a:endParaRPr lang="pt-BR" dirty="0"/>
          </a:p>
        </p:txBody>
      </p:sp>
    </p:spTree>
    <p:extLst>
      <p:ext uri="{BB962C8B-B14F-4D97-AF65-F5344CB8AC3E}">
        <p14:creationId xmlns:p14="http://schemas.microsoft.com/office/powerpoint/2010/main" xmlns="" val="2086898762"/>
      </p:ext>
    </p:extLst>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descr="C:\Users\Dr.Gomes\AppData\Local\Temp\20150914_131909.jpg"/>
          <p:cNvPicPr>
            <a:picLocks noGrp="1" noChangeAspect="1" noChangeArrowheads="1"/>
          </p:cNvPicPr>
          <p:nvPr>
            <p:ph idx="1"/>
          </p:nvPr>
        </p:nvPicPr>
        <p:blipFill>
          <a:blip r:embed="rId2"/>
          <a:srcRect/>
          <a:stretch>
            <a:fillRect/>
          </a:stretch>
        </p:blipFill>
        <p:spPr bwMode="auto">
          <a:xfrm>
            <a:off x="1352241" y="328218"/>
            <a:ext cx="7590821" cy="5692127"/>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pt-BR" sz="3600" b="1" dirty="0" smtClean="0">
                <a:latin typeface="Arial" pitchFamily="34" charset="0"/>
                <a:cs typeface="Arial" pitchFamily="34" charset="0"/>
              </a:rPr>
              <a:t>Referências</a:t>
            </a:r>
            <a:r>
              <a:rPr lang="es-ES" sz="3600" dirty="0" smtClean="0">
                <a:latin typeface="Arial" pitchFamily="34" charset="0"/>
                <a:cs typeface="Arial" pitchFamily="34" charset="0"/>
              </a:rPr>
              <a:t/>
            </a:r>
            <a:br>
              <a:rPr lang="es-ES" sz="3600" dirty="0" smtClean="0">
                <a:latin typeface="Arial" pitchFamily="34" charset="0"/>
                <a:cs typeface="Arial" pitchFamily="34" charset="0"/>
              </a:rPr>
            </a:br>
            <a:endParaRPr lang="es-ES" sz="36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r>
              <a:rPr lang="pt-BR" sz="1800" dirty="0" smtClean="0">
                <a:latin typeface="Arial" pitchFamily="34" charset="0"/>
                <a:cs typeface="Arial" pitchFamily="34" charset="0"/>
              </a:rPr>
              <a:t>BRASIL. </a:t>
            </a:r>
            <a:r>
              <a:rPr lang="pt-BR" sz="1800" b="1" dirty="0" smtClean="0">
                <a:latin typeface="Arial" pitchFamily="34" charset="0"/>
                <a:cs typeface="Arial" pitchFamily="34" charset="0"/>
              </a:rPr>
              <a:t>Ministério da saúde</a:t>
            </a:r>
            <a:r>
              <a:rPr lang="pt-BR" sz="1800" dirty="0" smtClean="0">
                <a:latin typeface="Arial" pitchFamily="34" charset="0"/>
                <a:cs typeface="Arial" pitchFamily="34" charset="0"/>
              </a:rPr>
              <a:t>. Secretaria de atenção a saúde. Departamento de Atenção Básica. Saúde da criança: crescimento e desenvolvimento/Ministério da Saúde. Secretaria de Atenção a Saúde. Departamento de Atenção Básica. -1. ed.;1.reimp- Brasília:Ministério da Saúde,2013. 272 p. </a:t>
            </a:r>
            <a:endParaRPr lang="es-ES" sz="1800" dirty="0" smtClean="0">
              <a:latin typeface="Arial" pitchFamily="34" charset="0"/>
              <a:cs typeface="Arial" pitchFamily="34" charset="0"/>
            </a:endParaRPr>
          </a:p>
          <a:p>
            <a:pPr>
              <a:buNone/>
            </a:pPr>
            <a:r>
              <a:rPr lang="pt-BR" dirty="0" smtClean="0">
                <a:latin typeface="Arial" pitchFamily="34" charset="0"/>
                <a:cs typeface="Arial" pitchFamily="34" charset="0"/>
              </a:rPr>
              <a:t> </a:t>
            </a:r>
            <a:endParaRPr lang="es-ES" dirty="0" smtClean="0">
              <a:latin typeface="Arial" pitchFamily="34" charset="0"/>
              <a:cs typeface="Arial" pitchFamily="34" charset="0"/>
            </a:endParaRPr>
          </a:p>
          <a:p>
            <a:endParaRPr lang="es-ES" dirty="0"/>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427" y="2467708"/>
            <a:ext cx="7515340" cy="1752599"/>
          </a:xfrm>
        </p:spPr>
        <p:txBody>
          <a:bodyPr>
            <a:normAutofit/>
          </a:bodyPr>
          <a:lstStyle/>
          <a:p>
            <a:endParaRPr lang="pt-BR" sz="5400" b="1" dirty="0"/>
          </a:p>
        </p:txBody>
      </p:sp>
      <p:pic>
        <p:nvPicPr>
          <p:cNvPr id="3" name="Picture 3" descr="C:\Users\talita helena\Desktop\sus.jpg"/>
          <p:cNvPicPr>
            <a:picLocks noChangeAspect="1" noChangeArrowheads="1"/>
          </p:cNvPicPr>
          <p:nvPr/>
        </p:nvPicPr>
        <p:blipFill>
          <a:blip r:embed="rId2"/>
          <a:srcRect/>
          <a:stretch>
            <a:fillRect/>
          </a:stretch>
        </p:blipFill>
        <p:spPr bwMode="auto">
          <a:xfrm>
            <a:off x="9453" y="2996952"/>
            <a:ext cx="4814800" cy="3827125"/>
          </a:xfrm>
          <a:prstGeom prst="rect">
            <a:avLst/>
          </a:prstGeom>
          <a:noFill/>
        </p:spPr>
      </p:pic>
      <p:pic>
        <p:nvPicPr>
          <p:cNvPr id="4" name="Picture 4" descr="C:\Users\talita helena\Desktop\saude-da-familia.jpg"/>
          <p:cNvPicPr>
            <a:picLocks noChangeAspect="1" noChangeArrowheads="1"/>
          </p:cNvPicPr>
          <p:nvPr/>
        </p:nvPicPr>
        <p:blipFill>
          <a:blip r:embed="rId3"/>
          <a:srcRect/>
          <a:stretch>
            <a:fillRect/>
          </a:stretch>
        </p:blipFill>
        <p:spPr bwMode="auto">
          <a:xfrm>
            <a:off x="5004048" y="3356992"/>
            <a:ext cx="4139952" cy="3455043"/>
          </a:xfrm>
          <a:prstGeom prst="rect">
            <a:avLst/>
          </a:prstGeom>
          <a:noFill/>
        </p:spPr>
      </p:pic>
      <p:pic>
        <p:nvPicPr>
          <p:cNvPr id="5" name="Picture 2" descr="C:\Users\talita helena\Desktop\Logo_UNA-SUS_Vertical_4.jpg"/>
          <p:cNvPicPr>
            <a:picLocks noChangeAspect="1" noChangeArrowheads="1"/>
          </p:cNvPicPr>
          <p:nvPr/>
        </p:nvPicPr>
        <p:blipFill>
          <a:blip r:embed="rId4" cstate="print"/>
          <a:srcRect/>
          <a:stretch>
            <a:fillRect/>
          </a:stretch>
        </p:blipFill>
        <p:spPr bwMode="auto">
          <a:xfrm>
            <a:off x="0" y="0"/>
            <a:ext cx="3995936" cy="2996952"/>
          </a:xfrm>
          <a:prstGeom prst="rect">
            <a:avLst/>
          </a:prstGeom>
          <a:noFill/>
        </p:spPr>
      </p:pic>
      <p:pic>
        <p:nvPicPr>
          <p:cNvPr id="6" name="Imagem 5"/>
          <p:cNvPicPr/>
          <p:nvPr/>
        </p:nvPicPr>
        <p:blipFill rotWithShape="1">
          <a:blip r:embed="rId5" cstate="print">
            <a:extLst>
              <a:ext uri="{28A0092B-C50C-407E-A947-70E740481C1C}">
                <a14:useLocalDpi xmlns:a14="http://schemas.microsoft.com/office/drawing/2010/main" xmlns="" val="0"/>
              </a:ext>
            </a:extLst>
          </a:blip>
          <a:srcRect l="19225" t="18695" r="19223" b="18871"/>
          <a:stretch/>
        </p:blipFill>
        <p:spPr bwMode="auto">
          <a:xfrm>
            <a:off x="5580112" y="378336"/>
            <a:ext cx="2761084" cy="218656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40498811"/>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425" y="392201"/>
            <a:ext cx="7515340" cy="1207911"/>
          </a:xfrm>
        </p:spPr>
        <p:txBody>
          <a:bodyPr>
            <a:normAutofit fontScale="90000"/>
          </a:bodyPr>
          <a:lstStyle/>
          <a:p>
            <a:r>
              <a:rPr lang="pt-BR" sz="3600" dirty="0" smtClean="0">
                <a:latin typeface="Arial" panose="020B0604020202020204" pitchFamily="34" charset="0"/>
                <a:cs typeface="Arial" panose="020B0604020202020204" pitchFamily="34" charset="0"/>
              </a:rPr>
              <a:t/>
            </a:r>
            <a:br>
              <a:rPr lang="pt-BR" sz="3600" dirty="0" smtClean="0">
                <a:latin typeface="Arial" panose="020B0604020202020204" pitchFamily="34" charset="0"/>
                <a:cs typeface="Arial" panose="020B0604020202020204" pitchFamily="34" charset="0"/>
              </a:rPr>
            </a:br>
            <a:r>
              <a:rPr lang="pt-BR" sz="3600" dirty="0" smtClean="0">
                <a:latin typeface="Arial" panose="020B0604020202020204" pitchFamily="34" charset="0"/>
                <a:cs typeface="Arial" panose="020B0604020202020204" pitchFamily="34" charset="0"/>
              </a:rPr>
              <a:t/>
            </a:r>
            <a:br>
              <a:rPr lang="pt-BR" sz="3600" dirty="0" smtClean="0">
                <a:latin typeface="Arial" panose="020B0604020202020204" pitchFamily="34" charset="0"/>
                <a:cs typeface="Arial" panose="020B0604020202020204" pitchFamily="34" charset="0"/>
              </a:rPr>
            </a:br>
            <a:r>
              <a:rPr lang="pt-BR" sz="3600" dirty="0" smtClean="0">
                <a:latin typeface="Arial" panose="020B0604020202020204" pitchFamily="34" charset="0"/>
                <a:cs typeface="Arial" panose="020B0604020202020204" pitchFamily="34" charset="0"/>
              </a:rPr>
              <a:t/>
            </a:r>
            <a:br>
              <a:rPr lang="pt-BR" sz="3600" dirty="0" smtClean="0">
                <a:latin typeface="Arial" panose="020B0604020202020204" pitchFamily="34" charset="0"/>
                <a:cs typeface="Arial" panose="020B0604020202020204" pitchFamily="34" charset="0"/>
              </a:rPr>
            </a:br>
            <a:r>
              <a:rPr lang="pt-BR" sz="3600" b="1" dirty="0" smtClean="0">
                <a:latin typeface="Arial" panose="020B0604020202020204" pitchFamily="34" charset="0"/>
                <a:cs typeface="Arial" panose="020B0604020202020204" pitchFamily="34" charset="0"/>
              </a:rPr>
              <a:t>Objetivos específicos</a:t>
            </a:r>
            <a:br>
              <a:rPr lang="pt-BR" sz="3600" b="1" dirty="0" smtClean="0">
                <a:latin typeface="Arial" panose="020B0604020202020204" pitchFamily="34" charset="0"/>
                <a:cs typeface="Arial" panose="020B0604020202020204" pitchFamily="34" charset="0"/>
              </a:rPr>
            </a:br>
            <a:r>
              <a:rPr lang="pt-BR" sz="3600" dirty="0" smtClean="0">
                <a:latin typeface="Arial" panose="020B0604020202020204" pitchFamily="34" charset="0"/>
                <a:cs typeface="Arial" panose="020B0604020202020204" pitchFamily="34" charset="0"/>
              </a:rPr>
              <a:t/>
            </a:r>
            <a:br>
              <a:rPr lang="pt-BR" sz="3600" dirty="0" smtClean="0">
                <a:latin typeface="Arial" panose="020B0604020202020204" pitchFamily="34" charset="0"/>
                <a:cs typeface="Arial" panose="020B0604020202020204" pitchFamily="34" charset="0"/>
              </a:rPr>
            </a:br>
            <a:r>
              <a:rPr lang="pt-BR" sz="3600" dirty="0" smtClean="0">
                <a:latin typeface="Arial" panose="020B0604020202020204" pitchFamily="34" charset="0"/>
                <a:cs typeface="Arial" panose="020B0604020202020204" pitchFamily="34" charset="0"/>
              </a:rPr>
              <a:t/>
            </a:r>
            <a:br>
              <a:rPr lang="pt-BR" sz="3600" dirty="0" smtClean="0">
                <a:latin typeface="Arial" panose="020B0604020202020204" pitchFamily="34" charset="0"/>
                <a:cs typeface="Arial" panose="020B0604020202020204" pitchFamily="34" charset="0"/>
              </a:rPr>
            </a:br>
            <a:endParaRPr lang="pt-BR" sz="3600"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104632" y="2283460"/>
            <a:ext cx="7913609" cy="4673600"/>
          </a:xfrm>
        </p:spPr>
        <p:txBody>
          <a:bodyPr>
            <a:normAutofit/>
          </a:bodyPr>
          <a:lstStyle/>
          <a:p>
            <a:r>
              <a:rPr lang="pt-BR" dirty="0" smtClean="0">
                <a:latin typeface="Arial" pitchFamily="34" charset="0"/>
                <a:cs typeface="Arial" pitchFamily="34" charset="0"/>
              </a:rPr>
              <a:t>Ampliar a cobertura do programa saúde da criança.</a:t>
            </a:r>
          </a:p>
          <a:p>
            <a:r>
              <a:rPr lang="pt-BR" dirty="0" smtClean="0">
                <a:latin typeface="Arial" pitchFamily="34" charset="0"/>
                <a:cs typeface="Arial" pitchFamily="34" charset="0"/>
              </a:rPr>
              <a:t>Melhorar a qualidade do atendimento à criança.</a:t>
            </a:r>
          </a:p>
          <a:p>
            <a:r>
              <a:rPr lang="pt-BR" dirty="0" smtClean="0">
                <a:latin typeface="Arial" pitchFamily="34" charset="0"/>
                <a:cs typeface="Arial" pitchFamily="34" charset="0"/>
              </a:rPr>
              <a:t>Melhorar a adesão ao programa de Saúde da Criança.</a:t>
            </a:r>
          </a:p>
          <a:p>
            <a:r>
              <a:rPr lang="pt-BR" dirty="0" smtClean="0">
                <a:latin typeface="Arial" pitchFamily="34" charset="0"/>
                <a:cs typeface="Arial" pitchFamily="34" charset="0"/>
              </a:rPr>
              <a:t>Melhorar o registro das informações.</a:t>
            </a:r>
          </a:p>
          <a:p>
            <a:r>
              <a:rPr lang="pt-BR" dirty="0" smtClean="0">
                <a:latin typeface="Arial" pitchFamily="34" charset="0"/>
                <a:cs typeface="Arial" pitchFamily="34" charset="0"/>
              </a:rPr>
              <a:t>Mapear as crianças de risco pertencentes à área de abrangência.</a:t>
            </a:r>
          </a:p>
          <a:p>
            <a:r>
              <a:rPr lang="pt-BR" dirty="0" smtClean="0">
                <a:latin typeface="Arial" pitchFamily="34" charset="0"/>
                <a:cs typeface="Arial" pitchFamily="34" charset="0"/>
              </a:rPr>
              <a:t>Promover a saúde das crianças.</a:t>
            </a:r>
            <a:endParaRPr lang="es-ES" dirty="0" smtClean="0">
              <a:latin typeface="Arial" pitchFamily="34" charset="0"/>
              <a:cs typeface="Arial" pitchFamily="34" charset="0"/>
            </a:endParaRPr>
          </a:p>
          <a:p>
            <a:endParaRPr lang="pt-BR" dirty="0"/>
          </a:p>
          <a:p>
            <a:endParaRPr lang="pt-BR" dirty="0"/>
          </a:p>
          <a:p>
            <a:endParaRPr lang="pt-BR" b="1" dirty="0"/>
          </a:p>
          <a:p>
            <a:endParaRPr lang="pt-BR" dirty="0"/>
          </a:p>
        </p:txBody>
      </p:sp>
    </p:spTree>
    <p:extLst>
      <p:ext uri="{BB962C8B-B14F-4D97-AF65-F5344CB8AC3E}">
        <p14:creationId xmlns:p14="http://schemas.microsoft.com/office/powerpoint/2010/main" xmlns="" val="4287249442"/>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427" y="562826"/>
            <a:ext cx="7515340" cy="677333"/>
          </a:xfrm>
        </p:spPr>
        <p:txBody>
          <a:bodyPr>
            <a:normAutofit fontScale="90000"/>
          </a:bodyPr>
          <a:lstStyle/>
          <a:p>
            <a:r>
              <a:rPr lang="pt-BR" b="1" dirty="0"/>
              <a:t>Metodologia</a:t>
            </a:r>
          </a:p>
        </p:txBody>
      </p:sp>
      <p:sp>
        <p:nvSpPr>
          <p:cNvPr id="3" name="Espaço Reservado para Conteúdo 2"/>
          <p:cNvSpPr>
            <a:spLocks noGrp="1"/>
          </p:cNvSpPr>
          <p:nvPr>
            <p:ph idx="1"/>
          </p:nvPr>
        </p:nvSpPr>
        <p:spPr>
          <a:xfrm>
            <a:off x="1258413" y="3349864"/>
            <a:ext cx="7348658" cy="5264331"/>
          </a:xfrm>
        </p:spPr>
        <p:txBody>
          <a:bodyPr anchor="ctr">
            <a:noAutofit/>
          </a:bodyPr>
          <a:lstStyle/>
          <a:p>
            <a:pPr indent="0" algn="just">
              <a:lnSpc>
                <a:spcPct val="150000"/>
              </a:lnSpc>
              <a:spcAft>
                <a:spcPts val="0"/>
              </a:spcAft>
              <a:buNone/>
            </a:pPr>
            <a:r>
              <a:rPr lang="pt-BR" sz="1800" dirty="0" smtClean="0">
                <a:latin typeface="Arial" pitchFamily="34" charset="0"/>
                <a:cs typeface="Arial" pitchFamily="34" charset="0"/>
              </a:rPr>
              <a:t>Foi </a:t>
            </a:r>
            <a:r>
              <a:rPr lang="pt-BR" sz="1800" dirty="0">
                <a:latin typeface="Arial" pitchFamily="34" charset="0"/>
                <a:cs typeface="Arial" pitchFamily="34" charset="0"/>
              </a:rPr>
              <a:t>adotado o Caderno de Atenção Básica do Ministério </a:t>
            </a:r>
            <a:r>
              <a:rPr lang="pt-BR" sz="1800" dirty="0" smtClean="0">
                <a:latin typeface="Arial" pitchFamily="34" charset="0"/>
                <a:cs typeface="Arial" pitchFamily="34" charset="0"/>
              </a:rPr>
              <a:t>da </a:t>
            </a:r>
            <a:r>
              <a:rPr lang="pt-BR" sz="1800" dirty="0">
                <a:latin typeface="Arial" pitchFamily="34" charset="0"/>
                <a:cs typeface="Arial" pitchFamily="34" charset="0"/>
              </a:rPr>
              <a:t>Saúde </a:t>
            </a:r>
            <a:r>
              <a:rPr lang="pt-BR" sz="1800" dirty="0" smtClean="0">
                <a:latin typeface="Arial" pitchFamily="34" charset="0"/>
                <a:cs typeface="Arial" pitchFamily="34" charset="0"/>
              </a:rPr>
              <a:t>da Criança: crescimento e desenvolvimento do ano de 2013. Este projeto está estruturado para ser desenvolvido no período de 12 semanas na UBS N° 56, no Município de Manaus, AM.. Participarão da intervenção 138 crianças de 0 a 72 meses de idade. Nota-se que pelo CAP a estimativa era de 51 crianças depois durante uma nova e intensa pesquisa nas áreas se captaram outras crianças, mais os nascimentos e famílias que chegaram à área de abrangência da UBS e por fim temos um total de 138 crianças de 0 a 72 meses de idade.</a:t>
            </a:r>
            <a:endParaRPr lang="es-ES" sz="1800" dirty="0" smtClean="0">
              <a:latin typeface="Arial" pitchFamily="34" charset="0"/>
              <a:cs typeface="Arial" pitchFamily="34" charset="0"/>
            </a:endParaRPr>
          </a:p>
          <a:p>
            <a:pPr indent="0" algn="just">
              <a:lnSpc>
                <a:spcPct val="150000"/>
              </a:lnSpc>
              <a:spcAft>
                <a:spcPts val="0"/>
              </a:spcAft>
              <a:buNone/>
            </a:pPr>
            <a:r>
              <a:rPr lang="pt-BR" sz="1800" dirty="0" smtClean="0">
                <a:solidFill>
                  <a:srgbClr val="000000"/>
                </a:solidFill>
                <a:latin typeface="Arial" panose="020B0604020202020204" pitchFamily="34" charset="0"/>
                <a:ea typeface="Calibri" panose="020F0502020204030204" pitchFamily="34" charset="0"/>
                <a:cs typeface="Arial" pitchFamily="34" charset="0"/>
              </a:rPr>
              <a:t>	</a:t>
            </a:r>
            <a:endParaRPr lang="pt-BR" sz="1800" dirty="0" smtClean="0">
              <a:latin typeface="Arial" panose="020B0604020202020204" pitchFamily="34" charset="0"/>
              <a:ea typeface="Calibri" panose="020F0502020204030204" pitchFamily="34" charset="0"/>
              <a:cs typeface="Arial" pitchFamily="34" charset="0"/>
            </a:endParaRPr>
          </a:p>
          <a:p>
            <a:pPr marL="0" indent="0" algn="just">
              <a:lnSpc>
                <a:spcPct val="170000"/>
              </a:lnSpc>
              <a:buNone/>
            </a:pPr>
            <a:r>
              <a:rPr lang="pt-BR" sz="1800" dirty="0" smtClean="0">
                <a:latin typeface="Arial" pitchFamily="34" charset="0"/>
                <a:cs typeface="Arial" pitchFamily="34" charset="0"/>
              </a:rPr>
              <a:t> </a:t>
            </a:r>
            <a:endParaRPr lang="pt-BR" sz="1800" dirty="0">
              <a:latin typeface="Arial" pitchFamily="34" charset="0"/>
              <a:cs typeface="Arial" pitchFamily="34" charset="0"/>
            </a:endParaRPr>
          </a:p>
          <a:p>
            <a:pPr marL="0" indent="0">
              <a:buNone/>
            </a:pPr>
            <a:endParaRPr lang="pt-BR" sz="1800" dirty="0" smtClean="0">
              <a:latin typeface="Arial" pitchFamily="34" charset="0"/>
              <a:cs typeface="Arial" pitchFamily="34" charset="0"/>
            </a:endParaRPr>
          </a:p>
          <a:p>
            <a:pPr marL="0" indent="0">
              <a:buNone/>
            </a:pPr>
            <a:endParaRPr lang="pt-BR" sz="1800" dirty="0" smtClean="0">
              <a:latin typeface="Arial" pitchFamily="34" charset="0"/>
              <a:cs typeface="Arial" pitchFamily="34" charset="0"/>
            </a:endParaRPr>
          </a:p>
          <a:p>
            <a:endParaRPr lang="pt-BR" sz="1800" dirty="0" smtClean="0">
              <a:latin typeface="Arial" pitchFamily="34" charset="0"/>
              <a:cs typeface="Arial" pitchFamily="34" charset="0"/>
            </a:endParaRPr>
          </a:p>
          <a:p>
            <a:endParaRPr lang="pt-BR" sz="1800" dirty="0" smtClean="0">
              <a:latin typeface="Arial" pitchFamily="34" charset="0"/>
              <a:cs typeface="Arial" pitchFamily="34" charset="0"/>
            </a:endParaRPr>
          </a:p>
          <a:p>
            <a:endParaRPr lang="pt-BR" sz="1800" dirty="0">
              <a:latin typeface="Arial" pitchFamily="34" charset="0"/>
              <a:cs typeface="Arial" pitchFamily="34" charset="0"/>
            </a:endParaRPr>
          </a:p>
          <a:p>
            <a:endParaRPr lang="pt-BR" sz="1800" dirty="0" smtClean="0">
              <a:latin typeface="Arial" pitchFamily="34" charset="0"/>
              <a:cs typeface="Arial" pitchFamily="34" charset="0"/>
            </a:endParaRPr>
          </a:p>
          <a:p>
            <a:endParaRPr lang="pt-BR" sz="1800" dirty="0">
              <a:latin typeface="Arial" pitchFamily="34" charset="0"/>
              <a:cs typeface="Arial" pitchFamily="34" charset="0"/>
            </a:endParaRPr>
          </a:p>
          <a:p>
            <a:endParaRPr lang="pt-BR" sz="1800" dirty="0">
              <a:latin typeface="Arial" pitchFamily="34" charset="0"/>
              <a:cs typeface="Arial" pitchFamily="34" charset="0"/>
            </a:endParaRPr>
          </a:p>
        </p:txBody>
      </p:sp>
    </p:spTree>
    <p:extLst>
      <p:ext uri="{BB962C8B-B14F-4D97-AF65-F5344CB8AC3E}">
        <p14:creationId xmlns:p14="http://schemas.microsoft.com/office/powerpoint/2010/main" xmlns="" val="2409839073"/>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5877" y="375140"/>
            <a:ext cx="5539628" cy="1298222"/>
          </a:xfrm>
        </p:spPr>
        <p:txBody>
          <a:bodyPr>
            <a:normAutofit/>
          </a:bodyPr>
          <a:lstStyle/>
          <a:p>
            <a:r>
              <a:rPr lang="pt-BR" b="1" dirty="0">
                <a:latin typeface="Arial" panose="020B0604020202020204" pitchFamily="34" charset="0"/>
                <a:cs typeface="Arial" panose="020B0604020202020204" pitchFamily="34" charset="0"/>
              </a:rPr>
              <a:t>Ações </a:t>
            </a:r>
            <a:r>
              <a:rPr lang="pt-BR" b="1" dirty="0" smtClean="0">
                <a:latin typeface="Arial" panose="020B0604020202020204" pitchFamily="34" charset="0"/>
                <a:cs typeface="Arial" panose="020B0604020202020204" pitchFamily="34" charset="0"/>
              </a:rPr>
              <a:t>realizadas</a:t>
            </a:r>
            <a:endParaRPr lang="pt-BR" dirty="0"/>
          </a:p>
        </p:txBody>
      </p:sp>
      <p:sp>
        <p:nvSpPr>
          <p:cNvPr id="3" name="Espaço Reservado para Conteúdo 2"/>
          <p:cNvSpPr>
            <a:spLocks noGrp="1"/>
          </p:cNvSpPr>
          <p:nvPr>
            <p:ph idx="1"/>
          </p:nvPr>
        </p:nvSpPr>
        <p:spPr>
          <a:xfrm>
            <a:off x="1113426" y="2399870"/>
            <a:ext cx="7515340" cy="3439203"/>
          </a:xfrm>
        </p:spPr>
        <p:txBody>
          <a:bodyPr>
            <a:normAutofit/>
          </a:bodyPr>
          <a:lstStyle/>
          <a:p>
            <a:pPr marL="0" indent="0" algn="just">
              <a:lnSpc>
                <a:spcPct val="150000"/>
              </a:lnSpc>
              <a:buNone/>
            </a:pPr>
            <a:r>
              <a:rPr lang="pt-BR" sz="1800" dirty="0" smtClean="0">
                <a:latin typeface="Arial" panose="020B0604020202020204" pitchFamily="34" charset="0"/>
                <a:cs typeface="Arial" panose="020B0604020202020204" pitchFamily="34" charset="0"/>
              </a:rPr>
              <a:t>As ações foram desenvolvidas em </a:t>
            </a:r>
            <a:r>
              <a:rPr lang="pt-BR" sz="1800" dirty="0">
                <a:latin typeface="Arial" panose="020B0604020202020204" pitchFamily="34" charset="0"/>
                <a:cs typeface="Arial" panose="020B0604020202020204" pitchFamily="34" charset="0"/>
              </a:rPr>
              <a:t>quatro </a:t>
            </a:r>
            <a:r>
              <a:rPr lang="pt-BR" sz="1800" dirty="0" smtClean="0">
                <a:latin typeface="Arial" panose="020B0604020202020204" pitchFamily="34" charset="0"/>
                <a:cs typeface="Arial" panose="020B0604020202020204" pitchFamily="34" charset="0"/>
              </a:rPr>
              <a:t>eixos para cada objetivo: </a:t>
            </a:r>
          </a:p>
          <a:p>
            <a:pPr algn="just">
              <a:lnSpc>
                <a:spcPct val="150000"/>
              </a:lnSpc>
            </a:pPr>
            <a:r>
              <a:rPr lang="pt-BR" sz="1800" dirty="0" smtClean="0">
                <a:solidFill>
                  <a:srgbClr val="000000"/>
                </a:solidFill>
                <a:latin typeface="Arial"/>
                <a:ea typeface="Calibri"/>
                <a:cs typeface="Times New Roman"/>
              </a:rPr>
              <a:t>Consultas médicas, de enfermagem e análise dos registros de consultas e relatórios específicos.</a:t>
            </a:r>
          </a:p>
          <a:p>
            <a:pPr algn="just">
              <a:lnSpc>
                <a:spcPct val="150000"/>
              </a:lnSpc>
            </a:pPr>
            <a:r>
              <a:rPr lang="pt-BR" sz="1800" dirty="0" smtClean="0">
                <a:solidFill>
                  <a:srgbClr val="000000"/>
                </a:solidFill>
                <a:latin typeface="Arial"/>
                <a:ea typeface="Calibri"/>
                <a:cs typeface="Times New Roman"/>
              </a:rPr>
              <a:t>Visitas domiciliares e busca ativa pelos </a:t>
            </a:r>
            <a:r>
              <a:rPr lang="pt-BR" sz="1800" dirty="0" err="1" smtClean="0">
                <a:solidFill>
                  <a:srgbClr val="000000"/>
                </a:solidFill>
                <a:latin typeface="Arial"/>
                <a:ea typeface="Calibri"/>
                <a:cs typeface="Times New Roman"/>
              </a:rPr>
              <a:t>ACSs</a:t>
            </a:r>
            <a:r>
              <a:rPr lang="pt-BR" sz="1800" dirty="0" smtClean="0">
                <a:solidFill>
                  <a:srgbClr val="000000"/>
                </a:solidFill>
                <a:latin typeface="Arial"/>
                <a:ea typeface="Calibri"/>
                <a:cs typeface="Times New Roman"/>
              </a:rPr>
              <a:t>.</a:t>
            </a:r>
          </a:p>
          <a:p>
            <a:pPr algn="just">
              <a:lnSpc>
                <a:spcPct val="150000"/>
              </a:lnSpc>
            </a:pPr>
            <a:r>
              <a:rPr lang="pt-BR" sz="1800" dirty="0" smtClean="0">
                <a:solidFill>
                  <a:srgbClr val="000000"/>
                </a:solidFill>
                <a:latin typeface="Arial"/>
                <a:ea typeface="Calibri"/>
                <a:cs typeface="Times New Roman"/>
              </a:rPr>
              <a:t>Capacitação com a equipe, acompanhamento do grupo alvo.</a:t>
            </a:r>
          </a:p>
          <a:p>
            <a:pPr algn="just">
              <a:lnSpc>
                <a:spcPct val="150000"/>
              </a:lnSpc>
            </a:pPr>
            <a:r>
              <a:rPr lang="pt-BR" sz="1800" dirty="0" smtClean="0">
                <a:solidFill>
                  <a:srgbClr val="000000"/>
                </a:solidFill>
                <a:latin typeface="Arial"/>
                <a:ea typeface="Calibri"/>
                <a:cs typeface="Times New Roman"/>
              </a:rPr>
              <a:t>Orientação à comunidade nos espaços comunitários.</a:t>
            </a:r>
          </a:p>
          <a:p>
            <a:pPr algn="just">
              <a:lnSpc>
                <a:spcPct val="150000"/>
              </a:lnSpc>
              <a:buNone/>
            </a:pPr>
            <a:endParaRPr lang="pt-BR" sz="1800" dirty="0" smtClean="0">
              <a:solidFill>
                <a:srgbClr val="000000"/>
              </a:solidFill>
              <a:latin typeface="Arial"/>
              <a:ea typeface="Calibri"/>
              <a:cs typeface="Times New Roman"/>
            </a:endParaRPr>
          </a:p>
          <a:p>
            <a:pPr algn="just">
              <a:lnSpc>
                <a:spcPct val="150000"/>
              </a:lnSpc>
            </a:pPr>
            <a:endParaRPr lang="pt-BR" sz="1800" dirty="0"/>
          </a:p>
        </p:txBody>
      </p:sp>
    </p:spTree>
    <p:extLst>
      <p:ext uri="{BB962C8B-B14F-4D97-AF65-F5344CB8AC3E}">
        <p14:creationId xmlns:p14="http://schemas.microsoft.com/office/powerpoint/2010/main" xmlns="" val="2565810854"/>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Logística</a:t>
            </a:r>
            <a:endParaRPr lang="pt-BR" dirty="0"/>
          </a:p>
        </p:txBody>
      </p:sp>
      <p:sp>
        <p:nvSpPr>
          <p:cNvPr id="3" name="Espaço Reservado para Conteúdo 2"/>
          <p:cNvSpPr>
            <a:spLocks noGrp="1"/>
          </p:cNvSpPr>
          <p:nvPr>
            <p:ph idx="1"/>
          </p:nvPr>
        </p:nvSpPr>
        <p:spPr/>
        <p:txBody>
          <a:bodyPr/>
          <a:lstStyle/>
          <a:p>
            <a:r>
              <a:rPr lang="pt-BR" dirty="0" smtClean="0"/>
              <a:t>Cadernos de Atenção Básica Saúde da Criança: Crescimento e Desenvolvimento.</a:t>
            </a:r>
          </a:p>
          <a:p>
            <a:r>
              <a:rPr lang="pt-BR" dirty="0" smtClean="0"/>
              <a:t>Prontuário clínico, Caderneta de Saúde da Criança, Ficha-espelho.</a:t>
            </a:r>
          </a:p>
          <a:p>
            <a:r>
              <a:rPr lang="pt-BR" dirty="0" smtClean="0"/>
              <a:t>Livro de Registro do diário de intervenção.</a:t>
            </a:r>
            <a:endParaRPr lang="pt-BR" dirty="0"/>
          </a:p>
        </p:txBody>
      </p:sp>
    </p:spTree>
    <p:extLst>
      <p:ext uri="{BB962C8B-B14F-4D97-AF65-F5344CB8AC3E}">
        <p14:creationId xmlns:p14="http://schemas.microsoft.com/office/powerpoint/2010/main" xmlns="" val="10745847"/>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166" y="2460813"/>
            <a:ext cx="7515340" cy="1752599"/>
          </a:xfrm>
        </p:spPr>
        <p:txBody>
          <a:bodyPr>
            <a:normAutofit/>
          </a:bodyPr>
          <a:lstStyle/>
          <a:p>
            <a:r>
              <a:rPr lang="pt-BR" sz="3600" b="1" dirty="0">
                <a:latin typeface="Arial" panose="020B0604020202020204" pitchFamily="34" charset="0"/>
                <a:cs typeface="Arial" panose="020B0604020202020204" pitchFamily="34" charset="0"/>
              </a:rPr>
              <a:t>Objetivos, metas e resultados</a:t>
            </a:r>
          </a:p>
        </p:txBody>
      </p:sp>
    </p:spTree>
    <p:extLst>
      <p:ext uri="{BB962C8B-B14F-4D97-AF65-F5344CB8AC3E}">
        <p14:creationId xmlns:p14="http://schemas.microsoft.com/office/powerpoint/2010/main" xmlns="" val="4001410183"/>
      </p:ext>
    </p:extLst>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Parallax</Template>
  <TotalTime>1448</TotalTime>
  <Words>1390</Words>
  <Application>Microsoft Office PowerPoint</Application>
  <PresentationFormat>Personalizado</PresentationFormat>
  <Paragraphs>150</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Paralaxe</vt:lpstr>
      <vt:lpstr>Melhoria da atenção à saúde da criança de 0 à 72 meses na UBS N° 56, DISA Norte, Manaus/AM</vt:lpstr>
      <vt:lpstr>Introdução </vt:lpstr>
      <vt:lpstr>Características da Unidade</vt:lpstr>
      <vt:lpstr>Objetivo geral</vt:lpstr>
      <vt:lpstr>   Objetivos específicos   </vt:lpstr>
      <vt:lpstr>Metodologia</vt:lpstr>
      <vt:lpstr>Ações realizadas</vt:lpstr>
      <vt:lpstr>Logística</vt:lpstr>
      <vt:lpstr>Objetivos, metas e resultados</vt:lpstr>
      <vt:lpstr>   Objetivo 1: Ampliar a cobertura de atenção da saúde da criança   Meta 1.1Ampliar a cobertura da atenção à saúde para 95% das crianças entre 0-72 meses pertencentes à área de abrangência da unidade saúde  Mês 1: 40 (29%); Mês 2: 93 (67,4%); Mês 3: 123 (89,1%)  </vt:lpstr>
      <vt:lpstr>   </vt:lpstr>
      <vt:lpstr>Objetivo 2: Melhorar a qualidade do atendimento à criança . Meta 2.1. Realizar a primeira consulta na primeira semana de vida para 100% das crianças cadastradas  Mês1: 23 (57,7%); Mês 2: 52 (55,9%); Mês 3: 68 (55,3%) </vt:lpstr>
      <vt:lpstr>Meta 2.2. Monitorar o crescimento em 100% das crianças  Mês 1: 27 (67,5%); Mês 2: 64 (68,8%); Mês 3: 82 (66,7%)  </vt:lpstr>
      <vt:lpstr>Resultados </vt:lpstr>
      <vt:lpstr>Resultados</vt:lpstr>
      <vt:lpstr> Meta 2.4. Monitorar 100% das crianças com excesso de peso  Mês 1: 02 (100%); Mês 2: 03 (75%); Mês 3: 03 (75%) </vt:lpstr>
      <vt:lpstr> Meta 2.5. Monitorar o desenvolvimento em 100% das crianças Mês 1: 29 (72,5%); Mês 2: 66 (71%); Mês 3: 89 (72,4%).  </vt:lpstr>
      <vt:lpstr>  Meta 2.6. Vacinar 100% das crianças de acordo com a idade  Mês 1: 34 (85%); Mês 2: 76 (81,7%); Mês 3: 102 (82,9%)</vt:lpstr>
      <vt:lpstr> Meta 2.7. Realizar suplementação de ferro em 100% das crianças de 6 a 24 meses  Mês 1: 15 (68,2%); Mês 2: 47 (63,8%); Mês 3: 43 (74,1%)</vt:lpstr>
      <vt:lpstr> Meta 2.8. Realizar triagem auditiva em 100% das crianças  Mês 1: 26 (65%); Mês 2: 64 (68,8%); Mês 3: 88 (71,5%)</vt:lpstr>
      <vt:lpstr>Meta 2.9. Realizar teste do pezinho em 100% das crianças até 7 dias de vida  Mês 1: 40 (100%); Mês 2: 84 (90,3%); Mês 3: 109 (88,6%)  </vt:lpstr>
      <vt:lpstr>  Meta 2.10. Realizar avaliação da necessidade de atendimento odontológico em 100% das crianças de 6 e 72 meses  Mês 1: 10 (28,6%); Mês 2: 21 (28%); Mês 3: 32 (32,3%)</vt:lpstr>
      <vt:lpstr>  Meta 2.11. Realizar primeira consulta odontológica para 100% das crianças de 6 a 72 meses de idade moradoras da área de abrangência, cadastradas na unidade de saúde  Mês 1: 9 (25,7%); Mês 2: 19 (25,3%); Mês 3: 24 (24,2%)</vt:lpstr>
      <vt:lpstr>Objetivo 3. Melhorar a adesão ao programa de Saúde da Criança  Meta 3.1. Fazer busca ativa de 100% das crianças faltosas às consultas   Mês 1: 16 (84,2%); Mês 2: 25 (61%); Mês 3: 32 (56,1%) </vt:lpstr>
      <vt:lpstr>Resultados</vt:lpstr>
      <vt:lpstr>Objetivo 4. Melhorar o registro das informações.   Meta 4.1. Manter registro na ficha de acompanhamento/espelho da saúde da criança de 100% das crianças que consultam no serviço.  Mês 1: 31 (77,5%); Mês 2: 62 (66,7%); Mês 3: 85 (69,1%).</vt:lpstr>
      <vt:lpstr>Resultados</vt:lpstr>
      <vt:lpstr>Objetivo 5: Mapear as crianças de risco pertencentes à área de abrangência.  Meta 5.1: Realizar avaliação de risco em 100% das crianças cadastradas no programa.  Mês 1: 40 (100%); Mês 2: 83 (89,2%); Mês 3: 110 (89,4%).</vt:lpstr>
      <vt:lpstr>Resultados</vt:lpstr>
      <vt:lpstr>Objetivo 6: Promover a saúde das crianças   Meta 6.1: Dar orientações para prevenir acidentes na infância em 100% das consultas de saúde da criança  Mês 1: 40 (100%); Mês 2: 86 (92,5%); Mês 3: 113 (91,9%)</vt:lpstr>
      <vt:lpstr>Resultados</vt:lpstr>
      <vt:lpstr> Meta 6.2. Colocar 100% das crianças para mamar durante a primeira consulta  Mês 1: 24 (60%); Mês 2: 56 (60,2%); Mês 3: 75 (61%)</vt:lpstr>
      <vt:lpstr> Meta 6.3. Fornecer orientações nutricionais de acordo com a faixa etária para 100% das crianças  Mês 1: 39 (97,5%); Mês 2: 89 (95,7%); Mês 3: 117 (95,1%)</vt:lpstr>
      <vt:lpstr> Meta 6.4. Fornecer orientações sobre higiene bucal, etiologia e prevenção da cárie para 100% das crianças de acordo com a faixa etária  Mês 1: 40 (100%); Mês 2: 84 (90,3%); Mês 3: 105 (85,4%) </vt:lpstr>
      <vt:lpstr>Discussão</vt:lpstr>
      <vt:lpstr>Discussão</vt:lpstr>
      <vt:lpstr>Discussão</vt:lpstr>
      <vt:lpstr>Discussão</vt:lpstr>
      <vt:lpstr>Reflexão crítica sobre o processo pessoal de aprendizagem:</vt:lpstr>
      <vt:lpstr>Diapositiva 40</vt:lpstr>
      <vt:lpstr>Referências </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MELHORIA DA ATENÇÃO À SAÚDE DOS USUARIOS COM HIPERTENSÃO ATERIAL E DIABETES NA ESF FLORESTA DO MUNICÍPIO LAGOA VERMELHA / RS</dc:title>
  <dc:creator>cliente</dc:creator>
  <cp:lastModifiedBy>Dr.Gomes</cp:lastModifiedBy>
  <cp:revision>219</cp:revision>
  <dcterms:created xsi:type="dcterms:W3CDTF">2015-09-22T21:31:15Z</dcterms:created>
  <dcterms:modified xsi:type="dcterms:W3CDTF">2015-10-21T01:22:05Z</dcterms:modified>
</cp:coreProperties>
</file>