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74" r:id="rId2"/>
    <p:sldId id="277" r:id="rId3"/>
    <p:sldId id="280" r:id="rId4"/>
    <p:sldId id="281" r:id="rId5"/>
    <p:sldId id="282" r:id="rId6"/>
    <p:sldId id="285" r:id="rId7"/>
    <p:sldId id="286" r:id="rId8"/>
    <p:sldId id="287" r:id="rId9"/>
    <p:sldId id="288" r:id="rId10"/>
    <p:sldId id="289" r:id="rId11"/>
    <p:sldId id="291" r:id="rId12"/>
    <p:sldId id="292" r:id="rId13"/>
    <p:sldId id="293" r:id="rId14"/>
    <p:sldId id="294" r:id="rId15"/>
    <p:sldId id="295" r:id="rId16"/>
    <p:sldId id="298" r:id="rId17"/>
    <p:sldId id="299" r:id="rId18"/>
    <p:sldId id="300" r:id="rId19"/>
    <p:sldId id="297" r:id="rId20"/>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SoniaM\Downloads\2014_11_06%20Coleta%20de%20dados%20Pre-Natal.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SoniaM\Downloads\2014_11_06%20Coleta%20de%20dados%20Pre-Natal.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0"/>
        <c:ser>
          <c:idx val="0"/>
          <c:order val="0"/>
          <c:tx>
            <c:strRef>
              <c:f>'Indicadores (2)'!$C$5</c:f>
              <c:strCache>
                <c:ptCount val="1"/>
                <c:pt idx="0">
                  <c:v>Proporção de gestantes cadastradas no Programa de Pré-natal. </c:v>
                </c:pt>
              </c:strCache>
            </c:strRef>
          </c:tx>
          <c:spPr>
            <a:gradFill rotWithShape="0">
              <a:gsLst>
                <a:gs pos="0">
                  <a:srgbClr val="9BC1FF"/>
                </a:gs>
                <a:gs pos="100000">
                  <a:srgbClr val="3F80CD"/>
                </a:gs>
              </a:gsLst>
              <a:lin ang="5400000"/>
            </a:gradFill>
            <a:ln w="25400">
              <a:noFill/>
            </a:ln>
            <a:effectLst>
              <a:outerShdw dist="35921" dir="2700000" algn="br">
                <a:srgbClr val="000000"/>
              </a:outerShdw>
            </a:effectLst>
          </c:spPr>
          <c:invertIfNegative val="0"/>
          <c:cat>
            <c:strRef>
              <c:f>'Indicadores (2)'!$D$4:$G$4</c:f>
              <c:strCache>
                <c:ptCount val="4"/>
                <c:pt idx="0">
                  <c:v>Mês 1</c:v>
                </c:pt>
                <c:pt idx="1">
                  <c:v>Mês 2</c:v>
                </c:pt>
                <c:pt idx="2">
                  <c:v>Mês 3</c:v>
                </c:pt>
                <c:pt idx="3">
                  <c:v>Mês 4</c:v>
                </c:pt>
              </c:strCache>
            </c:strRef>
          </c:cat>
          <c:val>
            <c:numRef>
              <c:f>'Indicadores (2)'!$D$5:$G$5</c:f>
              <c:numCache>
                <c:formatCode>0.0%</c:formatCode>
                <c:ptCount val="4"/>
                <c:pt idx="0">
                  <c:v>0.3142857142857145</c:v>
                </c:pt>
                <c:pt idx="1">
                  <c:v>0.74285714285714288</c:v>
                </c:pt>
                <c:pt idx="2">
                  <c:v>1</c:v>
                </c:pt>
                <c:pt idx="3">
                  <c:v>0</c:v>
                </c:pt>
              </c:numCache>
            </c:numRef>
          </c:val>
        </c:ser>
        <c:dLbls>
          <c:showLegendKey val="0"/>
          <c:showVal val="0"/>
          <c:showCatName val="0"/>
          <c:showSerName val="0"/>
          <c:showPercent val="0"/>
          <c:showBubbleSize val="0"/>
        </c:dLbls>
        <c:gapWidth val="150"/>
        <c:axId val="298138696"/>
        <c:axId val="298134384"/>
      </c:barChart>
      <c:catAx>
        <c:axId val="298138696"/>
        <c:scaling>
          <c:orientation val="minMax"/>
        </c:scaling>
        <c:delete val="0"/>
        <c:axPos val="b"/>
        <c:numFmt formatCode="General" sourceLinked="1"/>
        <c:majorTickMark val="out"/>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298134384"/>
        <c:crosses val="autoZero"/>
        <c:auto val="1"/>
        <c:lblAlgn val="ctr"/>
        <c:lblOffset val="100"/>
        <c:noMultiLvlLbl val="0"/>
      </c:catAx>
      <c:valAx>
        <c:axId val="298134384"/>
        <c:scaling>
          <c:orientation val="minMax"/>
          <c:max val="1.2"/>
          <c:min val="0"/>
        </c:scaling>
        <c:delete val="0"/>
        <c:axPos val="l"/>
        <c:majorGridlines>
          <c:spPr>
            <a:ln w="3175">
              <a:solidFill>
                <a:srgbClr val="808080"/>
              </a:solidFill>
              <a:prstDash val="solid"/>
            </a:ln>
          </c:spPr>
        </c:majorGridlines>
        <c:numFmt formatCode="0.0%" sourceLinked="1"/>
        <c:majorTickMark val="out"/>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298138696"/>
        <c:crosses val="autoZero"/>
        <c:crossBetween val="between"/>
        <c:majorUnit val="0.2"/>
        <c:minorUnit val="4.0000000000000049E-2"/>
      </c:valAx>
      <c:spPr>
        <a:solidFill>
          <a:srgbClr val="FFFFFF"/>
        </a:solidFill>
        <a:ln w="25400">
          <a:noFill/>
        </a:ln>
      </c:spPr>
    </c:plotArea>
    <c:plotVisOnly val="1"/>
    <c:dispBlanksAs val="gap"/>
    <c:showDLblsOverMax val="0"/>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pt-B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'Indicadores (2)'!$C$11</c:f>
              <c:strCache>
                <c:ptCount val="1"/>
                <c:pt idx="0">
                  <c:v>Proporção de gestantes com ingresso no primeiro trimestre de gestação</c:v>
                </c:pt>
              </c:strCache>
            </c:strRef>
          </c:tx>
          <c:spPr>
            <a:solidFill>
              <a:srgbClr val="E46C0A"/>
            </a:solidFill>
            <a:ln w="25400">
              <a:noFill/>
            </a:ln>
          </c:spPr>
          <c:invertIfNegative val="0"/>
          <c:cat>
            <c:strRef>
              <c:f>'Indicadores (2)'!$D$10:$G$10</c:f>
              <c:strCache>
                <c:ptCount val="4"/>
                <c:pt idx="0">
                  <c:v>Mês 1</c:v>
                </c:pt>
                <c:pt idx="1">
                  <c:v>Mês 2</c:v>
                </c:pt>
                <c:pt idx="2">
                  <c:v>Mês 3</c:v>
                </c:pt>
                <c:pt idx="3">
                  <c:v>Mês 4</c:v>
                </c:pt>
              </c:strCache>
            </c:strRef>
          </c:cat>
          <c:val>
            <c:numRef>
              <c:f>'Indicadores (2)'!$D$11:$G$11</c:f>
              <c:numCache>
                <c:formatCode>0.0%</c:formatCode>
                <c:ptCount val="4"/>
                <c:pt idx="0">
                  <c:v>0.90909090909090906</c:v>
                </c:pt>
                <c:pt idx="1">
                  <c:v>0.92307692307692268</c:v>
                </c:pt>
                <c:pt idx="2">
                  <c:v>0.94285714285714251</c:v>
                </c:pt>
                <c:pt idx="3">
                  <c:v>0</c:v>
                </c:pt>
              </c:numCache>
            </c:numRef>
          </c:val>
        </c:ser>
        <c:dLbls>
          <c:showLegendKey val="0"/>
          <c:showVal val="0"/>
          <c:showCatName val="0"/>
          <c:showSerName val="0"/>
          <c:showPercent val="0"/>
          <c:showBubbleSize val="0"/>
        </c:dLbls>
        <c:gapWidth val="150"/>
        <c:axId val="298135168"/>
        <c:axId val="298135560"/>
      </c:barChart>
      <c:catAx>
        <c:axId val="298135168"/>
        <c:scaling>
          <c:orientation val="minMax"/>
        </c:scaling>
        <c:delete val="0"/>
        <c:axPos val="b"/>
        <c:numFmt formatCode="General" sourceLinked="1"/>
        <c:majorTickMark val="out"/>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298135560"/>
        <c:crosses val="autoZero"/>
        <c:auto val="1"/>
        <c:lblAlgn val="ctr"/>
        <c:lblOffset val="100"/>
        <c:noMultiLvlLbl val="0"/>
      </c:catAx>
      <c:valAx>
        <c:axId val="298135560"/>
        <c:scaling>
          <c:orientation val="minMax"/>
          <c:max val="1"/>
        </c:scaling>
        <c:delete val="0"/>
        <c:axPos val="l"/>
        <c:majorGridlines>
          <c:spPr>
            <a:ln w="3175">
              <a:solidFill>
                <a:srgbClr val="808080"/>
              </a:solidFill>
              <a:prstDash val="solid"/>
            </a:ln>
          </c:spPr>
        </c:majorGridlines>
        <c:numFmt formatCode="0.0%" sourceLinked="1"/>
        <c:majorTickMark val="out"/>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298135168"/>
        <c:crosses val="autoZero"/>
        <c:crossBetween val="between"/>
      </c:valAx>
      <c:spPr>
        <a:solidFill>
          <a:srgbClr val="FFFFFF"/>
        </a:solidFill>
        <a:ln w="25400">
          <a:noFill/>
        </a:ln>
      </c:spPr>
    </c:plotArea>
    <c:plotVisOnly val="1"/>
    <c:dispBlanksAs val="gap"/>
    <c:showDLblsOverMax val="0"/>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pt-BR"/>
    </a:p>
  </c:txPr>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7" name="Triângulo isósceles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ítulo 7"/>
          <p:cNvSpPr>
            <a:spLocks noGrp="1"/>
          </p:cNvSpPr>
          <p:nvPr>
            <p:ph type="ctrTitle"/>
          </p:nvPr>
        </p:nvSpPr>
        <p:spPr>
          <a:xfrm>
            <a:off x="540544" y="776288"/>
            <a:ext cx="8062912" cy="1470025"/>
          </a:xfrm>
        </p:spPr>
        <p:txBody>
          <a:bodyPr anchor="b">
            <a:normAutofit/>
          </a:bodyPr>
          <a:lstStyle>
            <a:lvl1pPr algn="r">
              <a:defRPr sz="4400"/>
            </a:lvl1pPr>
          </a:lstStyle>
          <a:p>
            <a:r>
              <a:rPr kumimoji="0" lang="pt-BR" smtClean="0"/>
              <a:t>Clique para editar o estilo do título mestre</a:t>
            </a:r>
            <a:endParaRPr kumimoji="0" lang="en-US"/>
          </a:p>
        </p:txBody>
      </p:sp>
      <p:sp>
        <p:nvSpPr>
          <p:cNvPr id="9" name="Subtítulo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t-BR" smtClean="0"/>
              <a:t>Clique para editar o estilo do subtítulo mestre</a:t>
            </a:r>
            <a:endParaRPr kumimoji="0" lang="en-US"/>
          </a:p>
        </p:txBody>
      </p:sp>
      <p:sp>
        <p:nvSpPr>
          <p:cNvPr id="28" name="Espaço Reservado para Data 27"/>
          <p:cNvSpPr>
            <a:spLocks noGrp="1"/>
          </p:cNvSpPr>
          <p:nvPr>
            <p:ph type="dt" sz="half" idx="10"/>
          </p:nvPr>
        </p:nvSpPr>
        <p:spPr>
          <a:xfrm>
            <a:off x="1371600" y="6012656"/>
            <a:ext cx="5791200" cy="365125"/>
          </a:xfrm>
        </p:spPr>
        <p:txBody>
          <a:bodyPr tIns="0" bIns="0" anchor="t"/>
          <a:lstStyle>
            <a:lvl1pPr algn="r">
              <a:defRPr sz="1000"/>
            </a:lvl1pPr>
          </a:lstStyle>
          <a:p>
            <a:fld id="{932400C5-920A-4161-B838-2B3A802DA5C2}" type="datetimeFigureOut">
              <a:rPr lang="pt-BR" smtClean="0"/>
              <a:pPr/>
              <a:t>12/11/2015</a:t>
            </a:fld>
            <a:endParaRPr lang="pt-BR"/>
          </a:p>
        </p:txBody>
      </p:sp>
      <p:sp>
        <p:nvSpPr>
          <p:cNvPr id="17" name="Espaço Reservado para Rodapé 16"/>
          <p:cNvSpPr>
            <a:spLocks noGrp="1"/>
          </p:cNvSpPr>
          <p:nvPr>
            <p:ph type="ftr" sz="quarter" idx="11"/>
          </p:nvPr>
        </p:nvSpPr>
        <p:spPr>
          <a:xfrm>
            <a:off x="1371600" y="5650704"/>
            <a:ext cx="5791200" cy="365125"/>
          </a:xfrm>
        </p:spPr>
        <p:txBody>
          <a:bodyPr tIns="0" bIns="0" anchor="b"/>
          <a:lstStyle>
            <a:lvl1pPr algn="r">
              <a:defRPr sz="1100"/>
            </a:lvl1pPr>
          </a:lstStyle>
          <a:p>
            <a:endParaRPr lang="pt-BR"/>
          </a:p>
        </p:txBody>
      </p:sp>
      <p:sp>
        <p:nvSpPr>
          <p:cNvPr id="29" name="Espaço Reservado para Número de Slide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082CC06F-46E4-4778-BFA8-EAEBAE5DFA69}" type="slidenum">
              <a:rPr lang="pt-BR" smtClean="0"/>
              <a:pPr/>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smtClean="0"/>
              <a:t>Clique para editar o estilo do título mestre</a:t>
            </a:r>
            <a:endParaRPr kumimoji="0" lang="en-US"/>
          </a:p>
        </p:txBody>
      </p:sp>
      <p:sp>
        <p:nvSpPr>
          <p:cNvPr id="3" name="Espaço Reservado para Texto Vertical 2"/>
          <p:cNvSpPr>
            <a:spLocks noGrp="1"/>
          </p:cNvSpPr>
          <p:nvPr>
            <p:ph type="body" orient="vert" idx="1"/>
          </p:nvPr>
        </p:nvSpPr>
        <p:spPr/>
        <p:txBody>
          <a:bodyPr vert="eaVer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p>
            <a:fld id="{932400C5-920A-4161-B838-2B3A802DA5C2}" type="datetimeFigureOut">
              <a:rPr lang="pt-BR" smtClean="0"/>
              <a:pPr/>
              <a:t>12/11/2015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082CC06F-46E4-4778-BFA8-EAEBAE5DFA69}" type="slidenum">
              <a:rPr lang="pt-BR" smtClean="0"/>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781800" y="381000"/>
            <a:ext cx="1905000" cy="5486400"/>
          </a:xfrm>
        </p:spPr>
        <p:txBody>
          <a:bodyPr vert="eaVert"/>
          <a:lstStyle/>
          <a:p>
            <a:r>
              <a:rPr kumimoji="0" lang="pt-BR" smtClean="0"/>
              <a:t>Clique para editar o estilo do título mestre</a:t>
            </a:r>
            <a:endParaRPr kumimoji="0" lang="en-US"/>
          </a:p>
        </p:txBody>
      </p:sp>
      <p:sp>
        <p:nvSpPr>
          <p:cNvPr id="3" name="Espaço Reservado para Texto Vertical 2"/>
          <p:cNvSpPr>
            <a:spLocks noGrp="1"/>
          </p:cNvSpPr>
          <p:nvPr>
            <p:ph type="body" orient="vert" idx="1"/>
          </p:nvPr>
        </p:nvSpPr>
        <p:spPr>
          <a:xfrm>
            <a:off x="457200" y="381000"/>
            <a:ext cx="6248400" cy="5486400"/>
          </a:xfrm>
        </p:spPr>
        <p:txBody>
          <a:bodyPr vert="eaVer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p>
            <a:fld id="{932400C5-920A-4161-B838-2B3A802DA5C2}" type="datetimeFigureOut">
              <a:rPr lang="pt-BR" smtClean="0"/>
              <a:pPr/>
              <a:t>12/11/2015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082CC06F-46E4-4778-BFA8-EAEBAE5DFA69}" type="slidenum">
              <a:rPr lang="pt-BR" smtClean="0"/>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67494"/>
            <a:ext cx="8229600" cy="1399032"/>
          </a:xfrm>
        </p:spPr>
        <p:txBody>
          <a:bodyPr/>
          <a:lstStyle/>
          <a:p>
            <a:r>
              <a:rPr kumimoji="0" lang="pt-BR" smtClean="0"/>
              <a:t>Clique para editar o estilo do título mestre</a:t>
            </a:r>
            <a:endParaRPr kumimoji="0" lang="en-US"/>
          </a:p>
        </p:txBody>
      </p:sp>
      <p:sp>
        <p:nvSpPr>
          <p:cNvPr id="3" name="Espaço Reservado para Conteúdo 2"/>
          <p:cNvSpPr>
            <a:spLocks noGrp="1"/>
          </p:cNvSpPr>
          <p:nvPr>
            <p:ph idx="1"/>
          </p:nvPr>
        </p:nvSpPr>
        <p:spPr>
          <a:xfrm>
            <a:off x="457200" y="1882808"/>
            <a:ext cx="8229600" cy="4572000"/>
          </a:xfrm>
        </p:spPr>
        <p:txBody>
          <a:body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a:xfrm>
            <a:off x="4791456" y="6480048"/>
            <a:ext cx="2133600" cy="301752"/>
          </a:xfrm>
        </p:spPr>
        <p:txBody>
          <a:bodyPr/>
          <a:lstStyle/>
          <a:p>
            <a:fld id="{932400C5-920A-4161-B838-2B3A802DA5C2}" type="datetimeFigureOut">
              <a:rPr lang="pt-BR" smtClean="0"/>
              <a:pPr/>
              <a:t>12/11/2015</a:t>
            </a:fld>
            <a:endParaRPr lang="pt-BR"/>
          </a:p>
        </p:txBody>
      </p:sp>
      <p:sp>
        <p:nvSpPr>
          <p:cNvPr id="5" name="Espaço Reservado para Rodapé 4"/>
          <p:cNvSpPr>
            <a:spLocks noGrp="1"/>
          </p:cNvSpPr>
          <p:nvPr>
            <p:ph type="ftr" sz="quarter" idx="11"/>
          </p:nvPr>
        </p:nvSpPr>
        <p:spPr>
          <a:xfrm>
            <a:off x="457200" y="6480969"/>
            <a:ext cx="4260056" cy="300831"/>
          </a:xfrm>
        </p:spPr>
        <p:txBody>
          <a:bodyPr/>
          <a:lstStyle/>
          <a:p>
            <a:endParaRPr lang="pt-BR"/>
          </a:p>
        </p:txBody>
      </p:sp>
      <p:sp>
        <p:nvSpPr>
          <p:cNvPr id="6" name="Espaço Reservado para Número de Slide 5"/>
          <p:cNvSpPr>
            <a:spLocks noGrp="1"/>
          </p:cNvSpPr>
          <p:nvPr>
            <p:ph type="sldNum" sz="quarter" idx="12"/>
          </p:nvPr>
        </p:nvSpPr>
        <p:spPr/>
        <p:txBody>
          <a:bodyPr/>
          <a:lstStyle/>
          <a:p>
            <a:fld id="{082CC06F-46E4-4778-BFA8-EAEBAE5DFA69}" type="slidenum">
              <a:rPr lang="pt-BR" smtClean="0"/>
              <a:pP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9" name="Triângulo retângulo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Triângulo isósceles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Espaço Reservado para Data 3"/>
          <p:cNvSpPr>
            <a:spLocks noGrp="1"/>
          </p:cNvSpPr>
          <p:nvPr>
            <p:ph type="dt" sz="half" idx="10"/>
          </p:nvPr>
        </p:nvSpPr>
        <p:spPr>
          <a:xfrm>
            <a:off x="6955632" y="6477000"/>
            <a:ext cx="2133600" cy="304800"/>
          </a:xfrm>
        </p:spPr>
        <p:txBody>
          <a:bodyPr/>
          <a:lstStyle/>
          <a:p>
            <a:fld id="{932400C5-920A-4161-B838-2B3A802DA5C2}" type="datetimeFigureOut">
              <a:rPr lang="pt-BR" smtClean="0"/>
              <a:pPr/>
              <a:t>12/11/2015</a:t>
            </a:fld>
            <a:endParaRPr lang="pt-BR"/>
          </a:p>
        </p:txBody>
      </p:sp>
      <p:sp>
        <p:nvSpPr>
          <p:cNvPr id="5" name="Espaço Reservado para Rodapé 4"/>
          <p:cNvSpPr>
            <a:spLocks noGrp="1"/>
          </p:cNvSpPr>
          <p:nvPr>
            <p:ph type="ftr" sz="quarter" idx="11"/>
          </p:nvPr>
        </p:nvSpPr>
        <p:spPr>
          <a:xfrm>
            <a:off x="2619376" y="6480969"/>
            <a:ext cx="4260056" cy="300831"/>
          </a:xfrm>
        </p:spPr>
        <p:txBody>
          <a:bodyPr/>
          <a:lstStyle/>
          <a:p>
            <a:endParaRPr lang="pt-BR"/>
          </a:p>
        </p:txBody>
      </p:sp>
      <p:sp>
        <p:nvSpPr>
          <p:cNvPr id="6" name="Espaço Reservado para Número de Slide 5"/>
          <p:cNvSpPr>
            <a:spLocks noGrp="1"/>
          </p:cNvSpPr>
          <p:nvPr>
            <p:ph type="sldNum" sz="quarter" idx="12"/>
          </p:nvPr>
        </p:nvSpPr>
        <p:spPr>
          <a:xfrm>
            <a:off x="8451056" y="809624"/>
            <a:ext cx="502920" cy="300831"/>
          </a:xfrm>
        </p:spPr>
        <p:txBody>
          <a:bodyPr/>
          <a:lstStyle/>
          <a:p>
            <a:fld id="{082CC06F-46E4-4778-BFA8-EAEBAE5DFA69}" type="slidenum">
              <a:rPr lang="pt-BR" smtClean="0"/>
              <a:pPr/>
              <a:t>‹nº›</a:t>
            </a:fld>
            <a:endParaRPr lang="pt-BR"/>
          </a:p>
        </p:txBody>
      </p:sp>
      <p:cxnSp>
        <p:nvCxnSpPr>
          <p:cNvPr id="11" name="Conector reto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Conector reto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ítulo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pt-BR" smtClean="0"/>
              <a:t>Clique para editar o estilo do título mestre</a:t>
            </a:r>
            <a:endParaRPr kumimoji="0" lang="en-US"/>
          </a:p>
        </p:txBody>
      </p:sp>
      <p:sp>
        <p:nvSpPr>
          <p:cNvPr id="3" name="Espaço Reservado para Texto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t-BR" smtClean="0"/>
              <a:t>Clique para editar os estilos do texto mestre</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marL="0" algn="l">
              <a:defRPr/>
            </a:lvl1pPr>
          </a:lstStyle>
          <a:p>
            <a:r>
              <a:rPr kumimoji="0" lang="pt-BR" smtClean="0"/>
              <a:t>Clique para editar o estilo do título mestre</a:t>
            </a:r>
            <a:endParaRPr kumimoji="0" lang="en-US"/>
          </a:p>
        </p:txBody>
      </p:sp>
      <p:sp>
        <p:nvSpPr>
          <p:cNvPr id="3" name="Espaço Reservado para Conteúdo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Conteúdo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5" name="Espaço Reservado para Data 4"/>
          <p:cNvSpPr>
            <a:spLocks noGrp="1"/>
          </p:cNvSpPr>
          <p:nvPr>
            <p:ph type="dt" sz="half" idx="10"/>
          </p:nvPr>
        </p:nvSpPr>
        <p:spPr>
          <a:xfrm>
            <a:off x="4791456" y="6480969"/>
            <a:ext cx="2133600" cy="301752"/>
          </a:xfrm>
        </p:spPr>
        <p:txBody>
          <a:bodyPr/>
          <a:lstStyle/>
          <a:p>
            <a:fld id="{932400C5-920A-4161-B838-2B3A802DA5C2}" type="datetimeFigureOut">
              <a:rPr lang="pt-BR" smtClean="0"/>
              <a:pPr/>
              <a:t>12/11/2015</a:t>
            </a:fld>
            <a:endParaRPr lang="pt-BR"/>
          </a:p>
        </p:txBody>
      </p:sp>
      <p:sp>
        <p:nvSpPr>
          <p:cNvPr id="6" name="Espaço Reservado para Rodapé 5"/>
          <p:cNvSpPr>
            <a:spLocks noGrp="1"/>
          </p:cNvSpPr>
          <p:nvPr>
            <p:ph type="ftr" sz="quarter" idx="11"/>
          </p:nvPr>
        </p:nvSpPr>
        <p:spPr>
          <a:xfrm>
            <a:off x="457200" y="6480969"/>
            <a:ext cx="4260056" cy="301752"/>
          </a:xfrm>
        </p:spPr>
        <p:txBody>
          <a:bodyPr/>
          <a:lstStyle/>
          <a:p>
            <a:endParaRPr lang="pt-BR"/>
          </a:p>
        </p:txBody>
      </p:sp>
      <p:sp>
        <p:nvSpPr>
          <p:cNvPr id="7" name="Espaço Reservado para Número de Slide 6"/>
          <p:cNvSpPr>
            <a:spLocks noGrp="1"/>
          </p:cNvSpPr>
          <p:nvPr>
            <p:ph type="sldNum" sz="quarter" idx="12"/>
          </p:nvPr>
        </p:nvSpPr>
        <p:spPr>
          <a:xfrm>
            <a:off x="7589520" y="6480969"/>
            <a:ext cx="502920" cy="301752"/>
          </a:xfrm>
        </p:spPr>
        <p:txBody>
          <a:bodyPr/>
          <a:lstStyle/>
          <a:p>
            <a:fld id="{082CC06F-46E4-4778-BFA8-EAEBAE5DFA69}" type="slidenum">
              <a:rPr lang="pt-BR" smtClean="0"/>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pt-BR" smtClean="0"/>
              <a:t>Clique para editar o estilo do título mestre</a:t>
            </a:r>
            <a:endParaRPr kumimoji="0" lang="en-US"/>
          </a:p>
        </p:txBody>
      </p:sp>
      <p:sp>
        <p:nvSpPr>
          <p:cNvPr id="3" name="Espaço Reservado para Texto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t-BR" smtClean="0"/>
              <a:t>Clique para editar os estilos do texto mestre</a:t>
            </a:r>
          </a:p>
        </p:txBody>
      </p:sp>
      <p:sp>
        <p:nvSpPr>
          <p:cNvPr id="4" name="Espaço Reservado para Texto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t-BR" smtClean="0"/>
              <a:t>Clique para editar os estilos do texto mestre</a:t>
            </a:r>
          </a:p>
        </p:txBody>
      </p:sp>
      <p:sp>
        <p:nvSpPr>
          <p:cNvPr id="5" name="Espaço Reservado para Conteúdo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6" name="Espaço Reservado para Conteúdo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7" name="Espaço Reservado para Data 6"/>
          <p:cNvSpPr>
            <a:spLocks noGrp="1"/>
          </p:cNvSpPr>
          <p:nvPr>
            <p:ph type="dt" sz="half" idx="10"/>
          </p:nvPr>
        </p:nvSpPr>
        <p:spPr>
          <a:xfrm>
            <a:off x="4791456" y="6480969"/>
            <a:ext cx="2130552" cy="301752"/>
          </a:xfrm>
        </p:spPr>
        <p:txBody>
          <a:bodyPr/>
          <a:lstStyle/>
          <a:p>
            <a:fld id="{932400C5-920A-4161-B838-2B3A802DA5C2}" type="datetimeFigureOut">
              <a:rPr lang="pt-BR" smtClean="0"/>
              <a:pPr/>
              <a:t>12/11/2015</a:t>
            </a:fld>
            <a:endParaRPr lang="pt-BR"/>
          </a:p>
        </p:txBody>
      </p:sp>
      <p:sp>
        <p:nvSpPr>
          <p:cNvPr id="8" name="Espaço Reservado para Rodapé 7"/>
          <p:cNvSpPr>
            <a:spLocks noGrp="1"/>
          </p:cNvSpPr>
          <p:nvPr>
            <p:ph type="ftr" sz="quarter" idx="11"/>
          </p:nvPr>
        </p:nvSpPr>
        <p:spPr>
          <a:xfrm>
            <a:off x="457200" y="6480969"/>
            <a:ext cx="4261104" cy="301752"/>
          </a:xfrm>
        </p:spPr>
        <p:txBody>
          <a:bodyPr/>
          <a:lstStyle/>
          <a:p>
            <a:endParaRPr lang="pt-BR"/>
          </a:p>
        </p:txBody>
      </p:sp>
      <p:sp>
        <p:nvSpPr>
          <p:cNvPr id="9" name="Espaço Reservado para Número de Slide 8"/>
          <p:cNvSpPr>
            <a:spLocks noGrp="1"/>
          </p:cNvSpPr>
          <p:nvPr>
            <p:ph type="sldNum" sz="quarter" idx="12"/>
          </p:nvPr>
        </p:nvSpPr>
        <p:spPr>
          <a:xfrm>
            <a:off x="7589520" y="6483096"/>
            <a:ext cx="502920" cy="301752"/>
          </a:xfrm>
        </p:spPr>
        <p:txBody>
          <a:bodyPr/>
          <a:lstStyle>
            <a:lvl1pPr algn="ctr">
              <a:defRPr/>
            </a:lvl1pPr>
          </a:lstStyle>
          <a:p>
            <a:fld id="{082CC06F-46E4-4778-BFA8-EAEBAE5DFA69}" type="slidenum">
              <a:rPr lang="pt-BR" smtClean="0"/>
              <a:pPr/>
              <a:t>‹nº›</a:t>
            </a:fld>
            <a:endParaRPr lang="pt-BR"/>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b="0"/>
            </a:lvl1pPr>
          </a:lstStyle>
          <a:p>
            <a:r>
              <a:rPr kumimoji="0" lang="pt-BR" smtClean="0"/>
              <a:t>Clique para editar o estilo do título mestre</a:t>
            </a:r>
            <a:endParaRPr kumimoji="0" lang="en-US"/>
          </a:p>
        </p:txBody>
      </p:sp>
      <p:sp>
        <p:nvSpPr>
          <p:cNvPr id="3" name="Espaço Reservado para Data 2"/>
          <p:cNvSpPr>
            <a:spLocks noGrp="1"/>
          </p:cNvSpPr>
          <p:nvPr>
            <p:ph type="dt" sz="half" idx="10"/>
          </p:nvPr>
        </p:nvSpPr>
        <p:spPr/>
        <p:txBody>
          <a:bodyPr/>
          <a:lstStyle/>
          <a:p>
            <a:fld id="{932400C5-920A-4161-B838-2B3A802DA5C2}" type="datetimeFigureOut">
              <a:rPr lang="pt-BR" smtClean="0"/>
              <a:pPr/>
              <a:t>12/11/2015</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082CC06F-46E4-4778-BFA8-EAEBAE5DFA69}" type="slidenum">
              <a:rPr lang="pt-BR" smtClean="0"/>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a:xfrm>
            <a:off x="4791456" y="6480969"/>
            <a:ext cx="2133600" cy="301752"/>
          </a:xfrm>
        </p:spPr>
        <p:txBody>
          <a:bodyPr/>
          <a:lstStyle/>
          <a:p>
            <a:fld id="{932400C5-920A-4161-B838-2B3A802DA5C2}" type="datetimeFigureOut">
              <a:rPr lang="pt-BR" smtClean="0"/>
              <a:pPr/>
              <a:t>12/11/2015</a:t>
            </a:fld>
            <a:endParaRPr lang="pt-BR"/>
          </a:p>
        </p:txBody>
      </p:sp>
      <p:sp>
        <p:nvSpPr>
          <p:cNvPr id="3" name="Espaço Reservado para Rodapé 2"/>
          <p:cNvSpPr>
            <a:spLocks noGrp="1"/>
          </p:cNvSpPr>
          <p:nvPr>
            <p:ph type="ftr" sz="quarter" idx="11"/>
          </p:nvPr>
        </p:nvSpPr>
        <p:spPr>
          <a:xfrm>
            <a:off x="457200" y="6481890"/>
            <a:ext cx="4260056" cy="300831"/>
          </a:xfrm>
        </p:spPr>
        <p:txBody>
          <a:bodyPr/>
          <a:lstStyle/>
          <a:p>
            <a:endParaRPr lang="pt-BR"/>
          </a:p>
        </p:txBody>
      </p:sp>
      <p:sp>
        <p:nvSpPr>
          <p:cNvPr id="4" name="Espaço Reservado para Número de Slide 3"/>
          <p:cNvSpPr>
            <a:spLocks noGrp="1"/>
          </p:cNvSpPr>
          <p:nvPr>
            <p:ph type="sldNum" sz="quarter" idx="12"/>
          </p:nvPr>
        </p:nvSpPr>
        <p:spPr>
          <a:xfrm>
            <a:off x="7589520" y="6480969"/>
            <a:ext cx="502920" cy="301752"/>
          </a:xfrm>
        </p:spPr>
        <p:txBody>
          <a:bodyPr/>
          <a:lstStyle/>
          <a:p>
            <a:fld id="{082CC06F-46E4-4778-BFA8-EAEBAE5DFA69}" type="slidenum">
              <a:rPr lang="pt-BR" smtClean="0"/>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pt-BR" smtClean="0"/>
              <a:t>Clique para editar o estilo do título mestre</a:t>
            </a:r>
            <a:endParaRPr kumimoji="0" lang="en-US"/>
          </a:p>
        </p:txBody>
      </p:sp>
      <p:sp>
        <p:nvSpPr>
          <p:cNvPr id="3" name="Espaço Reservado para Texto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pt-BR" smtClean="0"/>
              <a:t>Clique para editar os estilos do texto mestre</a:t>
            </a:r>
          </a:p>
        </p:txBody>
      </p:sp>
      <p:sp>
        <p:nvSpPr>
          <p:cNvPr id="4" name="Espaço Reservado para Conteúdo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5" name="Espaço Reservado para Data 4"/>
          <p:cNvSpPr>
            <a:spLocks noGrp="1"/>
          </p:cNvSpPr>
          <p:nvPr>
            <p:ph type="dt" sz="half" idx="10"/>
          </p:nvPr>
        </p:nvSpPr>
        <p:spPr>
          <a:xfrm>
            <a:off x="6278976" y="6556248"/>
            <a:ext cx="2133600" cy="301752"/>
          </a:xfrm>
        </p:spPr>
        <p:txBody>
          <a:bodyPr/>
          <a:lstStyle>
            <a:lvl1pPr>
              <a:defRPr sz="900"/>
            </a:lvl1pPr>
          </a:lstStyle>
          <a:p>
            <a:fld id="{932400C5-920A-4161-B838-2B3A802DA5C2}" type="datetimeFigureOut">
              <a:rPr lang="pt-BR" smtClean="0"/>
              <a:pPr/>
              <a:t>12/11/2015</a:t>
            </a:fld>
            <a:endParaRPr lang="pt-BR"/>
          </a:p>
        </p:txBody>
      </p:sp>
      <p:sp>
        <p:nvSpPr>
          <p:cNvPr id="6" name="Espaço Reservado para Rodapé 5"/>
          <p:cNvSpPr>
            <a:spLocks noGrp="1"/>
          </p:cNvSpPr>
          <p:nvPr>
            <p:ph type="ftr" sz="quarter" idx="11"/>
          </p:nvPr>
        </p:nvSpPr>
        <p:spPr>
          <a:xfrm>
            <a:off x="1135856" y="6556248"/>
            <a:ext cx="5143120" cy="301752"/>
          </a:xfrm>
        </p:spPr>
        <p:txBody>
          <a:bodyPr/>
          <a:lstStyle>
            <a:lvl1pPr>
              <a:defRPr sz="900"/>
            </a:lvl1pPr>
          </a:lstStyle>
          <a:p>
            <a:endParaRPr lang="pt-BR"/>
          </a:p>
        </p:txBody>
      </p:sp>
      <p:sp>
        <p:nvSpPr>
          <p:cNvPr id="7" name="Espaço Reservado para Número de Slide 6"/>
          <p:cNvSpPr>
            <a:spLocks noGrp="1"/>
          </p:cNvSpPr>
          <p:nvPr>
            <p:ph type="sldNum" sz="quarter" idx="12"/>
          </p:nvPr>
        </p:nvSpPr>
        <p:spPr>
          <a:xfrm>
            <a:off x="8410576" y="6556248"/>
            <a:ext cx="502920" cy="301752"/>
          </a:xfrm>
        </p:spPr>
        <p:txBody>
          <a:bodyPr/>
          <a:lstStyle>
            <a:lvl1pPr>
              <a:defRPr sz="900"/>
            </a:lvl1pPr>
          </a:lstStyle>
          <a:p>
            <a:fld id="{082CC06F-46E4-4778-BFA8-EAEBAE5DFA69}" type="slidenum">
              <a:rPr lang="pt-BR" smtClean="0"/>
              <a:pPr/>
              <a:t>‹nº›</a:t>
            </a:fld>
            <a:endParaRPr lang="pt-BR"/>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pt-BR" smtClean="0"/>
              <a:t>Clique para editar o estilo do título mestre</a:t>
            </a:r>
            <a:endParaRPr kumimoji="0" lang="en-US"/>
          </a:p>
        </p:txBody>
      </p:sp>
      <p:sp>
        <p:nvSpPr>
          <p:cNvPr id="3" name="Espaço Reservado para Imagem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pt-BR" smtClean="0"/>
              <a:t>Clique no ícone para adicionar uma imagem</a:t>
            </a:r>
            <a:endParaRPr kumimoji="0" lang="en-US" dirty="0"/>
          </a:p>
        </p:txBody>
      </p:sp>
      <p:sp>
        <p:nvSpPr>
          <p:cNvPr id="4" name="Espaço Reservado para Texto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pt-BR" smtClean="0"/>
              <a:t>Clique para editar os estilos do texto mestre</a:t>
            </a:r>
          </a:p>
        </p:txBody>
      </p:sp>
      <p:sp>
        <p:nvSpPr>
          <p:cNvPr id="5" name="Espaço Reservado para Data 4"/>
          <p:cNvSpPr>
            <a:spLocks noGrp="1"/>
          </p:cNvSpPr>
          <p:nvPr>
            <p:ph type="dt" sz="half" idx="10"/>
          </p:nvPr>
        </p:nvSpPr>
        <p:spPr>
          <a:xfrm>
            <a:off x="6108192" y="6556248"/>
            <a:ext cx="2103120" cy="301752"/>
          </a:xfrm>
        </p:spPr>
        <p:txBody>
          <a:bodyPr/>
          <a:lstStyle>
            <a:lvl1pPr>
              <a:defRPr sz="900"/>
            </a:lvl1pPr>
          </a:lstStyle>
          <a:p>
            <a:fld id="{932400C5-920A-4161-B838-2B3A802DA5C2}" type="datetimeFigureOut">
              <a:rPr lang="pt-BR" smtClean="0"/>
              <a:pPr/>
              <a:t>12/11/2015</a:t>
            </a:fld>
            <a:endParaRPr lang="pt-BR"/>
          </a:p>
        </p:txBody>
      </p:sp>
      <p:sp>
        <p:nvSpPr>
          <p:cNvPr id="6" name="Espaço Reservado para Rodapé 5"/>
          <p:cNvSpPr>
            <a:spLocks noGrp="1"/>
          </p:cNvSpPr>
          <p:nvPr>
            <p:ph type="ftr" sz="quarter" idx="11"/>
          </p:nvPr>
        </p:nvSpPr>
        <p:spPr>
          <a:xfrm>
            <a:off x="1170432" y="6557169"/>
            <a:ext cx="4948072" cy="301752"/>
          </a:xfrm>
        </p:spPr>
        <p:txBody>
          <a:bodyPr/>
          <a:lstStyle>
            <a:lvl1pPr>
              <a:defRPr sz="900"/>
            </a:lvl1pPr>
          </a:lstStyle>
          <a:p>
            <a:endParaRPr lang="pt-BR"/>
          </a:p>
        </p:txBody>
      </p:sp>
      <p:sp>
        <p:nvSpPr>
          <p:cNvPr id="7" name="Espaço Reservado para Número de Slide 6"/>
          <p:cNvSpPr>
            <a:spLocks noGrp="1"/>
          </p:cNvSpPr>
          <p:nvPr>
            <p:ph type="sldNum" sz="quarter" idx="12"/>
          </p:nvPr>
        </p:nvSpPr>
        <p:spPr>
          <a:xfrm>
            <a:off x="8217192" y="6556248"/>
            <a:ext cx="365760" cy="301752"/>
          </a:xfrm>
        </p:spPr>
        <p:txBody>
          <a:bodyPr/>
          <a:lstStyle>
            <a:lvl1pPr algn="ctr">
              <a:defRPr sz="900"/>
            </a:lvl1pPr>
          </a:lstStyle>
          <a:p>
            <a:fld id="{082CC06F-46E4-4778-BFA8-EAEBAE5DFA69}" type="slidenum">
              <a:rPr lang="pt-BR" smtClean="0"/>
              <a:pPr/>
              <a:t>‹nº›</a:t>
            </a:fld>
            <a:endParaRPr lang="pt-BR"/>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11" name="Triângulo retângulo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Conector reto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Conector reto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Espaço Reservado para Título 21"/>
          <p:cNvSpPr>
            <a:spLocks noGrp="1"/>
          </p:cNvSpPr>
          <p:nvPr>
            <p:ph type="title"/>
          </p:nvPr>
        </p:nvSpPr>
        <p:spPr>
          <a:xfrm>
            <a:off x="457200" y="267494"/>
            <a:ext cx="8229600" cy="1399032"/>
          </a:xfrm>
          <a:prstGeom prst="rect">
            <a:avLst/>
          </a:prstGeom>
        </p:spPr>
        <p:txBody>
          <a:bodyPr vert="horz" anchor="ctr">
            <a:normAutofit/>
          </a:bodyPr>
          <a:lstStyle/>
          <a:p>
            <a:r>
              <a:rPr kumimoji="0" lang="pt-BR" smtClean="0"/>
              <a:t>Clique para editar o estilo do título mestre</a:t>
            </a:r>
            <a:endParaRPr kumimoji="0" lang="en-US"/>
          </a:p>
        </p:txBody>
      </p:sp>
      <p:sp>
        <p:nvSpPr>
          <p:cNvPr id="13" name="Espaço Reservado para Texto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pt-BR" smtClean="0"/>
              <a:t>Clique para editar os estilos do texto mestre</a:t>
            </a:r>
          </a:p>
          <a:p>
            <a:pPr lvl="1" eaLnBrk="1" latinLnBrk="0" hangingPunct="1"/>
            <a:r>
              <a:rPr kumimoji="0" lang="pt-BR" smtClean="0"/>
              <a:t>Segundo nível</a:t>
            </a:r>
          </a:p>
          <a:p>
            <a:pPr lvl="2" eaLnBrk="1" latinLnBrk="0" hangingPunct="1"/>
            <a:r>
              <a:rPr kumimoji="0" lang="pt-BR" smtClean="0"/>
              <a:t>Terceiro nível</a:t>
            </a:r>
          </a:p>
          <a:p>
            <a:pPr lvl="3" eaLnBrk="1" latinLnBrk="0" hangingPunct="1"/>
            <a:r>
              <a:rPr kumimoji="0" lang="pt-BR" smtClean="0"/>
              <a:t>Quarto nível</a:t>
            </a:r>
          </a:p>
          <a:p>
            <a:pPr lvl="4" eaLnBrk="1" latinLnBrk="0" hangingPunct="1"/>
            <a:r>
              <a:rPr kumimoji="0" lang="pt-BR" smtClean="0"/>
              <a:t>Quinto nível</a:t>
            </a:r>
            <a:endParaRPr kumimoji="0" lang="en-US"/>
          </a:p>
        </p:txBody>
      </p:sp>
      <p:sp>
        <p:nvSpPr>
          <p:cNvPr id="14" name="Espaço Reservado para Data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932400C5-920A-4161-B838-2B3A802DA5C2}" type="datetimeFigureOut">
              <a:rPr lang="pt-BR" smtClean="0"/>
              <a:pPr/>
              <a:t>12/11/2015</a:t>
            </a:fld>
            <a:endParaRPr lang="pt-BR"/>
          </a:p>
        </p:txBody>
      </p:sp>
      <p:sp>
        <p:nvSpPr>
          <p:cNvPr id="3" name="Espaço Reservado para Rodapé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pt-BR"/>
          </a:p>
        </p:txBody>
      </p:sp>
      <p:sp>
        <p:nvSpPr>
          <p:cNvPr id="23" name="Espaço Reservado para Número de Slide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082CC06F-46E4-4778-BFA8-EAEBAE5DFA69}" type="slidenum">
              <a:rPr lang="pt-BR" smtClean="0"/>
              <a:pPr/>
              <a:t>‹nº›</a:t>
            </a:fld>
            <a:endParaRPr lang="pt-BR"/>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85720" y="571480"/>
            <a:ext cx="8420102" cy="1470025"/>
          </a:xfrm>
        </p:spPr>
        <p:txBody>
          <a:bodyPr>
            <a:normAutofit fontScale="90000"/>
          </a:bodyPr>
          <a:lstStyle/>
          <a:p>
            <a:pPr algn="ctr"/>
            <a:r>
              <a:rPr lang="pt-BR" sz="4000" b="1" dirty="0" smtClean="0">
                <a:solidFill>
                  <a:schemeClr val="bg1"/>
                </a:solidFill>
                <a:latin typeface="Algerian" pitchFamily="82" charset="0"/>
              </a:rPr>
              <a:t>TRABALHO  DE CONCLUSÃO </a:t>
            </a:r>
            <a:br>
              <a:rPr lang="pt-BR" sz="4000" b="1" dirty="0" smtClean="0">
                <a:solidFill>
                  <a:schemeClr val="bg1"/>
                </a:solidFill>
                <a:latin typeface="Algerian" pitchFamily="82" charset="0"/>
              </a:rPr>
            </a:br>
            <a:r>
              <a:rPr lang="pt-BR" sz="4000" b="1" dirty="0" smtClean="0">
                <a:solidFill>
                  <a:schemeClr val="bg1"/>
                </a:solidFill>
                <a:latin typeface="Algerian" pitchFamily="82" charset="0"/>
              </a:rPr>
              <a:t/>
            </a:r>
            <a:br>
              <a:rPr lang="pt-BR" sz="4000" b="1" dirty="0" smtClean="0">
                <a:solidFill>
                  <a:schemeClr val="bg1"/>
                </a:solidFill>
                <a:latin typeface="Algerian" pitchFamily="82" charset="0"/>
              </a:rPr>
            </a:br>
            <a:r>
              <a:rPr lang="pt-BR" sz="4000" b="1" dirty="0" smtClean="0">
                <a:solidFill>
                  <a:schemeClr val="bg1"/>
                </a:solidFill>
                <a:latin typeface="Algerian" pitchFamily="82" charset="0"/>
              </a:rPr>
              <a:t>DE CURSO  </a:t>
            </a:r>
            <a:endParaRPr lang="pt-BR" sz="4000" b="1" dirty="0">
              <a:solidFill>
                <a:schemeClr val="bg1"/>
              </a:solidFill>
              <a:latin typeface="Algerian" pitchFamily="82" charset="0"/>
            </a:endParaRPr>
          </a:p>
        </p:txBody>
      </p:sp>
      <p:sp>
        <p:nvSpPr>
          <p:cNvPr id="3" name="Subtítulo 2"/>
          <p:cNvSpPr>
            <a:spLocks noGrp="1"/>
          </p:cNvSpPr>
          <p:nvPr>
            <p:ph type="subTitle" idx="1"/>
          </p:nvPr>
        </p:nvSpPr>
        <p:spPr/>
        <p:txBody>
          <a:bodyPr>
            <a:normAutofit/>
          </a:bodyPr>
          <a:lstStyle/>
          <a:p>
            <a:endParaRPr lang="pt-BR" sz="2400" b="1" dirty="0" smtClean="0">
              <a:solidFill>
                <a:schemeClr val="bg1"/>
              </a:solidFill>
            </a:endParaRPr>
          </a:p>
          <a:p>
            <a:r>
              <a:rPr lang="pt-BR" sz="2400" b="1" dirty="0" smtClean="0">
                <a:solidFill>
                  <a:schemeClr val="bg1"/>
                </a:solidFill>
              </a:rPr>
              <a:t>MELHORIA  A </a:t>
            </a:r>
            <a:r>
              <a:rPr lang="pt-BR" sz="2400" b="1" dirty="0" smtClean="0">
                <a:solidFill>
                  <a:schemeClr val="bg1"/>
                </a:solidFill>
              </a:rPr>
              <a:t>ATENÇÃO AO PRÉ NATAL E </a:t>
            </a:r>
          </a:p>
          <a:p>
            <a:r>
              <a:rPr lang="pt-BR" sz="2400" b="1" dirty="0" smtClean="0">
                <a:solidFill>
                  <a:schemeClr val="bg1"/>
                </a:solidFill>
              </a:rPr>
              <a:t>PUERPERIO NA UBS CANA BRAVA MACAIBA /RN</a:t>
            </a:r>
            <a:endParaRPr lang="pt-BR" sz="2400" b="1" dirty="0">
              <a:solidFill>
                <a:schemeClr val="bg1"/>
              </a:solidFill>
            </a:endParaRPr>
          </a:p>
        </p:txBody>
      </p:sp>
      <p:sp>
        <p:nvSpPr>
          <p:cNvPr id="5" name="CaixaDeTexto 4"/>
          <p:cNvSpPr txBox="1"/>
          <p:nvPr/>
        </p:nvSpPr>
        <p:spPr>
          <a:xfrm rot="10800000" flipV="1">
            <a:off x="1142976" y="5097346"/>
            <a:ext cx="7010448" cy="461665"/>
          </a:xfrm>
          <a:prstGeom prst="rect">
            <a:avLst/>
          </a:prstGeom>
          <a:noFill/>
        </p:spPr>
        <p:txBody>
          <a:bodyPr wrap="square" rtlCol="0">
            <a:spAutoFit/>
          </a:bodyPr>
          <a:lstStyle/>
          <a:p>
            <a:r>
              <a:rPr lang="pt-BR" sz="2400" b="1" dirty="0" smtClean="0">
                <a:solidFill>
                  <a:schemeClr val="bg1"/>
                </a:solidFill>
                <a:latin typeface="Algerian" pitchFamily="82" charset="0"/>
              </a:rPr>
              <a:t>       AUTOR:YOANIA ALCARAZ MARTINEZ</a:t>
            </a:r>
            <a:endParaRPr lang="pt-BR" sz="2400" b="1" dirty="0">
              <a:solidFill>
                <a:schemeClr val="bg1"/>
              </a:solidFill>
              <a:latin typeface="Algerian" pitchFamily="82" charset="0"/>
            </a:endParaRPr>
          </a:p>
        </p:txBody>
      </p:sp>
    </p:spTree>
  </p:cSld>
  <p:clrMapOvr>
    <a:masterClrMapping/>
  </p:clrMapOvr>
  <p:transition spd="med">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857232"/>
            <a:ext cx="8385048" cy="3286148"/>
          </a:xfrm>
        </p:spPr>
        <p:txBody>
          <a:bodyPr>
            <a:normAutofit fontScale="90000"/>
          </a:bodyPr>
          <a:lstStyle/>
          <a:p>
            <a:pPr algn="l"/>
            <a:r>
              <a:rPr lang="pt-BR" sz="2700" b="1" dirty="0" smtClean="0">
                <a:solidFill>
                  <a:schemeClr val="bg1"/>
                </a:solidFill>
              </a:rPr>
              <a:t>Objetivo 5- Realizar avaliação de risco </a:t>
            </a:r>
            <a:r>
              <a:rPr lang="pt-BR" sz="2700" dirty="0" smtClean="0">
                <a:solidFill>
                  <a:schemeClr val="bg1"/>
                </a:solidFill>
              </a:rPr>
              <a:t/>
            </a:r>
            <a:br>
              <a:rPr lang="pt-BR" sz="2700" dirty="0" smtClean="0">
                <a:solidFill>
                  <a:schemeClr val="bg1"/>
                </a:solidFill>
              </a:rPr>
            </a:br>
            <a:r>
              <a:rPr lang="pt-BR" sz="2700" b="1" dirty="0" smtClean="0">
                <a:solidFill>
                  <a:schemeClr val="bg1"/>
                </a:solidFill>
              </a:rPr>
              <a:t>Meta 5.1</a:t>
            </a:r>
            <a:r>
              <a:rPr lang="pt-BR" sz="2700" b="0" dirty="0" smtClean="0">
                <a:solidFill>
                  <a:schemeClr val="bg1"/>
                </a:solidFill>
              </a:rPr>
              <a:t> - Avaliar risco gestacional em 100% das gestantes.</a:t>
            </a:r>
            <a:br>
              <a:rPr lang="pt-BR" sz="2700" b="0" dirty="0" smtClean="0">
                <a:solidFill>
                  <a:schemeClr val="bg1"/>
                </a:solidFill>
              </a:rPr>
            </a:br>
            <a:r>
              <a:rPr lang="pt-BR" sz="2700" b="0" dirty="0" smtClean="0">
                <a:solidFill>
                  <a:schemeClr val="bg1"/>
                </a:solidFill>
              </a:rPr>
              <a:t>Com um resultado alcançado de 100 %</a:t>
            </a:r>
            <a:br>
              <a:rPr lang="pt-BR" sz="2700" b="0" dirty="0" smtClean="0">
                <a:solidFill>
                  <a:schemeClr val="bg1"/>
                </a:solidFill>
              </a:rPr>
            </a:br>
            <a:r>
              <a:rPr lang="pt-BR" sz="3100" b="0" dirty="0" smtClean="0">
                <a:solidFill>
                  <a:schemeClr val="bg1"/>
                </a:solidFill>
              </a:rPr>
              <a:t/>
            </a:r>
            <a:br>
              <a:rPr lang="pt-BR" sz="3100" b="0" dirty="0" smtClean="0">
                <a:solidFill>
                  <a:schemeClr val="bg1"/>
                </a:solidFill>
              </a:rPr>
            </a:br>
            <a:r>
              <a:rPr lang="pt-BR" sz="3100" b="0" dirty="0" smtClean="0">
                <a:solidFill>
                  <a:schemeClr val="bg1"/>
                </a:solidFill>
              </a:rPr>
              <a:t/>
            </a:r>
            <a:br>
              <a:rPr lang="pt-BR" sz="3100" b="0" dirty="0" smtClean="0">
                <a:solidFill>
                  <a:schemeClr val="bg1"/>
                </a:solidFill>
              </a:rPr>
            </a:br>
            <a:r>
              <a:rPr lang="pt-BR" b="0" dirty="0" smtClean="0"/>
              <a:t> </a:t>
            </a:r>
            <a:r>
              <a:rPr lang="pt-BR" dirty="0" smtClean="0"/>
              <a:t/>
            </a:r>
            <a:br>
              <a:rPr lang="pt-BR" dirty="0" smtClean="0"/>
            </a:br>
            <a:endParaRPr lang="pt-BR" dirty="0"/>
          </a:p>
        </p:txBody>
      </p:sp>
      <p:sp>
        <p:nvSpPr>
          <p:cNvPr id="3" name="Subtítulo 2"/>
          <p:cNvSpPr>
            <a:spLocks noGrp="1"/>
          </p:cNvSpPr>
          <p:nvPr>
            <p:ph type="subTitle" idx="1"/>
          </p:nvPr>
        </p:nvSpPr>
        <p:spPr>
          <a:xfrm>
            <a:off x="533400" y="2000240"/>
            <a:ext cx="7854696" cy="2980896"/>
          </a:xfrm>
        </p:spPr>
        <p:txBody>
          <a:bodyPr>
            <a:normAutofit fontScale="25000" lnSpcReduction="20000"/>
          </a:bodyPr>
          <a:lstStyle/>
          <a:p>
            <a:pPr algn="l"/>
            <a:r>
              <a:rPr lang="pt-BR" sz="9600" b="1" dirty="0" smtClean="0">
                <a:solidFill>
                  <a:schemeClr val="bg1"/>
                </a:solidFill>
              </a:rPr>
              <a:t>Objetivo 6 - Promover a saúde no pré-natal</a:t>
            </a:r>
          </a:p>
          <a:p>
            <a:pPr algn="l"/>
            <a:r>
              <a:rPr lang="pt-BR" sz="9600" b="1" dirty="0" smtClean="0">
                <a:solidFill>
                  <a:schemeClr val="bg1"/>
                </a:solidFill>
              </a:rPr>
              <a:t>Meta 6.1 </a:t>
            </a:r>
            <a:r>
              <a:rPr lang="pt-BR" sz="9600" dirty="0" smtClean="0">
                <a:solidFill>
                  <a:schemeClr val="bg1"/>
                </a:solidFill>
              </a:rPr>
              <a:t>- Garantir a 100% das gestantes, orientação nutricional durante a gestação.</a:t>
            </a:r>
          </a:p>
          <a:p>
            <a:pPr algn="l"/>
            <a:r>
              <a:rPr lang="pt-BR" sz="9600" b="1" dirty="0" smtClean="0">
                <a:solidFill>
                  <a:schemeClr val="bg1"/>
                </a:solidFill>
              </a:rPr>
              <a:t>Meta 6.2 </a:t>
            </a:r>
            <a:r>
              <a:rPr lang="pt-BR" sz="9600" dirty="0" smtClean="0">
                <a:solidFill>
                  <a:schemeClr val="bg1"/>
                </a:solidFill>
              </a:rPr>
              <a:t>- Promover o aleitamento materno junto a 100% das gestantes.</a:t>
            </a:r>
          </a:p>
          <a:p>
            <a:pPr algn="l"/>
            <a:r>
              <a:rPr lang="pt-BR" sz="9600" b="1" dirty="0" smtClean="0">
                <a:solidFill>
                  <a:schemeClr val="bg1"/>
                </a:solidFill>
              </a:rPr>
              <a:t>Meta 6.3 </a:t>
            </a:r>
            <a:r>
              <a:rPr lang="pt-BR" sz="9600" dirty="0" smtClean="0">
                <a:solidFill>
                  <a:schemeClr val="bg1"/>
                </a:solidFill>
              </a:rPr>
              <a:t>- Orientar 100% das gestantes sobre os cuidados com o recém-nascido.</a:t>
            </a:r>
          </a:p>
          <a:p>
            <a:pPr algn="l"/>
            <a:r>
              <a:rPr lang="pt-BR" sz="9600" b="1" dirty="0" smtClean="0">
                <a:solidFill>
                  <a:schemeClr val="bg1"/>
                </a:solidFill>
              </a:rPr>
              <a:t>Meta 6.4 </a:t>
            </a:r>
            <a:r>
              <a:rPr lang="pt-BR" sz="9600" dirty="0" smtClean="0">
                <a:solidFill>
                  <a:schemeClr val="bg1"/>
                </a:solidFill>
              </a:rPr>
              <a:t>- Orientar 100% das gestantes sobre anticoncepção após o parto.</a:t>
            </a:r>
          </a:p>
          <a:p>
            <a:pPr algn="l"/>
            <a:r>
              <a:rPr lang="pt-BR" sz="9600" b="1" dirty="0" smtClean="0">
                <a:solidFill>
                  <a:schemeClr val="bg1"/>
                </a:solidFill>
              </a:rPr>
              <a:t>Meta 6.5</a:t>
            </a:r>
            <a:r>
              <a:rPr lang="pt-BR" sz="9600" dirty="0" smtClean="0">
                <a:solidFill>
                  <a:schemeClr val="bg1"/>
                </a:solidFill>
              </a:rPr>
              <a:t> - Orientar 100% das gestantes sobre os riscos do tabagismo e do uso de álcool e drogas na gestação.</a:t>
            </a:r>
          </a:p>
          <a:p>
            <a:pPr algn="l"/>
            <a:r>
              <a:rPr lang="pt-BR" sz="9600" b="1" dirty="0" smtClean="0">
                <a:solidFill>
                  <a:schemeClr val="bg1"/>
                </a:solidFill>
              </a:rPr>
              <a:t>Meta 6.6 </a:t>
            </a:r>
            <a:r>
              <a:rPr lang="pt-BR" sz="9600" dirty="0" smtClean="0">
                <a:solidFill>
                  <a:schemeClr val="bg1"/>
                </a:solidFill>
              </a:rPr>
              <a:t>- Orientar 100% das gestantes sobre higiene bucal.</a:t>
            </a:r>
          </a:p>
          <a:p>
            <a:pPr algn="l"/>
            <a:r>
              <a:rPr lang="pt-BR" sz="9600" dirty="0" smtClean="0">
                <a:solidFill>
                  <a:schemeClr val="bg1"/>
                </a:solidFill>
              </a:rPr>
              <a:t> </a:t>
            </a:r>
          </a:p>
          <a:p>
            <a:endParaRPr lang="pt-BR" dirty="0"/>
          </a:p>
        </p:txBody>
      </p:sp>
    </p:spTree>
  </p:cSld>
  <p:clrMapOvr>
    <a:masterClrMapping/>
  </p:clrMapOvr>
  <p:transition>
    <p:wipe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14282" y="500042"/>
            <a:ext cx="8280276" cy="3500462"/>
          </a:xfrm>
        </p:spPr>
        <p:txBody>
          <a:bodyPr>
            <a:normAutofit fontScale="90000"/>
          </a:bodyPr>
          <a:lstStyle/>
          <a:p>
            <a:pPr algn="l"/>
            <a:r>
              <a:rPr lang="pt-BR" sz="3100" b="1" dirty="0" smtClean="0">
                <a:solidFill>
                  <a:schemeClr val="bg1"/>
                </a:solidFill>
                <a:latin typeface="Arial" pitchFamily="34" charset="0"/>
                <a:cs typeface="Arial" pitchFamily="34" charset="0"/>
              </a:rPr>
              <a:t>Metas de Puerpério</a:t>
            </a:r>
            <a:r>
              <a:rPr lang="pt-BR" sz="3100" dirty="0" smtClean="0">
                <a:solidFill>
                  <a:schemeClr val="bg1"/>
                </a:solidFill>
                <a:latin typeface="Arial" pitchFamily="34" charset="0"/>
                <a:cs typeface="Arial" pitchFamily="34" charset="0"/>
              </a:rPr>
              <a:t>: </a:t>
            </a:r>
            <a:br>
              <a:rPr lang="pt-BR" sz="3100" dirty="0" smtClean="0">
                <a:solidFill>
                  <a:schemeClr val="bg1"/>
                </a:solidFill>
                <a:latin typeface="Arial" pitchFamily="34" charset="0"/>
                <a:cs typeface="Arial" pitchFamily="34" charset="0"/>
              </a:rPr>
            </a:br>
            <a:r>
              <a:rPr lang="pt-BR" sz="2700" b="1" dirty="0" smtClean="0">
                <a:solidFill>
                  <a:schemeClr val="bg1"/>
                </a:solidFill>
                <a:latin typeface="Arial" pitchFamily="34" charset="0"/>
                <a:cs typeface="Arial" pitchFamily="34" charset="0"/>
              </a:rPr>
              <a:t>Objetivo 1 </a:t>
            </a:r>
            <a:r>
              <a:rPr lang="pt-BR" sz="2700" dirty="0" smtClean="0">
                <a:solidFill>
                  <a:schemeClr val="bg1"/>
                </a:solidFill>
                <a:latin typeface="Arial" pitchFamily="34" charset="0"/>
                <a:cs typeface="Arial" pitchFamily="34" charset="0"/>
              </a:rPr>
              <a:t>- Ampliar a cobertura da atenção a puerperas.</a:t>
            </a:r>
            <a:br>
              <a:rPr lang="pt-BR" sz="2700" dirty="0" smtClean="0">
                <a:solidFill>
                  <a:schemeClr val="bg1"/>
                </a:solidFill>
                <a:latin typeface="Arial" pitchFamily="34" charset="0"/>
                <a:cs typeface="Arial" pitchFamily="34" charset="0"/>
              </a:rPr>
            </a:br>
            <a:r>
              <a:rPr lang="pt-BR" sz="2700" b="1" dirty="0" smtClean="0">
                <a:solidFill>
                  <a:schemeClr val="bg1"/>
                </a:solidFill>
                <a:latin typeface="Arial" pitchFamily="34" charset="0"/>
                <a:cs typeface="Arial" pitchFamily="34" charset="0"/>
              </a:rPr>
              <a:t>Meta 1.1 </a:t>
            </a:r>
            <a:r>
              <a:rPr lang="pt-BR" sz="2700" b="0" dirty="0" smtClean="0">
                <a:solidFill>
                  <a:schemeClr val="bg1"/>
                </a:solidFill>
                <a:latin typeface="Arial" pitchFamily="34" charset="0"/>
                <a:cs typeface="Arial" pitchFamily="34" charset="0"/>
              </a:rPr>
              <a:t>- Garantir a 80% das puerperas cadastradas no programa de Pré-Natal e Puerpério da Unidade de Saúde consulta puerperal antes dos 42 dias após o parto.</a:t>
            </a:r>
            <a:r>
              <a:rPr lang="pt-BR" sz="2700" dirty="0" smtClean="0">
                <a:solidFill>
                  <a:schemeClr val="bg1"/>
                </a:solidFill>
                <a:latin typeface="Arial" pitchFamily="34" charset="0"/>
                <a:cs typeface="Arial" pitchFamily="34" charset="0"/>
              </a:rPr>
              <a:t/>
            </a:r>
            <a:br>
              <a:rPr lang="pt-BR" sz="2700" dirty="0" smtClean="0">
                <a:solidFill>
                  <a:schemeClr val="bg1"/>
                </a:solidFill>
                <a:latin typeface="Arial" pitchFamily="34" charset="0"/>
                <a:cs typeface="Arial" pitchFamily="34" charset="0"/>
              </a:rPr>
            </a:br>
            <a:r>
              <a:rPr lang="pt-BR" sz="2700" dirty="0" smtClean="0">
                <a:solidFill>
                  <a:schemeClr val="bg1"/>
                </a:solidFill>
                <a:latin typeface="Arial" pitchFamily="34" charset="0"/>
                <a:cs typeface="Arial" pitchFamily="34" charset="0"/>
              </a:rPr>
              <a:t> </a:t>
            </a:r>
            <a:r>
              <a:rPr lang="pt-BR" sz="2700" dirty="0" smtClean="0"/>
              <a:t/>
            </a:r>
            <a:br>
              <a:rPr lang="pt-BR" sz="2700" dirty="0" smtClean="0"/>
            </a:br>
            <a:endParaRPr lang="pt-BR" sz="2700" dirty="0"/>
          </a:p>
        </p:txBody>
      </p:sp>
      <p:sp>
        <p:nvSpPr>
          <p:cNvPr id="4" name="Subtítulo 3"/>
          <p:cNvSpPr>
            <a:spLocks noGrp="1"/>
          </p:cNvSpPr>
          <p:nvPr>
            <p:ph type="subTitle" idx="1"/>
          </p:nvPr>
        </p:nvSpPr>
        <p:spPr>
          <a:xfrm>
            <a:off x="714348" y="3214686"/>
            <a:ext cx="8215370" cy="3857652"/>
          </a:xfrm>
        </p:spPr>
        <p:txBody>
          <a:bodyPr>
            <a:normAutofit fontScale="25000" lnSpcReduction="20000"/>
          </a:bodyPr>
          <a:lstStyle/>
          <a:p>
            <a:r>
              <a:rPr lang="pt-BR" dirty="0" smtClean="0"/>
              <a:t> </a:t>
            </a:r>
          </a:p>
          <a:p>
            <a:pPr algn="l"/>
            <a:r>
              <a:rPr lang="pt-BR" sz="9600" b="1" dirty="0" smtClean="0">
                <a:solidFill>
                  <a:schemeClr val="bg1"/>
                </a:solidFill>
              </a:rPr>
              <a:t>Objetivo 2 - Melhorar a qualidade da atenção às puerperas na Unidade de     Saúde. </a:t>
            </a:r>
          </a:p>
          <a:p>
            <a:pPr algn="l"/>
            <a:endParaRPr lang="pt-BR" sz="9600" b="1" dirty="0" smtClean="0">
              <a:solidFill>
                <a:schemeClr val="bg1"/>
              </a:solidFill>
            </a:endParaRPr>
          </a:p>
          <a:p>
            <a:pPr algn="l"/>
            <a:r>
              <a:rPr lang="pt-BR" sz="9600" b="1" dirty="0" smtClean="0">
                <a:solidFill>
                  <a:schemeClr val="bg1"/>
                </a:solidFill>
                <a:latin typeface="Arial" pitchFamily="34" charset="0"/>
                <a:cs typeface="Arial" pitchFamily="34" charset="0"/>
              </a:rPr>
              <a:t>Meta 2.1 </a:t>
            </a:r>
            <a:r>
              <a:rPr lang="pt-BR" sz="9600" dirty="0" smtClean="0">
                <a:solidFill>
                  <a:schemeClr val="bg1"/>
                </a:solidFill>
                <a:latin typeface="Arial" pitchFamily="34" charset="0"/>
                <a:cs typeface="Arial" pitchFamily="34" charset="0"/>
              </a:rPr>
              <a:t>- Examinar as mamas em 100% das puerperas cadastradas no Programa.</a:t>
            </a:r>
          </a:p>
          <a:p>
            <a:pPr algn="l"/>
            <a:r>
              <a:rPr lang="pt-BR" sz="9600" b="1" dirty="0" smtClean="0">
                <a:solidFill>
                  <a:schemeClr val="bg1"/>
                </a:solidFill>
                <a:latin typeface="Arial" pitchFamily="34" charset="0"/>
                <a:cs typeface="Arial" pitchFamily="34" charset="0"/>
              </a:rPr>
              <a:t>Meta 2.2</a:t>
            </a:r>
            <a:r>
              <a:rPr lang="pt-BR" sz="9600" dirty="0" smtClean="0">
                <a:solidFill>
                  <a:schemeClr val="bg1"/>
                </a:solidFill>
                <a:latin typeface="Arial" pitchFamily="34" charset="0"/>
                <a:cs typeface="Arial" pitchFamily="34" charset="0"/>
              </a:rPr>
              <a:t>- Examinar o abdome em 100% das puerperas cadastradas no Programa.</a:t>
            </a:r>
          </a:p>
          <a:p>
            <a:pPr algn="l"/>
            <a:r>
              <a:rPr lang="pt-BR" sz="9600" b="1" dirty="0" smtClean="0">
                <a:solidFill>
                  <a:schemeClr val="bg1"/>
                </a:solidFill>
                <a:latin typeface="Arial" pitchFamily="34" charset="0"/>
                <a:cs typeface="Arial" pitchFamily="34" charset="0"/>
              </a:rPr>
              <a:t>Meta 2.3</a:t>
            </a:r>
            <a:r>
              <a:rPr lang="pt-BR" sz="9600" dirty="0" smtClean="0">
                <a:solidFill>
                  <a:schemeClr val="bg1"/>
                </a:solidFill>
                <a:latin typeface="Arial" pitchFamily="34" charset="0"/>
                <a:cs typeface="Arial" pitchFamily="34" charset="0"/>
              </a:rPr>
              <a:t> - Realizar exame ginecológico em 100% das puerperas cadastradas no Programa.</a:t>
            </a:r>
          </a:p>
          <a:p>
            <a:pPr algn="l"/>
            <a:endParaRPr lang="pt-BR" sz="9600" dirty="0">
              <a:solidFill>
                <a:schemeClr val="bg1"/>
              </a:solidFill>
            </a:endParaRPr>
          </a:p>
        </p:txBody>
      </p:sp>
    </p:spTree>
  </p:cSld>
  <p:clrMapOvr>
    <a:masterClrMapping/>
  </p:clrMapOvr>
  <p:transition>
    <p:wedg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214338"/>
            <a:ext cx="8351682" cy="4000528"/>
          </a:xfrm>
        </p:spPr>
        <p:txBody>
          <a:bodyPr>
            <a:normAutofit/>
          </a:bodyPr>
          <a:lstStyle/>
          <a:p>
            <a:pPr algn="l"/>
            <a:r>
              <a:rPr lang="pt-BR" sz="2400" b="1" dirty="0" smtClean="0">
                <a:solidFill>
                  <a:schemeClr val="bg1"/>
                </a:solidFill>
              </a:rPr>
              <a:t>Meta 2.4 </a:t>
            </a:r>
            <a:r>
              <a:rPr lang="pt-BR" sz="2400" b="0" dirty="0" smtClean="0">
                <a:solidFill>
                  <a:schemeClr val="bg1"/>
                </a:solidFill>
              </a:rPr>
              <a:t>- Avaliar o estado psíquico em 100% das puerperas cadastradas no Programa.</a:t>
            </a:r>
            <a:br>
              <a:rPr lang="pt-BR" sz="2400" b="0" dirty="0" smtClean="0">
                <a:solidFill>
                  <a:schemeClr val="bg1"/>
                </a:solidFill>
              </a:rPr>
            </a:br>
            <a:r>
              <a:rPr lang="pt-BR" sz="2400" b="1" dirty="0" smtClean="0">
                <a:solidFill>
                  <a:schemeClr val="bg1"/>
                </a:solidFill>
              </a:rPr>
              <a:t>Meta 2.5 </a:t>
            </a:r>
            <a:r>
              <a:rPr lang="pt-BR" sz="2400" b="0" dirty="0" smtClean="0">
                <a:solidFill>
                  <a:schemeClr val="bg1"/>
                </a:solidFill>
              </a:rPr>
              <a:t>- Avaliar intercorrências em 100% das puerperas cadastradas no Programa.</a:t>
            </a:r>
            <a:br>
              <a:rPr lang="pt-BR" sz="2400" b="0" dirty="0" smtClean="0">
                <a:solidFill>
                  <a:schemeClr val="bg1"/>
                </a:solidFill>
              </a:rPr>
            </a:br>
            <a:r>
              <a:rPr lang="pt-BR" sz="2400" b="1" dirty="0" smtClean="0">
                <a:solidFill>
                  <a:schemeClr val="bg1"/>
                </a:solidFill>
              </a:rPr>
              <a:t>Meta 2.6 </a:t>
            </a:r>
            <a:r>
              <a:rPr lang="pt-BR" sz="2400" b="0" dirty="0" smtClean="0">
                <a:solidFill>
                  <a:schemeClr val="bg1"/>
                </a:solidFill>
              </a:rPr>
              <a:t>- Prescrever a 100% das puerperas um dos métodos de anticoncepção.</a:t>
            </a:r>
            <a:r>
              <a:rPr lang="pt-BR" sz="3100" b="0" dirty="0" smtClean="0">
                <a:solidFill>
                  <a:schemeClr val="bg1"/>
                </a:solidFill>
              </a:rPr>
              <a:t/>
            </a:r>
            <a:br>
              <a:rPr lang="pt-BR" sz="3100" b="0" dirty="0" smtClean="0">
                <a:solidFill>
                  <a:schemeClr val="bg1"/>
                </a:solidFill>
              </a:rPr>
            </a:br>
            <a:r>
              <a:rPr lang="pt-BR" b="0" dirty="0" smtClean="0"/>
              <a:t> </a:t>
            </a:r>
            <a:r>
              <a:rPr lang="pt-BR" dirty="0" smtClean="0"/>
              <a:t/>
            </a:r>
            <a:br>
              <a:rPr lang="pt-BR" dirty="0" smtClean="0"/>
            </a:br>
            <a:endParaRPr lang="pt-BR" dirty="0"/>
          </a:p>
        </p:txBody>
      </p:sp>
      <p:sp>
        <p:nvSpPr>
          <p:cNvPr id="3" name="Subtítulo 2"/>
          <p:cNvSpPr>
            <a:spLocks noGrp="1"/>
          </p:cNvSpPr>
          <p:nvPr>
            <p:ph type="subTitle" idx="1"/>
          </p:nvPr>
        </p:nvSpPr>
        <p:spPr>
          <a:xfrm>
            <a:off x="533400" y="2643182"/>
            <a:ext cx="7854696" cy="2000264"/>
          </a:xfrm>
        </p:spPr>
        <p:txBody>
          <a:bodyPr>
            <a:noAutofit/>
          </a:bodyPr>
          <a:lstStyle/>
          <a:p>
            <a:pPr algn="l"/>
            <a:r>
              <a:rPr lang="pt-BR" sz="2400" b="1" dirty="0" smtClean="0">
                <a:solidFill>
                  <a:schemeClr val="bg1"/>
                </a:solidFill>
              </a:rPr>
              <a:t>Objetivo 3 - Melhorar a adesão das mães ao puerpério:</a:t>
            </a:r>
          </a:p>
          <a:p>
            <a:pPr algn="l"/>
            <a:r>
              <a:rPr lang="pt-BR" sz="2400" b="1" dirty="0" smtClean="0">
                <a:solidFill>
                  <a:schemeClr val="bg1"/>
                </a:solidFill>
              </a:rPr>
              <a:t>Meta 3.1 </a:t>
            </a:r>
            <a:r>
              <a:rPr lang="pt-BR" sz="2400" dirty="0" smtClean="0">
                <a:solidFill>
                  <a:schemeClr val="bg1"/>
                </a:solidFill>
              </a:rPr>
              <a:t>- Realizar busca ativa em 100% das puerperas que não realizaram a consulta de puerpério até 30 dias após o parto.</a:t>
            </a:r>
          </a:p>
          <a:p>
            <a:pPr algn="l"/>
            <a:endParaRPr lang="pt-BR" sz="2400" dirty="0" smtClean="0">
              <a:solidFill>
                <a:schemeClr val="bg1"/>
              </a:solidFill>
            </a:endParaRPr>
          </a:p>
          <a:p>
            <a:pPr algn="l"/>
            <a:r>
              <a:rPr lang="pt-BR" sz="2400" b="1" dirty="0" smtClean="0">
                <a:solidFill>
                  <a:schemeClr val="bg1"/>
                </a:solidFill>
              </a:rPr>
              <a:t> Objetivo 4: Melhorar o registro das informações</a:t>
            </a:r>
          </a:p>
          <a:p>
            <a:pPr algn="l"/>
            <a:r>
              <a:rPr lang="pt-BR" sz="2400" b="1" dirty="0" smtClean="0">
                <a:solidFill>
                  <a:schemeClr val="bg1"/>
                </a:solidFill>
              </a:rPr>
              <a:t>Meta 4.1</a:t>
            </a:r>
            <a:r>
              <a:rPr lang="pt-BR" sz="2400" dirty="0" smtClean="0">
                <a:solidFill>
                  <a:schemeClr val="bg1"/>
                </a:solidFill>
              </a:rPr>
              <a:t>: Manter registro na ficha de acompanhamento do Programa 100% das puerperas.</a:t>
            </a:r>
          </a:p>
          <a:p>
            <a:pPr algn="l"/>
            <a:r>
              <a:rPr lang="pt-BR" sz="2400" dirty="0" smtClean="0">
                <a:solidFill>
                  <a:schemeClr val="bg1"/>
                </a:solidFill>
              </a:rPr>
              <a:t>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533400" y="214290"/>
            <a:ext cx="7851648" cy="6858048"/>
          </a:xfrm>
        </p:spPr>
        <p:txBody>
          <a:bodyPr>
            <a:normAutofit/>
          </a:bodyPr>
          <a:lstStyle/>
          <a:p>
            <a:pPr algn="l"/>
            <a:r>
              <a:rPr lang="pt-BR" sz="2700" b="1" dirty="0" smtClean="0">
                <a:solidFill>
                  <a:schemeClr val="bg1"/>
                </a:solidFill>
              </a:rPr>
              <a:t>Objetivo 5: Promover a saúde das </a:t>
            </a:r>
            <a:r>
              <a:rPr lang="pt-BR" sz="2700" b="1" dirty="0" smtClean="0">
                <a:solidFill>
                  <a:schemeClr val="bg1"/>
                </a:solidFill>
              </a:rPr>
              <a:t>puérperas</a:t>
            </a:r>
            <a:r>
              <a:rPr lang="pt-BR" sz="2700" dirty="0" smtClean="0">
                <a:solidFill>
                  <a:schemeClr val="bg1"/>
                </a:solidFill>
              </a:rPr>
              <a:t/>
            </a:r>
            <a:br>
              <a:rPr lang="pt-BR" sz="2700" dirty="0" smtClean="0">
                <a:solidFill>
                  <a:schemeClr val="bg1"/>
                </a:solidFill>
              </a:rPr>
            </a:br>
            <a:r>
              <a:rPr lang="pt-BR" sz="2700" dirty="0" smtClean="0">
                <a:solidFill>
                  <a:schemeClr val="bg1"/>
                </a:solidFill>
              </a:rPr>
              <a:t/>
            </a:r>
            <a:br>
              <a:rPr lang="pt-BR" sz="2700" dirty="0" smtClean="0">
                <a:solidFill>
                  <a:schemeClr val="bg1"/>
                </a:solidFill>
              </a:rPr>
            </a:br>
            <a:r>
              <a:rPr lang="pt-BR" sz="2700" b="1" dirty="0" smtClean="0">
                <a:solidFill>
                  <a:schemeClr val="bg1"/>
                </a:solidFill>
              </a:rPr>
              <a:t>Meta 5.1</a:t>
            </a:r>
            <a:r>
              <a:rPr lang="pt-BR" sz="2700" b="0" dirty="0" smtClean="0">
                <a:solidFill>
                  <a:schemeClr val="bg1"/>
                </a:solidFill>
              </a:rPr>
              <a:t>: Orientar 100% das puerperas cadastradas no Programa sobre os cuidados do recém-nascido.</a:t>
            </a:r>
            <a:br>
              <a:rPr lang="pt-BR" sz="2700" b="0" dirty="0" smtClean="0">
                <a:solidFill>
                  <a:schemeClr val="bg1"/>
                </a:solidFill>
              </a:rPr>
            </a:br>
            <a:r>
              <a:rPr lang="pt-BR" sz="2700" b="0" dirty="0" smtClean="0">
                <a:solidFill>
                  <a:schemeClr val="bg1"/>
                </a:solidFill>
              </a:rPr>
              <a:t>Meta 5.2: Orientar 100% das </a:t>
            </a:r>
            <a:r>
              <a:rPr lang="pt-BR" sz="2700" b="0" dirty="0" err="1" smtClean="0">
                <a:solidFill>
                  <a:schemeClr val="bg1"/>
                </a:solidFill>
              </a:rPr>
              <a:t>puérperas</a:t>
            </a:r>
            <a:r>
              <a:rPr lang="pt-BR" sz="2700" b="0" dirty="0" smtClean="0">
                <a:solidFill>
                  <a:schemeClr val="bg1"/>
                </a:solidFill>
              </a:rPr>
              <a:t> cadastradas no Programa sobre aleitamento materno exclusivo.</a:t>
            </a:r>
            <a:br>
              <a:rPr lang="pt-BR" sz="2700" b="0" dirty="0" smtClean="0">
                <a:solidFill>
                  <a:schemeClr val="bg1"/>
                </a:solidFill>
              </a:rPr>
            </a:br>
            <a:r>
              <a:rPr lang="pt-BR" sz="2700" b="1" dirty="0" smtClean="0">
                <a:solidFill>
                  <a:schemeClr val="bg1"/>
                </a:solidFill>
              </a:rPr>
              <a:t>Meta 5.3: </a:t>
            </a:r>
            <a:r>
              <a:rPr lang="pt-BR" sz="2700" b="0" dirty="0" smtClean="0">
                <a:solidFill>
                  <a:schemeClr val="bg1"/>
                </a:solidFill>
              </a:rPr>
              <a:t>Orientar 100% das </a:t>
            </a:r>
            <a:r>
              <a:rPr lang="pt-BR" sz="2700" b="0" dirty="0" err="1" smtClean="0">
                <a:solidFill>
                  <a:schemeClr val="bg1"/>
                </a:solidFill>
              </a:rPr>
              <a:t>puérperas</a:t>
            </a:r>
            <a:r>
              <a:rPr lang="pt-BR" sz="2700" b="0" dirty="0" smtClean="0">
                <a:solidFill>
                  <a:schemeClr val="bg1"/>
                </a:solidFill>
              </a:rPr>
              <a:t> cadastradas no Programa sobre</a:t>
            </a:r>
            <a:br>
              <a:rPr lang="pt-BR" sz="2700" b="0" dirty="0" smtClean="0">
                <a:solidFill>
                  <a:schemeClr val="bg1"/>
                </a:solidFill>
              </a:rPr>
            </a:br>
            <a:r>
              <a:rPr lang="pt-BR" sz="2700" b="0" dirty="0" smtClean="0">
                <a:solidFill>
                  <a:schemeClr val="bg1"/>
                </a:solidFill>
              </a:rPr>
              <a:t>planejamento familiar</a:t>
            </a:r>
            <a:r>
              <a:rPr lang="pt-BR" sz="2700" b="0" dirty="0" smtClean="0"/>
              <a:t>.</a:t>
            </a:r>
            <a:br>
              <a:rPr lang="pt-BR" sz="2700" b="0" dirty="0" smtClean="0"/>
            </a:br>
            <a:r>
              <a:rPr lang="pt-BR" b="0" dirty="0" smtClean="0"/>
              <a:t> </a:t>
            </a:r>
            <a:endParaRPr lang="pt-BR" b="0" dirty="0"/>
          </a:p>
        </p:txBody>
      </p:sp>
      <p:sp>
        <p:nvSpPr>
          <p:cNvPr id="3" name="Subtítulo 2"/>
          <p:cNvSpPr>
            <a:spLocks noGrp="1"/>
          </p:cNvSpPr>
          <p:nvPr>
            <p:ph type="subTitle" idx="1"/>
          </p:nvPr>
        </p:nvSpPr>
        <p:spPr>
          <a:xfrm>
            <a:off x="500034" y="3286124"/>
            <a:ext cx="7854696" cy="1752600"/>
          </a:xfrm>
        </p:spPr>
        <p:txBody>
          <a:bodyPr/>
          <a:lstStyle/>
          <a:p>
            <a:endParaRPr lang="pt-BR" dirty="0" smtClean="0"/>
          </a:p>
          <a:p>
            <a:endParaRPr lang="pt-BR" dirty="0" smtClean="0"/>
          </a:p>
          <a:p>
            <a:endParaRPr lang="pt-BR" dirty="0"/>
          </a:p>
        </p:txBody>
      </p:sp>
    </p:spTree>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533400" y="285728"/>
            <a:ext cx="7851648" cy="5715040"/>
          </a:xfrm>
        </p:spPr>
        <p:txBody>
          <a:bodyPr>
            <a:normAutofit/>
          </a:bodyPr>
          <a:lstStyle/>
          <a:p>
            <a:pPr algn="l"/>
            <a:r>
              <a:rPr lang="pt-BR" sz="3600" b="1" dirty="0" smtClean="0">
                <a:solidFill>
                  <a:schemeClr val="bg1"/>
                </a:solidFill>
              </a:rPr>
              <a:t>RESULTADOS</a:t>
            </a:r>
            <a:r>
              <a:rPr lang="pt-BR" sz="3600" dirty="0" smtClean="0">
                <a:solidFill>
                  <a:schemeClr val="bg1"/>
                </a:solidFill>
              </a:rPr>
              <a:t>: </a:t>
            </a:r>
            <a:r>
              <a:rPr lang="pt-BR" sz="3600" dirty="0" smtClean="0">
                <a:solidFill>
                  <a:schemeClr val="bg1"/>
                </a:solidFill>
              </a:rPr>
              <a:t/>
            </a:r>
            <a:br>
              <a:rPr lang="pt-BR" sz="3600" dirty="0" smtClean="0">
                <a:solidFill>
                  <a:schemeClr val="bg1"/>
                </a:solidFill>
              </a:rPr>
            </a:br>
            <a:r>
              <a:rPr lang="pt-BR" sz="3600" dirty="0" smtClean="0">
                <a:solidFill>
                  <a:schemeClr val="bg1"/>
                </a:solidFill>
              </a:rPr>
              <a:t/>
            </a:r>
            <a:br>
              <a:rPr lang="pt-BR" sz="3600" dirty="0" smtClean="0">
                <a:solidFill>
                  <a:schemeClr val="bg1"/>
                </a:solidFill>
              </a:rPr>
            </a:br>
            <a:r>
              <a:rPr lang="pt-BR" sz="3100" dirty="0">
                <a:solidFill>
                  <a:schemeClr val="bg1"/>
                </a:solidFill>
              </a:rPr>
              <a:t>T</a:t>
            </a:r>
            <a:r>
              <a:rPr lang="pt-BR" sz="3100" dirty="0" smtClean="0">
                <a:solidFill>
                  <a:schemeClr val="bg1"/>
                </a:solidFill>
              </a:rPr>
              <a:t>ínhamos como meta 100% de cobertura das gestantes cadastradas no Programa de Pré-natal da unidade de saúde e alcançamos 100%. </a:t>
            </a:r>
            <a:br>
              <a:rPr lang="pt-BR" sz="3100" dirty="0" smtClean="0">
                <a:solidFill>
                  <a:schemeClr val="bg1"/>
                </a:solidFill>
              </a:rPr>
            </a:br>
            <a:r>
              <a:rPr lang="pt-BR" sz="3100" dirty="0" smtClean="0">
                <a:solidFill>
                  <a:schemeClr val="bg1"/>
                </a:solidFill>
              </a:rPr>
              <a:t>Alcançamos 35 </a:t>
            </a:r>
            <a:r>
              <a:rPr lang="pt-BR" sz="3100" dirty="0" smtClean="0">
                <a:solidFill>
                  <a:schemeClr val="bg1"/>
                </a:solidFill>
              </a:rPr>
              <a:t>grávidas </a:t>
            </a:r>
            <a:r>
              <a:rPr lang="pt-BR" sz="3100" dirty="0" smtClean="0">
                <a:solidFill>
                  <a:schemeClr val="bg1"/>
                </a:solidFill>
              </a:rPr>
              <a:t>no </a:t>
            </a:r>
            <a:r>
              <a:rPr lang="pt-BR" sz="3100" dirty="0" smtClean="0">
                <a:solidFill>
                  <a:schemeClr val="bg1"/>
                </a:solidFill>
              </a:rPr>
              <a:t>projeto em </a:t>
            </a:r>
            <a:r>
              <a:rPr lang="pt-BR" sz="3100" dirty="0" smtClean="0">
                <a:solidFill>
                  <a:schemeClr val="bg1"/>
                </a:solidFill>
              </a:rPr>
              <a:t>apenas</a:t>
            </a:r>
            <a:r>
              <a:rPr lang="pt-BR" sz="3100" dirty="0" smtClean="0">
                <a:solidFill>
                  <a:schemeClr val="bg1"/>
                </a:solidFill>
              </a:rPr>
              <a:t> </a:t>
            </a:r>
            <a:r>
              <a:rPr lang="pt-BR" sz="3100" dirty="0" smtClean="0">
                <a:solidFill>
                  <a:schemeClr val="bg1"/>
                </a:solidFill>
              </a:rPr>
              <a:t>3 meses  </a:t>
            </a:r>
            <a:br>
              <a:rPr lang="pt-BR" sz="3100" dirty="0" smtClean="0">
                <a:solidFill>
                  <a:schemeClr val="bg1"/>
                </a:solidFill>
              </a:rPr>
            </a:br>
            <a:endParaRPr lang="pt-BR" sz="3100" dirty="0"/>
          </a:p>
        </p:txBody>
      </p:sp>
    </p:spTree>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142852"/>
            <a:ext cx="8351682" cy="3571900"/>
          </a:xfrm>
        </p:spPr>
        <p:txBody>
          <a:bodyPr>
            <a:normAutofit fontScale="90000"/>
          </a:bodyPr>
          <a:lstStyle/>
          <a:p>
            <a:pPr algn="just"/>
            <a:r>
              <a:rPr lang="pt-BR" sz="3600" b="1" dirty="0" smtClean="0">
                <a:solidFill>
                  <a:schemeClr val="bg1"/>
                </a:solidFill>
              </a:rPr>
              <a:t>DISCUSSÃO</a:t>
            </a:r>
            <a:r>
              <a:rPr lang="pt-BR" sz="3600" dirty="0" smtClean="0">
                <a:solidFill>
                  <a:schemeClr val="bg1"/>
                </a:solidFill>
              </a:rPr>
              <a:t/>
            </a:r>
            <a:br>
              <a:rPr lang="pt-BR" sz="3600" dirty="0" smtClean="0">
                <a:solidFill>
                  <a:schemeClr val="bg1"/>
                </a:solidFill>
              </a:rPr>
            </a:br>
            <a:r>
              <a:rPr lang="pt-BR" sz="2700" dirty="0" smtClean="0"/>
              <a:t> </a:t>
            </a:r>
            <a:r>
              <a:rPr lang="pt-BR" sz="2700" b="0" dirty="0" smtClean="0">
                <a:solidFill>
                  <a:schemeClr val="bg1"/>
                </a:solidFill>
              </a:rPr>
              <a:t>A intervenção na UBS proporcionou não apenas a ampliação da cobertura às gestantes e puerperas da área adstrita pudemos atuar de forma mais integrada, o médico, o enfermeiro, técnicas de enfermagem, recepcionista, ACS e dentista </a:t>
            </a:r>
            <a:br>
              <a:rPr lang="pt-BR" sz="2700" b="0" dirty="0" smtClean="0">
                <a:solidFill>
                  <a:schemeClr val="bg1"/>
                </a:solidFill>
              </a:rPr>
            </a:br>
            <a:r>
              <a:rPr lang="pt-BR" sz="3600" dirty="0" smtClean="0">
                <a:solidFill>
                  <a:schemeClr val="bg1"/>
                </a:solidFill>
              </a:rPr>
              <a:t/>
            </a:r>
            <a:br>
              <a:rPr lang="pt-BR" sz="3600" dirty="0" smtClean="0">
                <a:solidFill>
                  <a:schemeClr val="bg1"/>
                </a:solidFill>
              </a:rPr>
            </a:br>
            <a:endParaRPr lang="pt-BR" sz="3600" dirty="0">
              <a:solidFill>
                <a:schemeClr val="bg1"/>
              </a:solidFill>
            </a:endParaRPr>
          </a:p>
        </p:txBody>
      </p:sp>
      <p:sp>
        <p:nvSpPr>
          <p:cNvPr id="3" name="Subtítulo 2"/>
          <p:cNvSpPr>
            <a:spLocks noGrp="1"/>
          </p:cNvSpPr>
          <p:nvPr>
            <p:ph type="subTitle" idx="1"/>
          </p:nvPr>
        </p:nvSpPr>
        <p:spPr>
          <a:xfrm>
            <a:off x="533400" y="3000372"/>
            <a:ext cx="7854696" cy="3571900"/>
          </a:xfrm>
        </p:spPr>
        <p:txBody>
          <a:bodyPr>
            <a:normAutofit lnSpcReduction="10000"/>
          </a:bodyPr>
          <a:lstStyle/>
          <a:p>
            <a:pPr algn="just"/>
            <a:r>
              <a:rPr lang="pt-BR" sz="2400" dirty="0" smtClean="0">
                <a:solidFill>
                  <a:schemeClr val="bg1"/>
                </a:solidFill>
              </a:rPr>
              <a:t>A   intervenção   tem sido   incorporada   à rotina   de serviço, para isso vamos   ampliar    o trabalho   conscientizando   a comunidade   em relação   a   necessidade   de priorização   da   atenção   das   grávidas   e puerperas   em   especial   as   de   alto   risco, para melhorar nosso trabalho pretendemos fazer uma Inter consulta entre a obstetra do município e os médicos dos postos de saúde assim faríamos um acompanhamento de mais qualidade</a:t>
            </a:r>
          </a:p>
          <a:p>
            <a:pPr algn="l"/>
            <a:endParaRPr lang="pt-BR" sz="2400" dirty="0" smtClean="0">
              <a:solidFill>
                <a:schemeClr val="bg1"/>
              </a:solidFill>
            </a:endParaRPr>
          </a:p>
          <a:p>
            <a:pPr algn="l"/>
            <a:endParaRPr lang="pt-BR" dirty="0"/>
          </a:p>
        </p:txBody>
      </p:sp>
    </p:spTree>
  </p:cSld>
  <p:clrMapOvr>
    <a:masterClrMapping/>
  </p:clrMapOvr>
  <p:transition>
    <p:wedg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214290"/>
            <a:ext cx="8385048" cy="5286412"/>
          </a:xfrm>
        </p:spPr>
        <p:txBody>
          <a:bodyPr>
            <a:normAutofit/>
          </a:bodyPr>
          <a:lstStyle/>
          <a:p>
            <a:pPr algn="l"/>
            <a:r>
              <a:rPr lang="pt-BR" sz="3600" b="1" dirty="0" smtClean="0">
                <a:solidFill>
                  <a:schemeClr val="bg1"/>
                </a:solidFill>
              </a:rPr>
              <a:t>Reflexão crítica sobre o processo pessoal de aprendizagem:</a:t>
            </a:r>
            <a:r>
              <a:rPr lang="pt-BR" sz="3600" dirty="0" smtClean="0">
                <a:solidFill>
                  <a:schemeClr val="bg1"/>
                </a:solidFill>
              </a:rPr>
              <a:t/>
            </a:r>
            <a:br>
              <a:rPr lang="pt-BR" sz="3600" dirty="0" smtClean="0">
                <a:solidFill>
                  <a:schemeClr val="bg1"/>
                </a:solidFill>
              </a:rPr>
            </a:br>
            <a:r>
              <a:rPr lang="pt-BR" sz="2700" dirty="0" smtClean="0"/>
              <a:t> </a:t>
            </a:r>
            <a:r>
              <a:rPr lang="pt-BR" sz="2700" b="0" dirty="0" smtClean="0">
                <a:solidFill>
                  <a:schemeClr val="bg1"/>
                </a:solidFill>
              </a:rPr>
              <a:t>Os desenvolvimentos de meu trabalho no curso em relação a minhas expectativas iniciais foram superados porque começamos com poucas grávidas assim como puerperas e foram aumentando pouco a pouco até </a:t>
            </a:r>
            <a:r>
              <a:rPr lang="pt-BR" sz="2700" b="0" dirty="0" smtClean="0">
                <a:solidFill>
                  <a:schemeClr val="bg1"/>
                </a:solidFill>
              </a:rPr>
              <a:t>alcançar100 </a:t>
            </a:r>
            <a:r>
              <a:rPr lang="pt-BR" sz="2700" b="0" dirty="0" smtClean="0">
                <a:solidFill>
                  <a:schemeClr val="bg1"/>
                </a:solidFill>
              </a:rPr>
              <a:t>%.  </a:t>
            </a:r>
            <a:r>
              <a:rPr lang="pt-BR" sz="3100" b="0" dirty="0" smtClean="0">
                <a:solidFill>
                  <a:schemeClr val="bg1"/>
                </a:solidFill>
              </a:rPr>
              <a:t/>
            </a:r>
            <a:br>
              <a:rPr lang="pt-BR" sz="3100" b="0" dirty="0" smtClean="0">
                <a:solidFill>
                  <a:schemeClr val="bg1"/>
                </a:solidFill>
              </a:rPr>
            </a:br>
            <a:r>
              <a:rPr lang="pt-BR" dirty="0" smtClean="0"/>
              <a:t/>
            </a:r>
            <a:br>
              <a:rPr lang="pt-BR" dirty="0" smtClean="0"/>
            </a:br>
            <a:endParaRPr lang="pt-BR" dirty="0"/>
          </a:p>
        </p:txBody>
      </p:sp>
      <p:sp>
        <p:nvSpPr>
          <p:cNvPr id="3" name="Subtítulo 2"/>
          <p:cNvSpPr>
            <a:spLocks noGrp="1"/>
          </p:cNvSpPr>
          <p:nvPr>
            <p:ph type="subTitle" idx="1"/>
          </p:nvPr>
        </p:nvSpPr>
        <p:spPr>
          <a:xfrm>
            <a:off x="533400" y="4286256"/>
            <a:ext cx="7854696" cy="2214578"/>
          </a:xfrm>
        </p:spPr>
        <p:txBody>
          <a:bodyPr>
            <a:normAutofit/>
          </a:bodyPr>
          <a:lstStyle/>
          <a:p>
            <a:pPr algn="l"/>
            <a:r>
              <a:rPr lang="pt-BR" sz="2400" dirty="0" smtClean="0">
                <a:solidFill>
                  <a:schemeClr val="bg1"/>
                </a:solidFill>
              </a:rPr>
              <a:t>O significado do curso para minha pratica profissional foi </a:t>
            </a:r>
            <a:r>
              <a:rPr lang="pt-BR" sz="2400" dirty="0" smtClean="0">
                <a:solidFill>
                  <a:schemeClr val="bg1"/>
                </a:solidFill>
              </a:rPr>
              <a:t>ótimo </a:t>
            </a:r>
            <a:r>
              <a:rPr lang="pt-BR" sz="2400" dirty="0" smtClean="0">
                <a:solidFill>
                  <a:schemeClr val="bg1"/>
                </a:solidFill>
              </a:rPr>
              <a:t>já que compartimos experiências tanto com a equipe como com a população. </a:t>
            </a:r>
            <a:endParaRPr lang="pt-BR" sz="2400" dirty="0">
              <a:solidFill>
                <a:schemeClr val="bg1"/>
              </a:solidFill>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82154" y="537583"/>
            <a:ext cx="5401524" cy="3036071"/>
          </a:xfrm>
          <a:prstGeom prst="rect">
            <a:avLst/>
          </a:prstGeom>
          <a:noFill/>
        </p:spPr>
      </p:pic>
      <p:pic>
        <p:nvPicPr>
          <p:cNvPr id="5" name="Imagem 4"/>
          <p:cNvPicPr/>
          <p:nvPr/>
        </p:nvPicPr>
        <p:blipFill>
          <a:blip r:embed="rId3">
            <a:extLst>
              <a:ext uri="{28A0092B-C50C-407E-A947-70E740481C1C}">
                <a14:useLocalDpi xmlns:a14="http://schemas.microsoft.com/office/drawing/2010/main" val="0"/>
              </a:ext>
            </a:extLst>
          </a:blip>
          <a:srcRect/>
          <a:stretch>
            <a:fillRect/>
          </a:stretch>
        </p:blipFill>
        <p:spPr bwMode="auto">
          <a:xfrm>
            <a:off x="5916297" y="1772816"/>
            <a:ext cx="3035935" cy="3933825"/>
          </a:xfrm>
          <a:prstGeom prst="rect">
            <a:avLst/>
          </a:prstGeom>
          <a:noFill/>
        </p:spPr>
      </p:pic>
      <p:pic>
        <p:nvPicPr>
          <p:cNvPr id="6" name="Imagem 5"/>
          <p:cNvPicPr/>
          <p:nvPr/>
        </p:nvPicPr>
        <p:blipFill>
          <a:blip r:embed="rId4">
            <a:extLst>
              <a:ext uri="{28A0092B-C50C-407E-A947-70E740481C1C}">
                <a14:useLocalDpi xmlns:a14="http://schemas.microsoft.com/office/drawing/2010/main" val="0"/>
              </a:ext>
            </a:extLst>
          </a:blip>
          <a:srcRect/>
          <a:stretch>
            <a:fillRect/>
          </a:stretch>
        </p:blipFill>
        <p:spPr bwMode="auto">
          <a:xfrm>
            <a:off x="787379" y="3577905"/>
            <a:ext cx="4791075" cy="3035935"/>
          </a:xfrm>
          <a:prstGeom prst="rect">
            <a:avLst/>
          </a:prstGeom>
          <a:noFill/>
        </p:spPr>
      </p:pic>
      <p:sp>
        <p:nvSpPr>
          <p:cNvPr id="7" name="CaixaDeTexto 6"/>
          <p:cNvSpPr txBox="1"/>
          <p:nvPr/>
        </p:nvSpPr>
        <p:spPr>
          <a:xfrm>
            <a:off x="6657449" y="764704"/>
            <a:ext cx="1996059" cy="461665"/>
          </a:xfrm>
          <a:prstGeom prst="rect">
            <a:avLst/>
          </a:prstGeom>
          <a:noFill/>
        </p:spPr>
        <p:txBody>
          <a:bodyPr wrap="none" rtlCol="0">
            <a:spAutoFit/>
          </a:bodyPr>
          <a:lstStyle/>
          <a:p>
            <a:r>
              <a:rPr lang="pt-BR" sz="2400" b="1" dirty="0" smtClean="0">
                <a:solidFill>
                  <a:schemeClr val="bg1"/>
                </a:solidFill>
              </a:rPr>
              <a:t>Intervenção</a:t>
            </a:r>
            <a:endParaRPr lang="pt-BR" sz="2400" b="1" dirty="0">
              <a:solidFill>
                <a:schemeClr val="bg1"/>
              </a:solidFill>
            </a:endParaRPr>
          </a:p>
        </p:txBody>
      </p:sp>
    </p:spTree>
    <p:extLst>
      <p:ext uri="{BB962C8B-B14F-4D97-AF65-F5344CB8AC3E}">
        <p14:creationId xmlns:p14="http://schemas.microsoft.com/office/powerpoint/2010/main" val="24275659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C:\Users\SoniaM\AppData\Local\Microsoft\Windows\Temporary Internet Files\Content.Word\IMG-20150415-WA0019.jpg"/>
          <p:cNvPicPr/>
          <p:nvPr/>
        </p:nvPicPr>
        <p:blipFill>
          <a:blip r:embed="rId2"/>
          <a:srcRect/>
          <a:stretch>
            <a:fillRect/>
          </a:stretch>
        </p:blipFill>
        <p:spPr bwMode="auto">
          <a:xfrm>
            <a:off x="1871980" y="1910397"/>
            <a:ext cx="5400040" cy="3037205"/>
          </a:xfrm>
          <a:prstGeom prst="rect">
            <a:avLst/>
          </a:prstGeom>
          <a:noFill/>
          <a:ln w="9525">
            <a:noFill/>
            <a:miter lim="800000"/>
            <a:headEnd/>
            <a:tailEnd/>
          </a:ln>
        </p:spPr>
      </p:pic>
      <p:sp>
        <p:nvSpPr>
          <p:cNvPr id="6" name="Retângulo 5"/>
          <p:cNvSpPr/>
          <p:nvPr/>
        </p:nvSpPr>
        <p:spPr>
          <a:xfrm>
            <a:off x="3628472" y="764704"/>
            <a:ext cx="1887055" cy="707886"/>
          </a:xfrm>
          <a:prstGeom prst="rect">
            <a:avLst/>
          </a:prstGeom>
        </p:spPr>
        <p:txBody>
          <a:bodyPr wrap="none">
            <a:spAutoFit/>
          </a:bodyPr>
          <a:lstStyle/>
          <a:p>
            <a:r>
              <a:rPr lang="pt-BR" sz="4000" b="1" dirty="0" smtClean="0">
                <a:solidFill>
                  <a:schemeClr val="bg1"/>
                </a:solidFill>
              </a:rPr>
              <a:t>Equipe</a:t>
            </a:r>
            <a:endParaRPr lang="pt-BR" sz="4000" dirty="0"/>
          </a:p>
        </p:txBody>
      </p:sp>
    </p:spTree>
    <p:extLst>
      <p:ext uri="{BB962C8B-B14F-4D97-AF65-F5344CB8AC3E}">
        <p14:creationId xmlns:p14="http://schemas.microsoft.com/office/powerpoint/2010/main" val="41153060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540544" y="776288"/>
            <a:ext cx="8062912" cy="5438794"/>
          </a:xfrm>
        </p:spPr>
        <p:txBody>
          <a:bodyPr/>
          <a:lstStyle/>
          <a:p>
            <a:endParaRPr lang="pt-BR" dirty="0"/>
          </a:p>
        </p:txBody>
      </p:sp>
      <p:sp>
        <p:nvSpPr>
          <p:cNvPr id="3" name="Subtítulo 2"/>
          <p:cNvSpPr>
            <a:spLocks noGrp="1"/>
          </p:cNvSpPr>
          <p:nvPr>
            <p:ph type="subTitle" idx="1"/>
          </p:nvPr>
        </p:nvSpPr>
        <p:spPr>
          <a:xfrm>
            <a:off x="-785850" y="2250280"/>
            <a:ext cx="8715436" cy="1752600"/>
          </a:xfrm>
        </p:spPr>
        <p:txBody>
          <a:bodyPr>
            <a:normAutofit/>
          </a:bodyPr>
          <a:lstStyle/>
          <a:p>
            <a:r>
              <a:rPr lang="pt-BR" sz="9600" b="1" dirty="0" err="1" smtClean="0">
                <a:solidFill>
                  <a:schemeClr val="bg1"/>
                </a:solidFill>
                <a:latin typeface="Algerian" pitchFamily="82" charset="0"/>
              </a:rPr>
              <a:t>obrigadA</a:t>
            </a:r>
            <a:endParaRPr lang="pt-BR" sz="9600" b="1" dirty="0">
              <a:solidFill>
                <a:schemeClr val="bg1"/>
              </a:solidFill>
              <a:latin typeface="Algerian" pitchFamily="82"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4581128"/>
            <a:ext cx="8229600" cy="1873680"/>
          </a:xfrm>
          <a:effectLst>
            <a:outerShdw blurRad="50800" dist="38100" dir="5400000" algn="t" rotWithShape="0">
              <a:prstClr val="black">
                <a:alpha val="40000"/>
              </a:prstClr>
            </a:outerShdw>
          </a:effectLst>
        </p:spPr>
        <p:txBody>
          <a:bodyPr>
            <a:normAutofit/>
          </a:bodyPr>
          <a:lstStyle/>
          <a:p>
            <a:pPr marL="64008" indent="0">
              <a:buNone/>
            </a:pPr>
            <a:endParaRPr lang="pt-BR" sz="2400" dirty="0" smtClean="0">
              <a:solidFill>
                <a:schemeClr val="bg1"/>
              </a:solidFill>
            </a:endParaRPr>
          </a:p>
          <a:p>
            <a:r>
              <a:rPr lang="pt-BR" sz="2400" b="1" dirty="0">
                <a:ln>
                  <a:solidFill>
                    <a:schemeClr val="bg2"/>
                  </a:solidFill>
                </a:ln>
                <a:solidFill>
                  <a:schemeClr val="bg1"/>
                </a:solidFill>
              </a:rPr>
              <a:t>No início </a:t>
            </a:r>
            <a:r>
              <a:rPr lang="pt-BR" sz="2400" b="1" dirty="0" smtClean="0">
                <a:solidFill>
                  <a:prstClr val="black"/>
                </a:solidFill>
              </a:rPr>
              <a:t>tínhamos 11 gestantes  (31,4% )</a:t>
            </a:r>
            <a:endParaRPr lang="pt-BR" sz="2400" b="1" dirty="0">
              <a:solidFill>
                <a:schemeClr val="bg1"/>
              </a:solidFill>
            </a:endParaRPr>
          </a:p>
        </p:txBody>
      </p:sp>
      <p:sp>
        <p:nvSpPr>
          <p:cNvPr id="4" name="Espaço Reservado para Número de Slide 3"/>
          <p:cNvSpPr>
            <a:spLocks noGrp="1"/>
          </p:cNvSpPr>
          <p:nvPr>
            <p:ph type="sldNum" sz="quarter" idx="12"/>
          </p:nvPr>
        </p:nvSpPr>
        <p:spPr/>
        <p:txBody>
          <a:bodyPr/>
          <a:lstStyle/>
          <a:p>
            <a:fld id="{2119D8CF-8DEC-4D9F-84EE-ADF04DFF3391}" type="slidenum">
              <a:rPr lang="pt-BR" smtClean="0"/>
              <a:pPr/>
              <a:t>2</a:t>
            </a:fld>
            <a:endParaRPr lang="pt-BR"/>
          </a:p>
        </p:txBody>
      </p:sp>
      <p:sp>
        <p:nvSpPr>
          <p:cNvPr id="6" name="CaixaDeTexto 5"/>
          <p:cNvSpPr txBox="1"/>
          <p:nvPr/>
        </p:nvSpPr>
        <p:spPr>
          <a:xfrm>
            <a:off x="539552" y="548680"/>
            <a:ext cx="8064896" cy="1938992"/>
          </a:xfrm>
          <a:prstGeom prst="rect">
            <a:avLst/>
          </a:prstGeom>
          <a:noFill/>
          <a:effectLst>
            <a:outerShdw blurRad="50800" dist="38100" dir="5400000" algn="t" rotWithShape="0">
              <a:prstClr val="black">
                <a:alpha val="40000"/>
              </a:prstClr>
            </a:outerShdw>
          </a:effectLst>
        </p:spPr>
        <p:txBody>
          <a:bodyPr wrap="square" rtlCol="0">
            <a:spAutoFit/>
          </a:bodyPr>
          <a:lstStyle/>
          <a:p>
            <a:pPr marL="448056" lvl="0" indent="-384048" algn="just">
              <a:spcBef>
                <a:spcPct val="20000"/>
              </a:spcBef>
              <a:buClr>
                <a:srgbClr val="0F6FC6"/>
              </a:buClr>
              <a:buSzPct val="80000"/>
              <a:buFont typeface="Wingdings 2"/>
              <a:buChar char=""/>
            </a:pPr>
            <a:r>
              <a:rPr lang="pt-BR" sz="2400" b="1" dirty="0">
                <a:ln>
                  <a:solidFill>
                    <a:schemeClr val="bg2"/>
                  </a:solidFill>
                </a:ln>
                <a:solidFill>
                  <a:schemeClr val="bg1"/>
                </a:solidFill>
              </a:rPr>
              <a:t>Município </a:t>
            </a:r>
            <a:r>
              <a:rPr lang="pt-BR" sz="2400" dirty="0">
                <a:solidFill>
                  <a:prstClr val="black"/>
                </a:solidFill>
              </a:rPr>
              <a:t>: </a:t>
            </a:r>
            <a:r>
              <a:rPr lang="pt-BR" sz="2400" b="1" dirty="0">
                <a:solidFill>
                  <a:schemeClr val="bg1"/>
                </a:solidFill>
              </a:rPr>
              <a:t>Macaíba ,total de população 17000  , unidades de saúde 22 ,com um N.A.S.F de apoio , tem U.P.A , C.E.O, Hospital Municipal , Centro de Atenção as Gravidas e Crianças de Risco </a:t>
            </a:r>
            <a:r>
              <a:rPr lang="pt-BR" sz="2400" b="1" dirty="0" smtClean="0">
                <a:solidFill>
                  <a:schemeClr val="bg1"/>
                </a:solidFill>
              </a:rPr>
              <a:t>, C.A.P.S</a:t>
            </a:r>
            <a:r>
              <a:rPr lang="pt-BR" sz="2400" b="1" dirty="0">
                <a:solidFill>
                  <a:schemeClr val="bg1"/>
                </a:solidFill>
              </a:rPr>
              <a:t>, entre outras . </a:t>
            </a:r>
          </a:p>
        </p:txBody>
      </p:sp>
      <p:sp>
        <p:nvSpPr>
          <p:cNvPr id="7" name="CaixaDeTexto 6"/>
          <p:cNvSpPr txBox="1"/>
          <p:nvPr/>
        </p:nvSpPr>
        <p:spPr>
          <a:xfrm>
            <a:off x="506600" y="2708920"/>
            <a:ext cx="7272808" cy="1938992"/>
          </a:xfrm>
          <a:prstGeom prst="rect">
            <a:avLst/>
          </a:prstGeom>
          <a:noFill/>
          <a:effectLst>
            <a:outerShdw blurRad="50800" dist="38100" dir="5400000" algn="t" rotWithShape="0">
              <a:prstClr val="black">
                <a:alpha val="40000"/>
              </a:prstClr>
            </a:outerShdw>
          </a:effectLst>
        </p:spPr>
        <p:txBody>
          <a:bodyPr wrap="square" rtlCol="0">
            <a:spAutoFit/>
          </a:bodyPr>
          <a:lstStyle/>
          <a:p>
            <a:pPr marL="448056" lvl="0" indent="-384048" algn="just">
              <a:spcBef>
                <a:spcPct val="20000"/>
              </a:spcBef>
              <a:buClr>
                <a:srgbClr val="0F6FC6"/>
              </a:buClr>
              <a:buSzPct val="80000"/>
              <a:buFont typeface="Wingdings 2"/>
              <a:buChar char=""/>
            </a:pPr>
            <a:r>
              <a:rPr lang="pt-BR" sz="2400" b="1" dirty="0">
                <a:ln>
                  <a:solidFill>
                    <a:schemeClr val="bg2"/>
                  </a:solidFill>
                </a:ln>
                <a:solidFill>
                  <a:schemeClr val="bg1"/>
                </a:solidFill>
              </a:rPr>
              <a:t>Unidade de Saúde</a:t>
            </a:r>
            <a:r>
              <a:rPr lang="pt-BR" sz="2400" b="1" dirty="0">
                <a:solidFill>
                  <a:prstClr val="black"/>
                </a:solidFill>
              </a:rPr>
              <a:t> </a:t>
            </a:r>
            <a:r>
              <a:rPr lang="pt-BR" sz="2400" dirty="0">
                <a:solidFill>
                  <a:prstClr val="black"/>
                </a:solidFill>
              </a:rPr>
              <a:t>: </a:t>
            </a:r>
            <a:r>
              <a:rPr lang="pt-BR" sz="2400" b="1" dirty="0" smtClean="0">
                <a:solidFill>
                  <a:prstClr val="black"/>
                </a:solidFill>
              </a:rPr>
              <a:t>Cana Brava </a:t>
            </a:r>
            <a:r>
              <a:rPr lang="pt-BR" sz="2400" b="1" dirty="0">
                <a:solidFill>
                  <a:prstClr val="black"/>
                </a:solidFill>
              </a:rPr>
              <a:t>,zona rural ,total de população  </a:t>
            </a:r>
            <a:r>
              <a:rPr lang="pt-BR" sz="2400" b="1" dirty="0" smtClean="0">
                <a:solidFill>
                  <a:prstClr val="black"/>
                </a:solidFill>
              </a:rPr>
              <a:t>3330 </a:t>
            </a:r>
            <a:r>
              <a:rPr lang="pt-BR" sz="2400" b="1" dirty="0">
                <a:solidFill>
                  <a:prstClr val="black"/>
                </a:solidFill>
              </a:rPr>
              <a:t>distribuídos em </a:t>
            </a:r>
            <a:r>
              <a:rPr lang="pt-BR" sz="2400" b="1" dirty="0" smtClean="0">
                <a:solidFill>
                  <a:prstClr val="black"/>
                </a:solidFill>
              </a:rPr>
              <a:t>6 </a:t>
            </a:r>
            <a:r>
              <a:rPr lang="pt-BR" sz="2400" b="1" dirty="0">
                <a:solidFill>
                  <a:prstClr val="black"/>
                </a:solidFill>
              </a:rPr>
              <a:t>áreas ,1 equipe de saúde , estrutura física boa ,acompanhamento de todos os programas de saúde   </a:t>
            </a:r>
          </a:p>
        </p:txBody>
      </p:sp>
    </p:spTree>
    <p:extLst>
      <p:ext uri="{BB962C8B-B14F-4D97-AF65-F5344CB8AC3E}">
        <p14:creationId xmlns:p14="http://schemas.microsoft.com/office/powerpoint/2010/main" val="1622783517"/>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571480"/>
            <a:ext cx="8565996" cy="1828800"/>
          </a:xfrm>
        </p:spPr>
        <p:txBody>
          <a:bodyPr/>
          <a:lstStyle/>
          <a:p>
            <a:pPr algn="ctr"/>
            <a:r>
              <a:rPr lang="pt-BR" b="1" dirty="0" smtClean="0">
                <a:solidFill>
                  <a:schemeClr val="bg1"/>
                </a:solidFill>
              </a:rPr>
              <a:t>Objetivo Geral </a:t>
            </a:r>
            <a:endParaRPr lang="pt-BR" b="1" dirty="0"/>
          </a:p>
        </p:txBody>
      </p:sp>
      <p:sp>
        <p:nvSpPr>
          <p:cNvPr id="3" name="Subtítulo 2"/>
          <p:cNvSpPr>
            <a:spLocks noGrp="1"/>
          </p:cNvSpPr>
          <p:nvPr>
            <p:ph type="subTitle" idx="1"/>
          </p:nvPr>
        </p:nvSpPr>
        <p:spPr>
          <a:xfrm>
            <a:off x="540544" y="3286124"/>
            <a:ext cx="8062912" cy="1714512"/>
          </a:xfrm>
        </p:spPr>
        <p:txBody>
          <a:bodyPr/>
          <a:lstStyle/>
          <a:p>
            <a:pPr marL="514350" indent="-514350"/>
            <a:r>
              <a:rPr lang="pt-PT" sz="2800" b="1" dirty="0" smtClean="0">
                <a:solidFill>
                  <a:schemeClr val="bg1"/>
                </a:solidFill>
              </a:rPr>
              <a:t>Melhorar </a:t>
            </a:r>
            <a:r>
              <a:rPr lang="pt-PT" sz="2800" b="1" dirty="0" smtClean="0">
                <a:solidFill>
                  <a:schemeClr val="bg1"/>
                </a:solidFill>
              </a:rPr>
              <a:t>a Atenção à Saúde das </a:t>
            </a:r>
            <a:r>
              <a:rPr lang="pt-PT" sz="2800" b="1" dirty="0" smtClean="0">
                <a:solidFill>
                  <a:schemeClr val="bg1"/>
                </a:solidFill>
              </a:rPr>
              <a:t>gestantes e </a:t>
            </a:r>
            <a:endParaRPr lang="pt-PT" sz="2800" b="1" dirty="0" smtClean="0">
              <a:solidFill>
                <a:schemeClr val="bg1"/>
              </a:solidFill>
            </a:endParaRPr>
          </a:p>
          <a:p>
            <a:pPr marL="514350" indent="-514350"/>
            <a:r>
              <a:rPr lang="pt-PT" sz="2800" b="1" dirty="0" smtClean="0">
                <a:solidFill>
                  <a:schemeClr val="bg1"/>
                </a:solidFill>
              </a:rPr>
              <a:t>puerperas na UBS Cana Brava, Macaíba/RN</a:t>
            </a:r>
            <a:endParaRPr lang="pt-BR" dirty="0"/>
          </a:p>
        </p:txBody>
      </p:sp>
    </p:spTree>
  </p:cSld>
  <p:clrMapOvr>
    <a:masterClrMapping/>
  </p:clrMapOvr>
  <p:transition>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540544" y="500042"/>
            <a:ext cx="8062912" cy="2286016"/>
          </a:xfrm>
        </p:spPr>
        <p:txBody>
          <a:bodyPr>
            <a:noAutofit/>
          </a:bodyPr>
          <a:lstStyle/>
          <a:p>
            <a:pPr algn="l"/>
            <a:r>
              <a:rPr lang="pt-BR" sz="2800" dirty="0" smtClean="0">
                <a:solidFill>
                  <a:schemeClr val="bg1"/>
                </a:solidFill>
              </a:rPr>
              <a:t/>
            </a:r>
            <a:br>
              <a:rPr lang="pt-BR" sz="2800" dirty="0" smtClean="0">
                <a:solidFill>
                  <a:schemeClr val="bg1"/>
                </a:solidFill>
              </a:rPr>
            </a:br>
            <a:r>
              <a:rPr lang="pt-BR" sz="2800" dirty="0" smtClean="0">
                <a:solidFill>
                  <a:schemeClr val="bg1"/>
                </a:solidFill>
              </a:rPr>
              <a:t/>
            </a:r>
            <a:br>
              <a:rPr lang="pt-BR" sz="2800" dirty="0" smtClean="0">
                <a:solidFill>
                  <a:schemeClr val="bg1"/>
                </a:solidFill>
              </a:rPr>
            </a:br>
            <a:r>
              <a:rPr lang="pt-BR" sz="2800" dirty="0" smtClean="0">
                <a:solidFill>
                  <a:schemeClr val="bg1"/>
                </a:solidFill>
              </a:rPr>
              <a:t/>
            </a:r>
            <a:br>
              <a:rPr lang="pt-BR" sz="2800" dirty="0" smtClean="0">
                <a:solidFill>
                  <a:schemeClr val="bg1"/>
                </a:solidFill>
              </a:rPr>
            </a:br>
            <a:r>
              <a:rPr lang="pt-BR" sz="2800" dirty="0" smtClean="0">
                <a:solidFill>
                  <a:schemeClr val="bg1"/>
                </a:solidFill>
              </a:rPr>
              <a:t/>
            </a:r>
            <a:br>
              <a:rPr lang="pt-BR" sz="2800" dirty="0" smtClean="0">
                <a:solidFill>
                  <a:schemeClr val="bg1"/>
                </a:solidFill>
              </a:rPr>
            </a:br>
            <a:r>
              <a:rPr lang="pt-BR" sz="2400" b="1" dirty="0" smtClean="0">
                <a:solidFill>
                  <a:schemeClr val="bg1"/>
                </a:solidFill>
              </a:rPr>
              <a:t>Metodologia:</a:t>
            </a:r>
            <a:r>
              <a:rPr lang="pt-BR" sz="2800" b="1" dirty="0" smtClean="0">
                <a:solidFill>
                  <a:schemeClr val="bg1"/>
                </a:solidFill>
              </a:rPr>
              <a:t/>
            </a:r>
            <a:br>
              <a:rPr lang="pt-BR" sz="2800" b="1" dirty="0" smtClean="0">
                <a:solidFill>
                  <a:schemeClr val="bg1"/>
                </a:solidFill>
              </a:rPr>
            </a:br>
            <a:r>
              <a:rPr lang="pt-BR" sz="2400" dirty="0" smtClean="0">
                <a:solidFill>
                  <a:schemeClr val="bg1"/>
                </a:solidFill>
              </a:rPr>
              <a:t>Foram realizadas ações em quatros eixos :</a:t>
            </a:r>
            <a:br>
              <a:rPr lang="pt-BR" sz="2400" dirty="0" smtClean="0">
                <a:solidFill>
                  <a:schemeClr val="bg1"/>
                </a:solidFill>
              </a:rPr>
            </a:br>
            <a:r>
              <a:rPr lang="pt-BR" sz="2400" dirty="0" smtClean="0">
                <a:solidFill>
                  <a:schemeClr val="bg1"/>
                </a:solidFill>
              </a:rPr>
              <a:t>Monitoramento e avaliação ,organização</a:t>
            </a:r>
            <a:br>
              <a:rPr lang="pt-BR" sz="2400" dirty="0" smtClean="0">
                <a:solidFill>
                  <a:schemeClr val="bg1"/>
                </a:solidFill>
              </a:rPr>
            </a:br>
            <a:r>
              <a:rPr lang="pt-BR" sz="2400" dirty="0" smtClean="0">
                <a:solidFill>
                  <a:schemeClr val="bg1"/>
                </a:solidFill>
              </a:rPr>
              <a:t>e gestão do serviço ,engajamento publico ,e qualificação da pratica clinica , seguem meta e objetivo para melhorar </a:t>
            </a:r>
            <a:r>
              <a:rPr lang="pt-BR" sz="2400" b="0" dirty="0" smtClean="0">
                <a:solidFill>
                  <a:schemeClr val="bg1"/>
                </a:solidFill>
              </a:rPr>
              <a:t>.</a:t>
            </a:r>
          </a:p>
        </p:txBody>
      </p:sp>
      <p:sp>
        <p:nvSpPr>
          <p:cNvPr id="3" name="Subtítulo 2"/>
          <p:cNvSpPr>
            <a:spLocks noGrp="1"/>
          </p:cNvSpPr>
          <p:nvPr>
            <p:ph type="subTitle" idx="1"/>
          </p:nvPr>
        </p:nvSpPr>
        <p:spPr>
          <a:xfrm>
            <a:off x="540544" y="1857364"/>
            <a:ext cx="8062912" cy="1857388"/>
          </a:xfrm>
        </p:spPr>
        <p:txBody>
          <a:bodyPr>
            <a:noAutofit/>
          </a:bodyPr>
          <a:lstStyle/>
          <a:p>
            <a:pPr marL="448056" lvl="0" indent="-384048" algn="l">
              <a:buClr>
                <a:srgbClr val="0F6FC6"/>
              </a:buClr>
              <a:buSzPct val="80000"/>
            </a:pPr>
            <a:endParaRPr lang="pt-BR" sz="2800" b="1" dirty="0" smtClean="0">
              <a:solidFill>
                <a:prstClr val="black"/>
              </a:solidFill>
              <a:latin typeface="+mj-lt"/>
            </a:endParaRPr>
          </a:p>
          <a:p>
            <a:pPr marL="448056" lvl="0" indent="-384048" algn="l">
              <a:buClr>
                <a:srgbClr val="0F6FC6"/>
              </a:buClr>
              <a:buSzPct val="80000"/>
            </a:pPr>
            <a:endParaRPr lang="pt-BR" sz="2800" b="1" dirty="0" smtClean="0">
              <a:solidFill>
                <a:prstClr val="black"/>
              </a:solidFill>
              <a:latin typeface="+mj-lt"/>
            </a:endParaRPr>
          </a:p>
          <a:p>
            <a:pPr marL="448056" lvl="0" indent="-384048" algn="l">
              <a:buClr>
                <a:srgbClr val="0F6FC6"/>
              </a:buClr>
              <a:buSzPct val="80000"/>
            </a:pPr>
            <a:r>
              <a:rPr lang="pt-BR" sz="2800" b="1" dirty="0" smtClean="0">
                <a:solidFill>
                  <a:prstClr val="black"/>
                </a:solidFill>
                <a:latin typeface="+mj-lt"/>
              </a:rPr>
              <a:t>   </a:t>
            </a:r>
            <a:endParaRPr lang="pt-BR" sz="2800" b="1" dirty="0" smtClean="0">
              <a:solidFill>
                <a:prstClr val="black"/>
              </a:solidFill>
              <a:latin typeface="+mj-lt"/>
            </a:endParaRPr>
          </a:p>
          <a:p>
            <a:pPr marL="448056" lvl="0" indent="-384048" algn="l">
              <a:buClr>
                <a:srgbClr val="0F6FC6"/>
              </a:buClr>
              <a:buSzPct val="80000"/>
            </a:pPr>
            <a:r>
              <a:rPr lang="pt-BR" sz="2800" b="1" dirty="0" smtClean="0">
                <a:solidFill>
                  <a:prstClr val="black"/>
                </a:solidFill>
                <a:latin typeface="+mj-lt"/>
              </a:rPr>
              <a:t> </a:t>
            </a:r>
            <a:r>
              <a:rPr lang="pt-BR" sz="2400" b="1" dirty="0" smtClean="0">
                <a:solidFill>
                  <a:prstClr val="black"/>
                </a:solidFill>
                <a:latin typeface="+mj-lt"/>
              </a:rPr>
              <a:t>Logística :</a:t>
            </a:r>
          </a:p>
          <a:p>
            <a:pPr marL="448056" lvl="0" indent="-384048" algn="l">
              <a:buClr>
                <a:srgbClr val="0F6FC6"/>
              </a:buClr>
              <a:buSzPct val="80000"/>
            </a:pPr>
            <a:r>
              <a:rPr lang="pt-BR" sz="2400" b="1" dirty="0" smtClean="0">
                <a:solidFill>
                  <a:prstClr val="black"/>
                </a:solidFill>
                <a:latin typeface="+mj-lt"/>
              </a:rPr>
              <a:t>    </a:t>
            </a:r>
            <a:r>
              <a:rPr lang="pt-BR" sz="2400" dirty="0">
                <a:ln w="6350">
                  <a:solidFill>
                    <a:schemeClr val="accent1">
                      <a:shade val="43000"/>
                    </a:schemeClr>
                  </a:solidFill>
                </a:ln>
                <a:solidFill>
                  <a:schemeClr val="bg1"/>
                </a:solidFill>
                <a:effectLst>
                  <a:outerShdw blurRad="26000" dist="26000" dir="14500000" algn="tl" rotWithShape="0">
                    <a:srgbClr val="000000">
                      <a:alpha val="40000"/>
                    </a:srgbClr>
                  </a:outerShdw>
                </a:effectLst>
                <a:latin typeface="+mj-lt"/>
                <a:ea typeface="+mj-ea"/>
                <a:cs typeface="+mj-cs"/>
              </a:rPr>
              <a:t>Na intervenção foram utilizadas as fichas de atendimento individual ,fichas espelho ,livro de atendimento diário ,caderneta de gestantes,planilha de coleta de dados assim como os protocolos Caderno de atenção básica ao pré-natal Brasília DF 2013  </a:t>
            </a:r>
            <a:r>
              <a:rPr lang="pt-PT" sz="2400" dirty="0">
                <a:ln w="6350">
                  <a:solidFill>
                    <a:schemeClr val="accent1">
                      <a:shade val="43000"/>
                    </a:schemeClr>
                  </a:solidFill>
                </a:ln>
                <a:solidFill>
                  <a:schemeClr val="bg1"/>
                </a:solidFill>
                <a:effectLst>
                  <a:outerShdw blurRad="26000" dist="26000" dir="14500000" algn="tl" rotWithShape="0">
                    <a:srgbClr val="000000">
                      <a:alpha val="40000"/>
                    </a:srgbClr>
                  </a:outerShdw>
                </a:effectLst>
                <a:latin typeface="+mj-lt"/>
                <a:ea typeface="+mj-ea"/>
                <a:cs typeface="+mj-cs"/>
              </a:rPr>
              <a:t> .</a:t>
            </a:r>
            <a:endParaRPr lang="pt-BR" sz="2400" dirty="0">
              <a:ln w="6350">
                <a:solidFill>
                  <a:schemeClr val="accent1">
                    <a:shade val="43000"/>
                  </a:schemeClr>
                </a:solidFill>
              </a:ln>
              <a:solidFill>
                <a:schemeClr val="bg1"/>
              </a:solidFill>
              <a:effectLst>
                <a:outerShdw blurRad="26000" dist="26000" dir="14500000" algn="tl" rotWithShape="0">
                  <a:srgbClr val="000000">
                    <a:alpha val="40000"/>
                  </a:srgbClr>
                </a:outerShdw>
              </a:effectLst>
              <a:latin typeface="+mj-lt"/>
              <a:ea typeface="+mj-ea"/>
              <a:cs typeface="+mj-cs"/>
            </a:endParaRPr>
          </a:p>
          <a:p>
            <a:pPr algn="l"/>
            <a:endParaRPr lang="pt-BR" sz="2800" b="1" dirty="0">
              <a:latin typeface="+mj-lt"/>
            </a:endParaRPr>
          </a:p>
        </p:txBody>
      </p:sp>
    </p:spTree>
  </p:cSld>
  <p:clrMapOvr>
    <a:masterClrMapping/>
  </p:clrMapOvr>
  <p:transition>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07846" y="285728"/>
            <a:ext cx="9351846" cy="1285884"/>
          </a:xfrm>
        </p:spPr>
        <p:txBody>
          <a:bodyPr>
            <a:normAutofit/>
          </a:bodyPr>
          <a:lstStyle/>
          <a:p>
            <a:pPr algn="l"/>
            <a:r>
              <a:rPr lang="pt-BR" sz="2800" b="1" dirty="0" smtClean="0">
                <a:solidFill>
                  <a:schemeClr val="bg1"/>
                </a:solidFill>
              </a:rPr>
              <a:t>Objetivos metas e resultados:</a:t>
            </a:r>
            <a:r>
              <a:rPr lang="pt-BR" b="1" dirty="0" smtClean="0"/>
              <a:t>  </a:t>
            </a:r>
            <a:endParaRPr lang="pt-BR" b="1" dirty="0"/>
          </a:p>
        </p:txBody>
      </p:sp>
      <p:sp>
        <p:nvSpPr>
          <p:cNvPr id="3" name="Subtítulo 2"/>
          <p:cNvSpPr>
            <a:spLocks noGrp="1"/>
          </p:cNvSpPr>
          <p:nvPr>
            <p:ph type="subTitle" idx="1"/>
          </p:nvPr>
        </p:nvSpPr>
        <p:spPr>
          <a:xfrm>
            <a:off x="533400" y="1571612"/>
            <a:ext cx="7854696" cy="2786082"/>
          </a:xfrm>
        </p:spPr>
        <p:txBody>
          <a:bodyPr>
            <a:noAutofit/>
          </a:bodyPr>
          <a:lstStyle/>
          <a:p>
            <a:pPr algn="l"/>
            <a:endParaRPr lang="pt-BR" sz="2400" dirty="0" smtClean="0">
              <a:solidFill>
                <a:schemeClr val="bg1"/>
              </a:solidFill>
            </a:endParaRPr>
          </a:p>
          <a:p>
            <a:pPr algn="l"/>
            <a:r>
              <a:rPr lang="pt-BR" sz="2400" b="1" dirty="0" smtClean="0">
                <a:solidFill>
                  <a:schemeClr val="bg1"/>
                </a:solidFill>
              </a:rPr>
              <a:t>Objetivo 1</a:t>
            </a:r>
            <a:r>
              <a:rPr lang="pt-BR" sz="2400" dirty="0" smtClean="0">
                <a:solidFill>
                  <a:schemeClr val="bg1"/>
                </a:solidFill>
              </a:rPr>
              <a:t>: Ampliar a cobertura do pré-natal na Unidade Básica de Saúde Cana Brava.</a:t>
            </a:r>
          </a:p>
          <a:p>
            <a:pPr algn="l"/>
            <a:r>
              <a:rPr lang="pt-BR" sz="2400" b="1" dirty="0" smtClean="0">
                <a:solidFill>
                  <a:schemeClr val="bg1"/>
                </a:solidFill>
              </a:rPr>
              <a:t>Meta 1.1</a:t>
            </a:r>
            <a:r>
              <a:rPr lang="pt-BR" sz="2400" dirty="0" smtClean="0">
                <a:solidFill>
                  <a:schemeClr val="bg1"/>
                </a:solidFill>
              </a:rPr>
              <a:t>: Alcançar 100% de cobertura das gestantes cadastradas no Programa de Pré-natal da unidade de saúde.</a:t>
            </a:r>
          </a:p>
          <a:p>
            <a:pPr algn="l"/>
            <a:r>
              <a:rPr lang="pt-BR" sz="2400" dirty="0" smtClean="0">
                <a:solidFill>
                  <a:schemeClr val="bg1"/>
                </a:solidFill>
              </a:rPr>
              <a:t>Com um resultado alcançado de 100 % </a:t>
            </a:r>
          </a:p>
          <a:p>
            <a:pPr algn="l"/>
            <a:endParaRPr lang="pt-BR" sz="2400" dirty="0">
              <a:solidFill>
                <a:schemeClr val="bg1"/>
              </a:solidFill>
            </a:endParaRPr>
          </a:p>
        </p:txBody>
      </p:sp>
      <p:graphicFrame>
        <p:nvGraphicFramePr>
          <p:cNvPr id="6" name="Chart 1"/>
          <p:cNvGraphicFramePr>
            <a:graphicFrameLocks/>
          </p:cNvGraphicFramePr>
          <p:nvPr/>
        </p:nvGraphicFramePr>
        <p:xfrm>
          <a:off x="2285984" y="4286256"/>
          <a:ext cx="4857750" cy="242889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428596" y="1142984"/>
            <a:ext cx="7956452" cy="2857520"/>
          </a:xfrm>
        </p:spPr>
        <p:txBody>
          <a:bodyPr>
            <a:normAutofit fontScale="90000"/>
          </a:bodyPr>
          <a:lstStyle/>
          <a:p>
            <a:pPr algn="l"/>
            <a:r>
              <a:rPr lang="pt-BR" sz="2800" b="1" dirty="0" smtClean="0">
                <a:solidFill>
                  <a:schemeClr val="bg1"/>
                </a:solidFill>
              </a:rPr>
              <a:t>Objetivo 2:</a:t>
            </a:r>
            <a:r>
              <a:rPr lang="pt-BR" sz="2800" dirty="0" smtClean="0">
                <a:solidFill>
                  <a:schemeClr val="bg1"/>
                </a:solidFill>
              </a:rPr>
              <a:t> Melhorar a qualidade da atenção ao pré-natal e puerpério realizado na Unidade:</a:t>
            </a:r>
            <a:br>
              <a:rPr lang="pt-BR" sz="2800" dirty="0" smtClean="0">
                <a:solidFill>
                  <a:schemeClr val="bg1"/>
                </a:solidFill>
              </a:rPr>
            </a:br>
            <a:r>
              <a:rPr lang="pt-BR" sz="2800" b="1" dirty="0" smtClean="0">
                <a:solidFill>
                  <a:schemeClr val="bg1"/>
                </a:solidFill>
              </a:rPr>
              <a:t>Meta 2.1 </a:t>
            </a:r>
            <a:r>
              <a:rPr lang="pt-BR" sz="2800" b="0" dirty="0" smtClean="0">
                <a:solidFill>
                  <a:schemeClr val="bg1"/>
                </a:solidFill>
              </a:rPr>
              <a:t>- Garantir a 100% das gestantes o ingresso no Programa de Pré-Natal no primeiro trimestre de gestação.</a:t>
            </a:r>
            <a:r>
              <a:rPr lang="pt-BR" sz="2800" dirty="0" smtClean="0">
                <a:solidFill>
                  <a:schemeClr val="bg1"/>
                </a:solidFill>
              </a:rPr>
              <a:t/>
            </a:r>
            <a:br>
              <a:rPr lang="pt-BR" sz="2800" dirty="0" smtClean="0">
                <a:solidFill>
                  <a:schemeClr val="bg1"/>
                </a:solidFill>
              </a:rPr>
            </a:br>
            <a:r>
              <a:rPr lang="pt-BR" sz="2800" dirty="0" smtClean="0">
                <a:solidFill>
                  <a:schemeClr val="bg1"/>
                </a:solidFill>
              </a:rPr>
              <a:t/>
            </a:r>
            <a:br>
              <a:rPr lang="pt-BR" sz="2800" dirty="0" smtClean="0">
                <a:solidFill>
                  <a:schemeClr val="bg1"/>
                </a:solidFill>
              </a:rPr>
            </a:br>
            <a:r>
              <a:rPr lang="pt-BR" sz="2800" dirty="0" smtClean="0">
                <a:solidFill>
                  <a:schemeClr val="bg1"/>
                </a:solidFill>
              </a:rPr>
              <a:t/>
            </a:r>
            <a:br>
              <a:rPr lang="pt-BR" sz="2800" dirty="0" smtClean="0">
                <a:solidFill>
                  <a:schemeClr val="bg1"/>
                </a:solidFill>
              </a:rPr>
            </a:br>
            <a:r>
              <a:rPr lang="pt-BR" sz="2800" dirty="0" smtClean="0">
                <a:solidFill>
                  <a:schemeClr val="bg1"/>
                </a:solidFill>
              </a:rPr>
              <a:t/>
            </a:r>
            <a:br>
              <a:rPr lang="pt-BR" sz="2800" dirty="0" smtClean="0">
                <a:solidFill>
                  <a:schemeClr val="bg1"/>
                </a:solidFill>
              </a:rPr>
            </a:br>
            <a:endParaRPr lang="pt-BR" sz="2800" dirty="0">
              <a:solidFill>
                <a:schemeClr val="bg1"/>
              </a:solidFill>
            </a:endParaRPr>
          </a:p>
        </p:txBody>
      </p:sp>
      <p:sp>
        <p:nvSpPr>
          <p:cNvPr id="3" name="Subtítulo 2"/>
          <p:cNvSpPr>
            <a:spLocks noGrp="1"/>
          </p:cNvSpPr>
          <p:nvPr>
            <p:ph type="subTitle" idx="1"/>
          </p:nvPr>
        </p:nvSpPr>
        <p:spPr>
          <a:xfrm>
            <a:off x="785786" y="4357694"/>
            <a:ext cx="7854696" cy="2500306"/>
          </a:xfrm>
        </p:spPr>
        <p:txBody>
          <a:bodyPr>
            <a:normAutofit/>
          </a:bodyPr>
          <a:lstStyle/>
          <a:p>
            <a:pPr algn="l"/>
            <a:r>
              <a:rPr lang="pt-BR" sz="2400" b="1" dirty="0" smtClean="0">
                <a:solidFill>
                  <a:schemeClr val="bg1"/>
                </a:solidFill>
              </a:rPr>
              <a:t>Meta 2.2 </a:t>
            </a:r>
            <a:r>
              <a:rPr lang="pt-BR" sz="2400" dirty="0" smtClean="0">
                <a:solidFill>
                  <a:schemeClr val="bg1"/>
                </a:solidFill>
              </a:rPr>
              <a:t>- Realizar pelo menos um exame ginecológico por trimestre em 100% das gestantes.</a:t>
            </a:r>
          </a:p>
          <a:p>
            <a:pPr algn="l"/>
            <a:r>
              <a:rPr lang="pt-BR" sz="2400" dirty="0" smtClean="0">
                <a:solidFill>
                  <a:schemeClr val="bg1"/>
                </a:solidFill>
              </a:rPr>
              <a:t>Com um resultado alcançado de 100%</a:t>
            </a:r>
          </a:p>
          <a:p>
            <a:pPr algn="l"/>
            <a:r>
              <a:rPr lang="pt-BR" sz="2400" b="1" dirty="0" smtClean="0">
                <a:solidFill>
                  <a:schemeClr val="bg1"/>
                </a:solidFill>
              </a:rPr>
              <a:t>Meta 2.3 </a:t>
            </a:r>
            <a:r>
              <a:rPr lang="pt-BR" sz="2400" dirty="0" smtClean="0">
                <a:solidFill>
                  <a:schemeClr val="bg1"/>
                </a:solidFill>
              </a:rPr>
              <a:t>- Realizar pelo menos um exame de mamas em 100% das gestantes.</a:t>
            </a:r>
          </a:p>
          <a:p>
            <a:pPr algn="l"/>
            <a:r>
              <a:rPr lang="pt-BR" sz="2400" dirty="0" smtClean="0">
                <a:solidFill>
                  <a:schemeClr val="bg1"/>
                </a:solidFill>
              </a:rPr>
              <a:t>Com um resultado alcançado de 100%</a:t>
            </a:r>
          </a:p>
          <a:p>
            <a:pPr algn="l"/>
            <a:endParaRPr lang="pt-BR" sz="2400" dirty="0" smtClean="0">
              <a:solidFill>
                <a:schemeClr val="bg1"/>
              </a:solidFill>
            </a:endParaRPr>
          </a:p>
          <a:p>
            <a:pPr algn="l"/>
            <a:endParaRPr lang="pt-BR" sz="2400" dirty="0" smtClean="0">
              <a:solidFill>
                <a:schemeClr val="bg1"/>
              </a:solidFill>
            </a:endParaRPr>
          </a:p>
          <a:p>
            <a:pPr algn="l"/>
            <a:endParaRPr lang="pt-BR" sz="2400" dirty="0">
              <a:solidFill>
                <a:schemeClr val="bg1"/>
              </a:solidFill>
            </a:endParaRPr>
          </a:p>
        </p:txBody>
      </p:sp>
      <p:graphicFrame>
        <p:nvGraphicFramePr>
          <p:cNvPr id="6" name="Gráfico 5"/>
          <p:cNvGraphicFramePr>
            <a:graphicFrameLocks/>
          </p:cNvGraphicFramePr>
          <p:nvPr/>
        </p:nvGraphicFramePr>
        <p:xfrm>
          <a:off x="2285984" y="2500306"/>
          <a:ext cx="4724400" cy="1857389"/>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1142984"/>
            <a:ext cx="8385048" cy="3000396"/>
          </a:xfrm>
        </p:spPr>
        <p:txBody>
          <a:bodyPr>
            <a:noAutofit/>
          </a:bodyPr>
          <a:lstStyle/>
          <a:p>
            <a:pPr algn="l"/>
            <a:r>
              <a:rPr lang="pt-BR" sz="2800" b="0" dirty="0" smtClean="0">
                <a:solidFill>
                  <a:schemeClr val="bg1"/>
                </a:solidFill>
              </a:rPr>
              <a:t/>
            </a:r>
            <a:br>
              <a:rPr lang="pt-BR" sz="2800" b="0" dirty="0" smtClean="0">
                <a:solidFill>
                  <a:schemeClr val="bg1"/>
                </a:solidFill>
              </a:rPr>
            </a:br>
            <a:r>
              <a:rPr lang="pt-BR" sz="2800" b="1" dirty="0" smtClean="0">
                <a:solidFill>
                  <a:schemeClr val="bg1"/>
                </a:solidFill>
              </a:rPr>
              <a:t>Meta 2.4 </a:t>
            </a:r>
            <a:r>
              <a:rPr lang="pt-BR" sz="2800" b="0" dirty="0" smtClean="0">
                <a:solidFill>
                  <a:schemeClr val="bg1"/>
                </a:solidFill>
              </a:rPr>
              <a:t>- </a:t>
            </a:r>
            <a:r>
              <a:rPr lang="pt-BR" sz="2400" b="0" dirty="0" smtClean="0">
                <a:solidFill>
                  <a:schemeClr val="bg1"/>
                </a:solidFill>
              </a:rPr>
              <a:t>Garantir a 100% das gestantes a solicitação de exames laboratoriais de acordo com protocolo.</a:t>
            </a:r>
            <a:br>
              <a:rPr lang="pt-BR" sz="2400" b="0" dirty="0" smtClean="0">
                <a:solidFill>
                  <a:schemeClr val="bg1"/>
                </a:solidFill>
              </a:rPr>
            </a:br>
            <a:r>
              <a:rPr lang="pt-BR" sz="2400" b="0" dirty="0" smtClean="0">
                <a:solidFill>
                  <a:schemeClr val="bg1"/>
                </a:solidFill>
              </a:rPr>
              <a:t>Com um resultado alcançado de 100 % </a:t>
            </a:r>
            <a:br>
              <a:rPr lang="pt-BR" sz="2400" b="0" dirty="0" smtClean="0">
                <a:solidFill>
                  <a:schemeClr val="bg1"/>
                </a:solidFill>
              </a:rPr>
            </a:br>
            <a:r>
              <a:rPr lang="pt-BR" sz="2400" b="0" dirty="0" smtClean="0">
                <a:solidFill>
                  <a:schemeClr val="bg1"/>
                </a:solidFill>
              </a:rPr>
              <a:t/>
            </a:r>
            <a:br>
              <a:rPr lang="pt-BR" sz="2400" b="0" dirty="0" smtClean="0">
                <a:solidFill>
                  <a:schemeClr val="bg1"/>
                </a:solidFill>
              </a:rPr>
            </a:br>
            <a:r>
              <a:rPr lang="pt-BR" sz="2400" b="0" dirty="0" smtClean="0">
                <a:solidFill>
                  <a:schemeClr val="bg1"/>
                </a:solidFill>
              </a:rPr>
              <a:t/>
            </a:r>
            <a:br>
              <a:rPr lang="pt-BR" sz="2400" b="0" dirty="0" smtClean="0">
                <a:solidFill>
                  <a:schemeClr val="bg1"/>
                </a:solidFill>
              </a:rPr>
            </a:br>
            <a:r>
              <a:rPr lang="pt-BR" sz="3200" dirty="0" smtClean="0">
                <a:solidFill>
                  <a:schemeClr val="bg1"/>
                </a:solidFill>
              </a:rPr>
              <a:t/>
            </a:r>
            <a:br>
              <a:rPr lang="pt-BR" sz="3200" dirty="0" smtClean="0">
                <a:solidFill>
                  <a:schemeClr val="bg1"/>
                </a:solidFill>
              </a:rPr>
            </a:br>
            <a:r>
              <a:rPr lang="pt-BR" sz="3200" b="0" dirty="0" smtClean="0">
                <a:solidFill>
                  <a:schemeClr val="bg1"/>
                </a:solidFill>
              </a:rPr>
              <a:t/>
            </a:r>
            <a:br>
              <a:rPr lang="pt-BR" sz="3200" b="0" dirty="0" smtClean="0">
                <a:solidFill>
                  <a:schemeClr val="bg1"/>
                </a:solidFill>
              </a:rPr>
            </a:br>
            <a:endParaRPr lang="pt-BR" sz="3200" b="0" dirty="0">
              <a:solidFill>
                <a:schemeClr val="bg1"/>
              </a:solidFill>
            </a:endParaRPr>
          </a:p>
        </p:txBody>
      </p:sp>
      <p:sp>
        <p:nvSpPr>
          <p:cNvPr id="3" name="Subtítulo 2"/>
          <p:cNvSpPr>
            <a:spLocks noGrp="1"/>
          </p:cNvSpPr>
          <p:nvPr>
            <p:ph type="subTitle" idx="1"/>
          </p:nvPr>
        </p:nvSpPr>
        <p:spPr>
          <a:xfrm>
            <a:off x="428596" y="2214554"/>
            <a:ext cx="8069010" cy="2286016"/>
          </a:xfrm>
        </p:spPr>
        <p:txBody>
          <a:bodyPr>
            <a:normAutofit/>
          </a:bodyPr>
          <a:lstStyle/>
          <a:p>
            <a:pPr algn="l"/>
            <a:r>
              <a:rPr lang="pt-BR" b="1" dirty="0" smtClean="0">
                <a:solidFill>
                  <a:schemeClr val="bg1"/>
                </a:solidFill>
              </a:rPr>
              <a:t>Meta 2.5 </a:t>
            </a:r>
            <a:r>
              <a:rPr lang="pt-BR" dirty="0" smtClean="0">
                <a:solidFill>
                  <a:schemeClr val="bg1"/>
                </a:solidFill>
              </a:rPr>
              <a:t>- </a:t>
            </a:r>
            <a:r>
              <a:rPr lang="pt-BR" sz="2400" dirty="0" smtClean="0">
                <a:solidFill>
                  <a:schemeClr val="bg1"/>
                </a:solidFill>
              </a:rPr>
              <a:t>Garantir a 100% das gestantes a prescrição de sulfato ferroso e ácido fólico conforme protocolo.</a:t>
            </a:r>
          </a:p>
          <a:p>
            <a:pPr algn="l"/>
            <a:r>
              <a:rPr lang="pt-BR" sz="2400" dirty="0" smtClean="0">
                <a:solidFill>
                  <a:schemeClr val="bg1"/>
                </a:solidFill>
              </a:rPr>
              <a:t>Com um resultado alcançado de 100 %</a:t>
            </a:r>
          </a:p>
          <a:p>
            <a:pPr algn="l"/>
            <a:endParaRPr lang="pt-BR" sz="2800" dirty="0" smtClean="0">
              <a:solidFill>
                <a:schemeClr val="bg1"/>
              </a:solidFill>
            </a:endParaRPr>
          </a:p>
          <a:p>
            <a:pPr algn="l"/>
            <a:endParaRPr lang="pt-BR" dirty="0" smtClean="0">
              <a:solidFill>
                <a:schemeClr val="bg1"/>
              </a:solidFill>
            </a:endParaRPr>
          </a:p>
          <a:p>
            <a:pPr algn="l"/>
            <a:endParaRPr lang="pt-BR" dirty="0" smtClean="0">
              <a:solidFill>
                <a:schemeClr val="bg1"/>
              </a:solidFill>
            </a:endParaRPr>
          </a:p>
          <a:p>
            <a:endParaRPr lang="pt-BR" dirty="0">
              <a:solidFill>
                <a:schemeClr val="bg1"/>
              </a:solidFill>
            </a:endParaRPr>
          </a:p>
        </p:txBody>
      </p:sp>
      <p:sp>
        <p:nvSpPr>
          <p:cNvPr id="7" name="CaixaDeTexto 6"/>
          <p:cNvSpPr txBox="1"/>
          <p:nvPr/>
        </p:nvSpPr>
        <p:spPr>
          <a:xfrm>
            <a:off x="428596" y="4286256"/>
            <a:ext cx="8501122" cy="2554545"/>
          </a:xfrm>
          <a:prstGeom prst="rect">
            <a:avLst/>
          </a:prstGeom>
          <a:noFill/>
        </p:spPr>
        <p:txBody>
          <a:bodyPr wrap="square" rtlCol="0">
            <a:spAutoFit/>
          </a:bodyPr>
          <a:lstStyle/>
          <a:p>
            <a:r>
              <a:rPr lang="pt-BR" sz="2800" b="1" dirty="0" smtClean="0">
                <a:solidFill>
                  <a:schemeClr val="bg1"/>
                </a:solidFill>
              </a:rPr>
              <a:t>Meta 2.6 </a:t>
            </a:r>
            <a:r>
              <a:rPr lang="pt-BR" sz="2800" dirty="0" smtClean="0">
                <a:solidFill>
                  <a:schemeClr val="bg1"/>
                </a:solidFill>
              </a:rPr>
              <a:t>- </a:t>
            </a:r>
            <a:r>
              <a:rPr lang="pt-BR" sz="2400" dirty="0">
                <a:ln>
                  <a:solidFill>
                    <a:schemeClr val="bg2"/>
                  </a:solidFill>
                </a:ln>
                <a:solidFill>
                  <a:schemeClr val="bg1"/>
                </a:solidFill>
              </a:rPr>
              <a:t>Garantir que 100% das gestantes estejam com vacina antitetânica em dia.</a:t>
            </a:r>
          </a:p>
          <a:p>
            <a:r>
              <a:rPr lang="pt-BR" sz="2400" dirty="0">
                <a:ln>
                  <a:solidFill>
                    <a:schemeClr val="bg2"/>
                  </a:solidFill>
                </a:ln>
                <a:solidFill>
                  <a:schemeClr val="bg1"/>
                </a:solidFill>
              </a:rPr>
              <a:t>Com um resultado alcançado de 100 %</a:t>
            </a:r>
          </a:p>
          <a:p>
            <a:endParaRPr lang="pt-BR" sz="2400" dirty="0">
              <a:ln>
                <a:solidFill>
                  <a:schemeClr val="bg2"/>
                </a:solidFill>
              </a:ln>
              <a:solidFill>
                <a:schemeClr val="bg1"/>
              </a:solidFill>
            </a:endParaRPr>
          </a:p>
          <a:p>
            <a:endParaRPr lang="pt-BR" sz="2800" dirty="0" smtClean="0">
              <a:solidFill>
                <a:schemeClr val="bg1"/>
              </a:solidFill>
            </a:endParaRPr>
          </a:p>
          <a:p>
            <a:endParaRPr lang="pt-BR" sz="2800" dirty="0">
              <a:solidFill>
                <a:schemeClr val="bg1"/>
              </a:solidFill>
            </a:endParaRPr>
          </a:p>
        </p:txBody>
      </p:sp>
    </p:spTree>
  </p:cSld>
  <p:clrMapOvr>
    <a:masterClrMapping/>
  </p:clrMapOvr>
  <p:transition>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1357298"/>
            <a:ext cx="8351682" cy="2428892"/>
          </a:xfrm>
        </p:spPr>
        <p:txBody>
          <a:bodyPr>
            <a:noAutofit/>
          </a:bodyPr>
          <a:lstStyle/>
          <a:p>
            <a:pPr algn="l"/>
            <a:r>
              <a:rPr lang="pt-BR" sz="2400" b="1" dirty="0" smtClean="0">
                <a:solidFill>
                  <a:schemeClr val="bg1"/>
                </a:solidFill>
              </a:rPr>
              <a:t>Meta 2.7 </a:t>
            </a:r>
            <a:r>
              <a:rPr lang="pt-BR" sz="2400" b="0" dirty="0" smtClean="0">
                <a:solidFill>
                  <a:schemeClr val="bg1"/>
                </a:solidFill>
              </a:rPr>
              <a:t>- Garantir que 100% das gestantes estejam com vacina contra hepatite B em dia.</a:t>
            </a:r>
            <a:br>
              <a:rPr lang="pt-BR" sz="2400" b="0" dirty="0" smtClean="0">
                <a:solidFill>
                  <a:schemeClr val="bg1"/>
                </a:solidFill>
              </a:rPr>
            </a:br>
            <a:r>
              <a:rPr lang="pt-BR" sz="2400" b="0" dirty="0" smtClean="0">
                <a:solidFill>
                  <a:schemeClr val="bg1"/>
                </a:solidFill>
              </a:rPr>
              <a:t>Com um resultado alcançado de 100 %</a:t>
            </a:r>
            <a:br>
              <a:rPr lang="pt-BR" sz="2400" b="0" dirty="0" smtClean="0">
                <a:solidFill>
                  <a:schemeClr val="bg1"/>
                </a:solidFill>
              </a:rPr>
            </a:br>
            <a:r>
              <a:rPr lang="pt-BR" sz="3200" b="0" dirty="0" smtClean="0">
                <a:solidFill>
                  <a:schemeClr val="bg1"/>
                </a:solidFill>
              </a:rPr>
              <a:t/>
            </a:r>
            <a:br>
              <a:rPr lang="pt-BR" sz="3200" b="0" dirty="0" smtClean="0">
                <a:solidFill>
                  <a:schemeClr val="bg1"/>
                </a:solidFill>
              </a:rPr>
            </a:br>
            <a:r>
              <a:rPr lang="pt-BR" sz="3200" b="0" dirty="0" smtClean="0">
                <a:solidFill>
                  <a:schemeClr val="bg1"/>
                </a:solidFill>
              </a:rPr>
              <a:t/>
            </a:r>
            <a:br>
              <a:rPr lang="pt-BR" sz="3200" b="0" dirty="0" smtClean="0">
                <a:solidFill>
                  <a:schemeClr val="bg1"/>
                </a:solidFill>
              </a:rPr>
            </a:br>
            <a:endParaRPr lang="pt-BR" sz="3200" b="0" dirty="0">
              <a:solidFill>
                <a:schemeClr val="bg1"/>
              </a:solidFill>
            </a:endParaRPr>
          </a:p>
        </p:txBody>
      </p:sp>
      <p:sp>
        <p:nvSpPr>
          <p:cNvPr id="3" name="Subtítulo 2"/>
          <p:cNvSpPr>
            <a:spLocks noGrp="1"/>
          </p:cNvSpPr>
          <p:nvPr>
            <p:ph type="subTitle" idx="1"/>
          </p:nvPr>
        </p:nvSpPr>
        <p:spPr>
          <a:xfrm>
            <a:off x="533400" y="2500306"/>
            <a:ext cx="7854696" cy="2480830"/>
          </a:xfrm>
        </p:spPr>
        <p:txBody>
          <a:bodyPr>
            <a:normAutofit/>
          </a:bodyPr>
          <a:lstStyle/>
          <a:p>
            <a:pPr algn="l"/>
            <a:r>
              <a:rPr lang="pt-BR" sz="2400" b="1" dirty="0" smtClean="0">
                <a:solidFill>
                  <a:schemeClr val="bg1"/>
                </a:solidFill>
              </a:rPr>
              <a:t>Meta 2.8 </a:t>
            </a:r>
            <a:r>
              <a:rPr lang="pt-BR" sz="2400" dirty="0" smtClean="0">
                <a:solidFill>
                  <a:schemeClr val="bg1"/>
                </a:solidFill>
              </a:rPr>
              <a:t>- Realizar avaliação da necessidade de atendimento odontológico em 100% das gestantes durante o pré-natal.</a:t>
            </a:r>
          </a:p>
          <a:p>
            <a:pPr algn="l"/>
            <a:r>
              <a:rPr lang="pt-BR" sz="2400" dirty="0" smtClean="0">
                <a:solidFill>
                  <a:schemeClr val="bg1"/>
                </a:solidFill>
              </a:rPr>
              <a:t>Com um resultado alcançado de 100 %</a:t>
            </a:r>
            <a:br>
              <a:rPr lang="pt-BR" sz="2400" dirty="0" smtClean="0">
                <a:solidFill>
                  <a:schemeClr val="bg1"/>
                </a:solidFill>
              </a:rPr>
            </a:br>
            <a:endParaRPr lang="pt-BR" sz="2400" dirty="0" smtClean="0">
              <a:solidFill>
                <a:schemeClr val="bg1"/>
              </a:solidFill>
            </a:endParaRPr>
          </a:p>
          <a:p>
            <a:pPr algn="l"/>
            <a:endParaRPr lang="pt-BR" sz="2800" dirty="0" smtClean="0">
              <a:solidFill>
                <a:schemeClr val="bg1"/>
              </a:solidFill>
            </a:endParaRPr>
          </a:p>
          <a:p>
            <a:pPr algn="l"/>
            <a:endParaRPr lang="pt-BR" sz="2800" dirty="0">
              <a:solidFill>
                <a:schemeClr val="bg1"/>
              </a:solidFill>
            </a:endParaRPr>
          </a:p>
        </p:txBody>
      </p:sp>
      <p:sp>
        <p:nvSpPr>
          <p:cNvPr id="4" name="CaixaDeTexto 3"/>
          <p:cNvSpPr txBox="1"/>
          <p:nvPr/>
        </p:nvSpPr>
        <p:spPr>
          <a:xfrm>
            <a:off x="533400" y="4365104"/>
            <a:ext cx="8143932" cy="2554545"/>
          </a:xfrm>
          <a:prstGeom prst="rect">
            <a:avLst/>
          </a:prstGeom>
          <a:noFill/>
        </p:spPr>
        <p:txBody>
          <a:bodyPr wrap="square" rtlCol="0">
            <a:spAutoFit/>
          </a:bodyPr>
          <a:lstStyle/>
          <a:p>
            <a:r>
              <a:rPr lang="pt-BR" sz="2400" b="1" dirty="0" smtClean="0">
                <a:solidFill>
                  <a:schemeClr val="bg1"/>
                </a:solidFill>
              </a:rPr>
              <a:t>Meta 2.9</a:t>
            </a:r>
            <a:r>
              <a:rPr lang="pt-BR" sz="2400" dirty="0" smtClean="0">
                <a:solidFill>
                  <a:schemeClr val="bg1"/>
                </a:solidFill>
              </a:rPr>
              <a:t> </a:t>
            </a:r>
            <a:r>
              <a:rPr lang="pt-BR" sz="2400" dirty="0" smtClean="0">
                <a:solidFill>
                  <a:srgbClr val="002060"/>
                </a:solidFill>
              </a:rPr>
              <a:t>- </a:t>
            </a:r>
            <a:r>
              <a:rPr lang="pt-BR" sz="2400" dirty="0">
                <a:ln w="6350">
                  <a:solidFill>
                    <a:schemeClr val="accent1">
                      <a:shade val="43000"/>
                    </a:schemeClr>
                  </a:solidFill>
                </a:ln>
                <a:solidFill>
                  <a:schemeClr val="bg1"/>
                </a:solidFill>
                <a:effectLst>
                  <a:outerShdw blurRad="26000" dist="26000" dir="14500000" algn="tl" rotWithShape="0">
                    <a:srgbClr val="000000">
                      <a:alpha val="40000"/>
                    </a:srgbClr>
                  </a:outerShdw>
                </a:effectLst>
                <a:latin typeface="+mj-lt"/>
                <a:ea typeface="+mj-ea"/>
                <a:cs typeface="+mj-cs"/>
              </a:rPr>
              <a:t>Garantir a primeira consulta odontológica programática para 100% das gestantes cadastradas.</a:t>
            </a:r>
          </a:p>
          <a:p>
            <a:r>
              <a:rPr lang="pt-BR" sz="2400" dirty="0">
                <a:ln w="6350">
                  <a:solidFill>
                    <a:schemeClr val="accent1">
                      <a:shade val="43000"/>
                    </a:schemeClr>
                  </a:solidFill>
                </a:ln>
                <a:solidFill>
                  <a:schemeClr val="bg1"/>
                </a:solidFill>
                <a:effectLst>
                  <a:outerShdw blurRad="26000" dist="26000" dir="14500000" algn="tl" rotWithShape="0">
                    <a:srgbClr val="000000">
                      <a:alpha val="40000"/>
                    </a:srgbClr>
                  </a:outerShdw>
                </a:effectLst>
                <a:latin typeface="+mj-lt"/>
                <a:ea typeface="+mj-ea"/>
                <a:cs typeface="+mj-cs"/>
              </a:rPr>
              <a:t>Com um resultado alcançado de 100 %</a:t>
            </a:r>
            <a:br>
              <a:rPr lang="pt-BR" sz="2400" dirty="0">
                <a:ln w="6350">
                  <a:solidFill>
                    <a:schemeClr val="accent1">
                      <a:shade val="43000"/>
                    </a:schemeClr>
                  </a:solidFill>
                </a:ln>
                <a:solidFill>
                  <a:schemeClr val="bg1"/>
                </a:solidFill>
                <a:effectLst>
                  <a:outerShdw blurRad="26000" dist="26000" dir="14500000" algn="tl" rotWithShape="0">
                    <a:srgbClr val="000000">
                      <a:alpha val="40000"/>
                    </a:srgbClr>
                  </a:outerShdw>
                </a:effectLst>
                <a:latin typeface="+mj-lt"/>
                <a:ea typeface="+mj-ea"/>
                <a:cs typeface="+mj-cs"/>
              </a:rPr>
            </a:br>
            <a:endParaRPr lang="pt-BR" sz="2400" dirty="0">
              <a:ln w="6350">
                <a:solidFill>
                  <a:schemeClr val="accent1">
                    <a:shade val="43000"/>
                  </a:schemeClr>
                </a:solidFill>
              </a:ln>
              <a:solidFill>
                <a:schemeClr val="bg1"/>
              </a:solidFill>
              <a:effectLst>
                <a:outerShdw blurRad="26000" dist="26000" dir="14500000" algn="tl" rotWithShape="0">
                  <a:srgbClr val="000000">
                    <a:alpha val="40000"/>
                  </a:srgbClr>
                </a:outerShdw>
              </a:effectLst>
              <a:latin typeface="+mj-lt"/>
              <a:ea typeface="+mj-ea"/>
              <a:cs typeface="+mj-cs"/>
            </a:endParaRPr>
          </a:p>
          <a:p>
            <a:endParaRPr lang="pt-BR" sz="2800" dirty="0" smtClean="0">
              <a:solidFill>
                <a:schemeClr val="bg1"/>
              </a:solidFill>
            </a:endParaRPr>
          </a:p>
          <a:p>
            <a:r>
              <a:rPr lang="pt-BR" b="1" dirty="0" smtClean="0"/>
              <a:t> </a:t>
            </a:r>
            <a:endParaRPr lang="pt-BR" dirty="0" smtClean="0"/>
          </a:p>
          <a:p>
            <a:endParaRPr lang="pt-BR" dirty="0"/>
          </a:p>
        </p:txBody>
      </p:sp>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42844" y="1214422"/>
            <a:ext cx="8242204" cy="4429156"/>
          </a:xfrm>
        </p:spPr>
        <p:txBody>
          <a:bodyPr>
            <a:normAutofit fontScale="90000"/>
          </a:bodyPr>
          <a:lstStyle/>
          <a:p>
            <a:pPr algn="l"/>
            <a:r>
              <a:rPr lang="pt-BR" sz="2700" b="1" dirty="0" smtClean="0">
                <a:solidFill>
                  <a:schemeClr val="bg1"/>
                </a:solidFill>
              </a:rPr>
              <a:t>Objetivo 3 - Melhorar a adesão ao pré-natal</a:t>
            </a:r>
            <a:r>
              <a:rPr lang="pt-BR" sz="2700" b="1" dirty="0" smtClean="0">
                <a:solidFill>
                  <a:schemeClr val="bg1"/>
                </a:solidFill>
              </a:rPr>
              <a:t>:</a:t>
            </a:r>
            <a:br>
              <a:rPr lang="pt-BR" sz="2700" b="1" dirty="0" smtClean="0">
                <a:solidFill>
                  <a:schemeClr val="bg1"/>
                </a:solidFill>
              </a:rPr>
            </a:br>
            <a:r>
              <a:rPr lang="pt-BR" sz="2700" dirty="0" smtClean="0">
                <a:solidFill>
                  <a:schemeClr val="bg1"/>
                </a:solidFill>
              </a:rPr>
              <a:t/>
            </a:r>
            <a:br>
              <a:rPr lang="pt-BR" sz="2700" dirty="0" smtClean="0">
                <a:solidFill>
                  <a:schemeClr val="bg1"/>
                </a:solidFill>
              </a:rPr>
            </a:br>
            <a:r>
              <a:rPr lang="pt-BR" sz="2700" b="1" dirty="0" smtClean="0">
                <a:solidFill>
                  <a:schemeClr val="bg1"/>
                </a:solidFill>
              </a:rPr>
              <a:t>Meta 3.1</a:t>
            </a:r>
            <a:r>
              <a:rPr lang="pt-BR" sz="2700" b="0" dirty="0" smtClean="0">
                <a:solidFill>
                  <a:schemeClr val="bg1"/>
                </a:solidFill>
              </a:rPr>
              <a:t> - Realizar busca ativa de 100% das gestantes faltosas às consultas de pré-natal.</a:t>
            </a:r>
            <a:br>
              <a:rPr lang="pt-BR" sz="2700" b="0" dirty="0" smtClean="0">
                <a:solidFill>
                  <a:schemeClr val="bg1"/>
                </a:solidFill>
              </a:rPr>
            </a:br>
            <a:r>
              <a:rPr lang="pt-BR" sz="2700" b="0" dirty="0" smtClean="0">
                <a:solidFill>
                  <a:schemeClr val="bg1"/>
                </a:solidFill>
              </a:rPr>
              <a:t>Com um resultado alcançado de 100 %</a:t>
            </a:r>
            <a:br>
              <a:rPr lang="pt-BR" sz="2700" b="0" dirty="0" smtClean="0">
                <a:solidFill>
                  <a:schemeClr val="bg1"/>
                </a:solidFill>
              </a:rPr>
            </a:br>
            <a:r>
              <a:rPr lang="pt-BR" sz="3100" b="0" dirty="0" smtClean="0">
                <a:solidFill>
                  <a:schemeClr val="bg1"/>
                </a:solidFill>
              </a:rPr>
              <a:t/>
            </a:r>
            <a:br>
              <a:rPr lang="pt-BR" sz="3100" b="0" dirty="0" smtClean="0">
                <a:solidFill>
                  <a:schemeClr val="bg1"/>
                </a:solidFill>
              </a:rPr>
            </a:br>
            <a:r>
              <a:rPr lang="pt-BR" sz="3100" b="0" dirty="0" smtClean="0">
                <a:solidFill>
                  <a:schemeClr val="bg1"/>
                </a:solidFill>
              </a:rPr>
              <a:t/>
            </a:r>
            <a:br>
              <a:rPr lang="pt-BR" sz="3100" b="0" dirty="0" smtClean="0">
                <a:solidFill>
                  <a:schemeClr val="bg1"/>
                </a:solidFill>
              </a:rPr>
            </a:br>
            <a:r>
              <a:rPr lang="pt-BR" sz="3100" dirty="0" smtClean="0">
                <a:solidFill>
                  <a:schemeClr val="bg1"/>
                </a:solidFill>
              </a:rPr>
              <a:t/>
            </a:r>
            <a:br>
              <a:rPr lang="pt-BR" sz="3100" dirty="0" smtClean="0">
                <a:solidFill>
                  <a:schemeClr val="bg1"/>
                </a:solidFill>
              </a:rPr>
            </a:br>
            <a:r>
              <a:rPr lang="pt-BR" dirty="0" smtClean="0">
                <a:solidFill>
                  <a:schemeClr val="bg1"/>
                </a:solidFill>
              </a:rPr>
              <a:t> </a:t>
            </a:r>
            <a:r>
              <a:rPr lang="pt-BR" dirty="0" smtClean="0"/>
              <a:t/>
            </a:r>
            <a:br>
              <a:rPr lang="pt-BR" dirty="0" smtClean="0"/>
            </a:br>
            <a:endParaRPr lang="pt-BR" dirty="0"/>
          </a:p>
        </p:txBody>
      </p:sp>
      <p:sp>
        <p:nvSpPr>
          <p:cNvPr id="3" name="Subtítulo 2"/>
          <p:cNvSpPr>
            <a:spLocks noGrp="1"/>
          </p:cNvSpPr>
          <p:nvPr>
            <p:ph type="subTitle" idx="1"/>
          </p:nvPr>
        </p:nvSpPr>
        <p:spPr>
          <a:xfrm>
            <a:off x="642910" y="3286124"/>
            <a:ext cx="7854696" cy="4143404"/>
          </a:xfrm>
        </p:spPr>
        <p:txBody>
          <a:bodyPr>
            <a:normAutofit/>
          </a:bodyPr>
          <a:lstStyle/>
          <a:p>
            <a:pPr algn="just"/>
            <a:r>
              <a:rPr lang="pt-BR" sz="2400" b="1" dirty="0" smtClean="0">
                <a:solidFill>
                  <a:schemeClr val="bg1"/>
                </a:solidFill>
              </a:rPr>
              <a:t>Objetivo 4 - Melhorar o registro do programa de pré-natal</a:t>
            </a:r>
            <a:r>
              <a:rPr lang="pt-BR" sz="2400" b="1" dirty="0" smtClean="0">
                <a:solidFill>
                  <a:schemeClr val="bg1"/>
                </a:solidFill>
              </a:rPr>
              <a:t>:</a:t>
            </a:r>
          </a:p>
          <a:p>
            <a:pPr algn="just"/>
            <a:endParaRPr lang="pt-BR" sz="2400" b="1" dirty="0" smtClean="0">
              <a:solidFill>
                <a:schemeClr val="bg1"/>
              </a:solidFill>
            </a:endParaRPr>
          </a:p>
          <a:p>
            <a:pPr algn="just"/>
            <a:r>
              <a:rPr lang="pt-BR" sz="2400" b="1" dirty="0" smtClean="0">
                <a:solidFill>
                  <a:schemeClr val="bg1"/>
                </a:solidFill>
              </a:rPr>
              <a:t>Meta 4.1 </a:t>
            </a:r>
            <a:r>
              <a:rPr lang="pt-BR" sz="2400" dirty="0" smtClean="0">
                <a:solidFill>
                  <a:schemeClr val="bg1"/>
                </a:solidFill>
              </a:rPr>
              <a:t>- Manter registro na ficha de acompanhamento/espelho de pré-natal em 100% das gestantes.</a:t>
            </a:r>
          </a:p>
          <a:p>
            <a:pPr algn="just"/>
            <a:r>
              <a:rPr lang="pt-BR" sz="2400" dirty="0" smtClean="0">
                <a:solidFill>
                  <a:schemeClr val="bg1"/>
                </a:solidFill>
              </a:rPr>
              <a:t>Com um resultado alcançado de 100 %</a:t>
            </a:r>
            <a:br>
              <a:rPr lang="pt-BR" sz="2400" dirty="0" smtClean="0">
                <a:solidFill>
                  <a:schemeClr val="bg1"/>
                </a:solidFill>
              </a:rPr>
            </a:br>
            <a:endParaRPr lang="pt-BR" sz="2400" dirty="0" smtClean="0">
              <a:solidFill>
                <a:schemeClr val="bg1"/>
              </a:solidFill>
            </a:endParaRPr>
          </a:p>
          <a:p>
            <a:pPr algn="l"/>
            <a:endParaRPr lang="pt-BR" dirty="0">
              <a:solidFill>
                <a:schemeClr val="bg1"/>
              </a:solidFill>
            </a:endParaRPr>
          </a:p>
        </p:txBody>
      </p:sp>
      <p:sp>
        <p:nvSpPr>
          <p:cNvPr id="5" name="CaixaDeTexto 4"/>
          <p:cNvSpPr txBox="1"/>
          <p:nvPr/>
        </p:nvSpPr>
        <p:spPr>
          <a:xfrm>
            <a:off x="1714480" y="5143512"/>
            <a:ext cx="5572164" cy="369332"/>
          </a:xfrm>
          <a:prstGeom prst="rect">
            <a:avLst/>
          </a:prstGeom>
          <a:noFill/>
        </p:spPr>
        <p:txBody>
          <a:bodyPr wrap="square" rtlCol="0">
            <a:spAutoFit/>
          </a:bodyPr>
          <a:lstStyle/>
          <a:p>
            <a:r>
              <a:rPr lang="pt-BR" dirty="0" smtClean="0"/>
              <a:t> </a:t>
            </a:r>
            <a:endParaRPr lang="pt-BR" dirty="0"/>
          </a:p>
        </p:txBody>
      </p:sp>
      <p:sp>
        <p:nvSpPr>
          <p:cNvPr id="6146" name="Rectangle 2"/>
          <p:cNvSpPr>
            <a:spLocks noChangeArrowheads="1"/>
          </p:cNvSpPr>
          <p:nvPr/>
        </p:nvSpPr>
        <p:spPr bwMode="auto">
          <a:xfrm>
            <a:off x="1" y="5000636"/>
            <a:ext cx="8929718" cy="8002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539750" defTabSz="914400" rtl="0" eaLnBrk="0" fontAlgn="base" latinLnBrk="0" hangingPunct="0">
              <a:lnSpc>
                <a:spcPct val="100000"/>
              </a:lnSpc>
              <a:spcBef>
                <a:spcPct val="0"/>
              </a:spcBef>
              <a:spcAft>
                <a:spcPct val="0"/>
              </a:spcAft>
              <a:buClrTx/>
              <a:buSzTx/>
              <a:buFontTx/>
              <a:buNone/>
              <a:tabLst/>
            </a:pPr>
            <a:endParaRPr kumimoji="0" lang="pt-BR"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539750" defTabSz="914400" rtl="0" eaLnBrk="0" fontAlgn="base" latinLnBrk="0" hangingPunct="0">
              <a:lnSpc>
                <a:spcPct val="100000"/>
              </a:lnSpc>
              <a:spcBef>
                <a:spcPct val="0"/>
              </a:spcBef>
              <a:spcAft>
                <a:spcPct val="0"/>
              </a:spcAft>
              <a:buClrTx/>
              <a:buSzTx/>
              <a:buFontTx/>
              <a:buNone/>
              <a:tabLst/>
            </a:pPr>
            <a:endParaRPr kumimoji="0" lang="pt-B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wedg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Flux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203</TotalTime>
  <Words>720</Words>
  <Application>Microsoft Office PowerPoint</Application>
  <PresentationFormat>Apresentação na tela (4:3)</PresentationFormat>
  <Paragraphs>84</Paragraphs>
  <Slides>19</Slides>
  <Notes>0</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19</vt:i4>
      </vt:variant>
    </vt:vector>
  </HeadingPairs>
  <TitlesOfParts>
    <vt:vector size="25" baseType="lpstr">
      <vt:lpstr>Algerian</vt:lpstr>
      <vt:lpstr>Arial</vt:lpstr>
      <vt:lpstr>Century Gothic</vt:lpstr>
      <vt:lpstr>Verdana</vt:lpstr>
      <vt:lpstr>Wingdings 2</vt:lpstr>
      <vt:lpstr>Verve</vt:lpstr>
      <vt:lpstr>TRABALHO  DE CONCLUSÃO   DE CURSO  </vt:lpstr>
      <vt:lpstr>Apresentação do PowerPoint</vt:lpstr>
      <vt:lpstr>Objetivo Geral </vt:lpstr>
      <vt:lpstr>    Metodologia: Foram realizadas ações em quatros eixos : Monitoramento e avaliação ,organização e gestão do serviço ,engajamento publico ,e qualificação da pratica clinica , seguem meta e objetivo para melhorar .</vt:lpstr>
      <vt:lpstr>Objetivos metas e resultados:  </vt:lpstr>
      <vt:lpstr>Objetivo 2: Melhorar a qualidade da atenção ao pré-natal e puerpério realizado na Unidade: Meta 2.1 - Garantir a 100% das gestantes o ingresso no Programa de Pré-Natal no primeiro trimestre de gestação.    </vt:lpstr>
      <vt:lpstr> Meta 2.4 - Garantir a 100% das gestantes a solicitação de exames laboratoriais de acordo com protocolo. Com um resultado alcançado de 100 %      </vt:lpstr>
      <vt:lpstr>Meta 2.7 - Garantir que 100% das gestantes estejam com vacina contra hepatite B em dia. Com um resultado alcançado de 100 %   </vt:lpstr>
      <vt:lpstr>Objetivo 3 - Melhorar a adesão ao pré-natal:  Meta 3.1 - Realizar busca ativa de 100% das gestantes faltosas às consultas de pré-natal. Com um resultado alcançado de 100 %      </vt:lpstr>
      <vt:lpstr>Objetivo 5- Realizar avaliação de risco  Meta 5.1 - Avaliar risco gestacional em 100% das gestantes. Com um resultado alcançado de 100 %     </vt:lpstr>
      <vt:lpstr>Metas de Puerpério:  Objetivo 1 - Ampliar a cobertura da atenção a puerperas. Meta 1.1 - Garantir a 80% das puerperas cadastradas no programa de Pré-Natal e Puerpério da Unidade de Saúde consulta puerperal antes dos 42 dias após o parto.   </vt:lpstr>
      <vt:lpstr>Meta 2.4 - Avaliar o estado psíquico em 100% das puerperas cadastradas no Programa. Meta 2.5 - Avaliar intercorrências em 100% das puerperas cadastradas no Programa. Meta 2.6 - Prescrever a 100% das puerperas um dos métodos de anticoncepção.   </vt:lpstr>
      <vt:lpstr>Objetivo 5: Promover a saúde das puérperas  Meta 5.1: Orientar 100% das puerperas cadastradas no Programa sobre os cuidados do recém-nascido. Meta 5.2: Orientar 100% das puérperas cadastradas no Programa sobre aleitamento materno exclusivo. Meta 5.3: Orientar 100% das puérperas cadastradas no Programa sobre planejamento familiar.  </vt:lpstr>
      <vt:lpstr>RESULTADOS:   Tínhamos como meta 100% de cobertura das gestantes cadastradas no Programa de Pré-natal da unidade de saúde e alcançamos 100%.  Alcançamos 35 grávidas no projeto em apenas 3 meses   </vt:lpstr>
      <vt:lpstr>DISCUSSÃO  A intervenção na UBS proporcionou não apenas a ampliação da cobertura às gestantes e puerperas da área adstrita pudemos atuar de forma mais integrada, o médico, o enfermeiro, técnicas de enfermagem, recepcionista, ACS e dentista   </vt:lpstr>
      <vt:lpstr>Reflexão crítica sobre o processo pessoal de aprendizagem:  Os desenvolvimentos de meu trabalho no curso em relação a minhas expectativas iniciais foram superados porque começamos com poucas grávidas assim como puerperas e foram aumentando pouco a pouco até alcançar100 %.    </vt:lpstr>
      <vt:lpstr>Apresentação do PowerPoint</vt:lpstr>
      <vt:lpstr>Apresentação do PowerPoint</vt:lpstr>
      <vt:lpstr>Apresentação do PowerPoint</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SoniaM</dc:creator>
  <cp:lastModifiedBy>Suyane</cp:lastModifiedBy>
  <cp:revision>20</cp:revision>
  <dcterms:created xsi:type="dcterms:W3CDTF">2015-08-31T23:29:05Z</dcterms:created>
  <dcterms:modified xsi:type="dcterms:W3CDTF">2015-11-12T21:21:07Z</dcterms:modified>
</cp:coreProperties>
</file>