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iele\Desktop\Orientados%20-%20Alunos%20da%20Espec\Yoanis%20Gonzalez%20Carmona\Avalia&#231;&#227;o%20da%20Interven&#231;&#227;o\Planilha%20de%20Coleta%20de%20Dados%20Final%20-%20Yoanis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iele\Desktop\Orientados%20-%20Alunos%20da%20Espec\Yoanis%20Gonzalez%20Carmona\Avalia&#231;&#227;o%20da%20Interven&#231;&#227;o\Planilha%20de%20Coleta%20de%20Dados%20Final%20-%20Yoanis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iele\Desktop\Orientados%20-%20Alunos%20da%20Espec\Yoanis%20Gonzalez%20Carmona\Avalia&#231;&#227;o%20da%20Interven&#231;&#227;o\Planilha%20de%20Coleta%20de%20Dados%20Final%20-%20Yoanis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iele\Desktop\Orientados%20-%20Alunos%20da%20Espec\Yoanis%20Gonzalez%20Carmona\Avalia&#231;&#227;o%20da%20Interven&#231;&#227;o\Planilha%20de%20Coleta%20de%20Dados%20Final%20-%20Yoani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iele\Desktop\Orientados%20-%20Alunos%20da%20Espec\Yoanis%20Gonzalez%20Carmona\Avalia&#231;&#227;o%20da%20Interven&#231;&#227;o\Planilha%20de%20Coleta%20de%20Dados%20Final%20-%20Yoani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iele\Desktop\Orientados%20-%20Alunos%20da%20Espec\Yoanis%20Gonzalez%20Carmona\Avalia&#231;&#227;o%20da%20Interven&#231;&#227;o\Planilha%20de%20Coleta%20de%20Dados%20Final%20-%20Yoani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iele\Desktop\Orientados%20-%20Alunos%20da%20Espec\Yoanis%20Gonzalez%20Carmona\Avalia&#231;&#227;o%20da%20Interven&#231;&#227;o\Planilha%20de%20Coleta%20de%20Dados%20Final%20-%20Yoani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iele\Desktop\Orientados%20-%20Alunos%20da%20Espec\Yoanis%20Gonzalez%20Carmona\Avalia&#231;&#227;o%20da%20Interven&#231;&#227;o\Planilha%20de%20Coleta%20de%20Dados%20Final%20-%20Yoani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iele\Desktop\Orientados%20-%20Alunos%20da%20Espec\Yoanis%20Gonzalez%20Carmona\Avalia&#231;&#227;o%20da%20Interven&#231;&#227;o\Planilha%20de%20Coleta%20de%20Dados%20Final%20-%20Yoani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iele\Desktop\Orientados%20-%20Alunos%20da%20Espec\Yoanis%20Gonzalez%20Carmona\Avalia&#231;&#227;o%20da%20Interven&#231;&#227;o\Planilha%20de%20Coleta%20de%20Dados%20Final%20-%20Yoani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iele\Desktop\Orientados%20-%20Alunos%20da%20Espec\Yoanis%20Gonzalez%20Carmona\Avalia&#231;&#227;o%20da%20Interven&#231;&#227;o\Planilha%20de%20Coleta%20de%20Dados%20Final%20-%20Yoanis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iele\Desktop\Orientados%20-%20Alunos%20da%20Espec\Yoanis%20Gonzalez%20Carmona\Avalia&#231;&#227;o%20da%20Interven&#231;&#227;o\Planilha%20de%20Coleta%20de%20Dados%20Final%20-%20Yoani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693559898681555"/>
          <c:y val="0.10666343512326162"/>
          <c:w val="0.84677502714590525"/>
          <c:h val="0.7761237636856415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0.57471264367816111</c:v>
                </c:pt>
                <c:pt idx="1">
                  <c:v>0.71264367816091989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74763648"/>
        <c:axId val="74245248"/>
      </c:barChart>
      <c:catAx>
        <c:axId val="747636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245248"/>
        <c:crosses val="autoZero"/>
        <c:auto val="1"/>
        <c:lblAlgn val="ctr"/>
        <c:lblOffset val="100"/>
      </c:catAx>
      <c:valAx>
        <c:axId val="7424524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76364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553"/>
          <c:y val="9.6803308092084539E-2"/>
          <c:w val="0.84677502714590525"/>
          <c:h val="0.771283750233913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Indicadores!$C$75</c:f>
              <c:strCache>
                <c:ptCount val="1"/>
                <c:pt idx="0">
                  <c:v>Proporção de crianças com registro atualizado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Indicadores!$D$74:$G$74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Indicadores!$D$75:$G$75</c:f>
              <c:numCache>
                <c:formatCode>0.0%</c:formatCode>
                <c:ptCount val="4"/>
                <c:pt idx="0">
                  <c:v>0.78</c:v>
                </c:pt>
                <c:pt idx="1">
                  <c:v>0.77419354838709675</c:v>
                </c:pt>
                <c:pt idx="2">
                  <c:v>0.83908045977011492</c:v>
                </c:pt>
                <c:pt idx="3">
                  <c:v>0</c:v>
                </c:pt>
              </c:numCache>
            </c:numRef>
          </c:val>
        </c:ser>
        <c:dLbls/>
        <c:axId val="75483392"/>
        <c:axId val="75489280"/>
      </c:barChart>
      <c:catAx>
        <c:axId val="754833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489280"/>
        <c:crosses val="autoZero"/>
        <c:auto val="1"/>
        <c:lblAlgn val="ctr"/>
        <c:lblOffset val="100"/>
      </c:catAx>
      <c:valAx>
        <c:axId val="754892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48339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740890688259108"/>
          <c:y val="0.10217484605469412"/>
          <c:w val="0.84615384615384692"/>
          <c:h val="0.7682719896995562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Indicadores!$D$94:$G$94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Indicadores!$D$95:$G$95</c:f>
              <c:numCache>
                <c:formatCode>0.0%</c:formatCode>
                <c:ptCount val="4"/>
                <c:pt idx="0">
                  <c:v>0.54</c:v>
                </c:pt>
                <c:pt idx="1">
                  <c:v>0.56451612903225745</c:v>
                </c:pt>
                <c:pt idx="2">
                  <c:v>0.50574712643678188</c:v>
                </c:pt>
                <c:pt idx="3">
                  <c:v>0</c:v>
                </c:pt>
              </c:numCache>
            </c:numRef>
          </c:val>
        </c:ser>
        <c:dLbls/>
        <c:axId val="77663616"/>
        <c:axId val="77722752"/>
      </c:barChart>
      <c:catAx>
        <c:axId val="776636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722752"/>
        <c:crosses val="autoZero"/>
        <c:auto val="1"/>
        <c:lblAlgn val="ctr"/>
        <c:lblOffset val="100"/>
      </c:catAx>
      <c:valAx>
        <c:axId val="777227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66361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9.3326787539925835E-2"/>
          <c:y val="0.11181764485112071"/>
          <c:w val="0.84708249496981891"/>
          <c:h val="0.7324698874617765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Indicadores!$C$101</c:f>
              <c:strCache>
                <c:ptCount val="1"/>
                <c:pt idx="0">
                  <c:v>Proporção de crianças cujas mães receberam orientações nutricionais de acordo com a faixa etária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Indicadores!$D$100:$G$100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Indicadores!$D$101:$G$101</c:f>
              <c:numCache>
                <c:formatCode>0.0%</c:formatCode>
                <c:ptCount val="4"/>
                <c:pt idx="0">
                  <c:v>0.92</c:v>
                </c:pt>
                <c:pt idx="1">
                  <c:v>0.8870967741935486</c:v>
                </c:pt>
                <c:pt idx="2">
                  <c:v>0.91954022988505746</c:v>
                </c:pt>
                <c:pt idx="3">
                  <c:v>0</c:v>
                </c:pt>
              </c:numCache>
            </c:numRef>
          </c:val>
        </c:ser>
        <c:dLbls/>
        <c:axId val="79548800"/>
        <c:axId val="79550336"/>
      </c:barChart>
      <c:catAx>
        <c:axId val="795488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550336"/>
        <c:crosses val="autoZero"/>
        <c:auto val="1"/>
        <c:lblAlgn val="ctr"/>
        <c:lblOffset val="100"/>
      </c:catAx>
      <c:valAx>
        <c:axId val="7955033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54880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01088579096866"/>
          <c:y val="0.10571261743486286"/>
          <c:w val="0.84677502714590525"/>
          <c:h val="0.7954408970694839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0.26</c:v>
                </c:pt>
                <c:pt idx="1">
                  <c:v>0.20967741935483872</c:v>
                </c:pt>
                <c:pt idx="2">
                  <c:v>0.20689655172413793</c:v>
                </c:pt>
                <c:pt idx="3">
                  <c:v>0</c:v>
                </c:pt>
              </c:numCache>
            </c:numRef>
          </c:val>
        </c:ser>
        <c:dLbls/>
        <c:axId val="75023104"/>
        <c:axId val="75024640"/>
      </c:barChart>
      <c:catAx>
        <c:axId val="750231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024640"/>
        <c:crosses val="autoZero"/>
        <c:auto val="1"/>
        <c:lblAlgn val="ctr"/>
        <c:lblOffset val="100"/>
      </c:catAx>
      <c:valAx>
        <c:axId val="750246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02310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155935587878531"/>
          <c:y val="4.5772031198081917E-2"/>
          <c:w val="0.84677502714590525"/>
          <c:h val="0.8093284719033890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0.70000000000000018</c:v>
                </c:pt>
                <c:pt idx="1">
                  <c:v>0.75806451612903258</c:v>
                </c:pt>
                <c:pt idx="2">
                  <c:v>0.7931034482758621</c:v>
                </c:pt>
                <c:pt idx="3">
                  <c:v>0</c:v>
                </c:pt>
              </c:numCache>
            </c:numRef>
          </c:val>
        </c:ser>
        <c:dLbls/>
        <c:axId val="75691904"/>
        <c:axId val="75693440"/>
      </c:barChart>
      <c:catAx>
        <c:axId val="756919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693440"/>
        <c:crosses val="autoZero"/>
        <c:auto val="1"/>
        <c:lblAlgn val="ctr"/>
        <c:lblOffset val="100"/>
      </c:catAx>
      <c:valAx>
        <c:axId val="756934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69190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553"/>
          <c:y val="0.11735030075614096"/>
          <c:w val="0.84677502714590525"/>
          <c:h val="0.7540207259934341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crianças com monitoramento de desenvolvimento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Indicadores!$D$28:$G$28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Indicadores!$D$29:$G$29</c:f>
              <c:numCache>
                <c:formatCode>0.0%</c:formatCode>
                <c:ptCount val="4"/>
                <c:pt idx="0">
                  <c:v>0.96000000000000019</c:v>
                </c:pt>
                <c:pt idx="1">
                  <c:v>0.8870967741935486</c:v>
                </c:pt>
                <c:pt idx="2">
                  <c:v>0.87356321839080464</c:v>
                </c:pt>
                <c:pt idx="3">
                  <c:v>0</c:v>
                </c:pt>
              </c:numCache>
            </c:numRef>
          </c:val>
        </c:ser>
        <c:dLbls/>
        <c:axId val="75709056"/>
        <c:axId val="75739520"/>
      </c:barChart>
      <c:catAx>
        <c:axId val="757090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739520"/>
        <c:crosses val="autoZero"/>
        <c:auto val="1"/>
        <c:lblAlgn val="ctr"/>
        <c:lblOffset val="100"/>
      </c:catAx>
      <c:valAx>
        <c:axId val="7573952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70905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485159619778393"/>
          <c:y val="9.6651312084583538E-2"/>
          <c:w val="0.84950577187671317"/>
          <c:h val="0.7714355633349484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crianças com triagem auditiva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Indicadores!$D$45:$G$45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Indicadores!$D$46:$G$46</c:f>
              <c:numCache>
                <c:formatCode>0.0%</c:formatCode>
                <c:ptCount val="4"/>
                <c:pt idx="0">
                  <c:v>0.32000000000000012</c:v>
                </c:pt>
                <c:pt idx="1">
                  <c:v>0.32258064516129042</c:v>
                </c:pt>
                <c:pt idx="2">
                  <c:v>0.28735632183908066</c:v>
                </c:pt>
                <c:pt idx="3">
                  <c:v>0</c:v>
                </c:pt>
              </c:numCache>
            </c:numRef>
          </c:val>
        </c:ser>
        <c:dLbls/>
        <c:axId val="76731520"/>
        <c:axId val="76733056"/>
      </c:barChart>
      <c:catAx>
        <c:axId val="767315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733056"/>
        <c:crosses val="autoZero"/>
        <c:auto val="1"/>
        <c:lblAlgn val="ctr"/>
        <c:lblOffset val="100"/>
      </c:catAx>
      <c:valAx>
        <c:axId val="7673305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73152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693559898681553"/>
          <c:y val="0.1135563386600873"/>
          <c:w val="0.84677502714590525"/>
          <c:h val="0.7536652091733784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crianças com teste do pezinho realizado até 7 dias de vida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Indicadores!$D$50:$G$50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Indicadores!$D$51:$G$51</c:f>
              <c:numCache>
                <c:formatCode>0.0%</c:formatCode>
                <c:ptCount val="4"/>
                <c:pt idx="0">
                  <c:v>0.2</c:v>
                </c:pt>
                <c:pt idx="1">
                  <c:v>0.17741935483870977</c:v>
                </c:pt>
                <c:pt idx="2">
                  <c:v>0.18390804597701157</c:v>
                </c:pt>
                <c:pt idx="3">
                  <c:v>0</c:v>
                </c:pt>
              </c:numCache>
            </c:numRef>
          </c:val>
        </c:ser>
        <c:dLbls/>
        <c:axId val="76756480"/>
        <c:axId val="76758016"/>
      </c:barChart>
      <c:catAx>
        <c:axId val="767564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758016"/>
        <c:crosses val="autoZero"/>
        <c:auto val="1"/>
        <c:lblAlgn val="ctr"/>
        <c:lblOffset val="100"/>
      </c:catAx>
      <c:valAx>
        <c:axId val="767580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75648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70020120724355"/>
          <c:y val="0.10465433246212097"/>
          <c:w val="0.84708249496981891"/>
          <c:h val="0.7663133994123995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crianças entre 6 e 72 meses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Indicadores!$D$56:$G$56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Indicadores!$D$57:$G$57</c:f>
              <c:numCache>
                <c:formatCode>0.0%</c:formatCode>
                <c:ptCount val="4"/>
                <c:pt idx="0">
                  <c:v>0.97777777777777775</c:v>
                </c:pt>
                <c:pt idx="1">
                  <c:v>0.98245614035087692</c:v>
                </c:pt>
                <c:pt idx="2">
                  <c:v>0.92500000000000004</c:v>
                </c:pt>
                <c:pt idx="3">
                  <c:v>0</c:v>
                </c:pt>
              </c:numCache>
            </c:numRef>
          </c:val>
        </c:ser>
        <c:dLbls/>
        <c:axId val="76864128"/>
        <c:axId val="76870016"/>
      </c:barChart>
      <c:catAx>
        <c:axId val="76864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870016"/>
        <c:crosses val="autoZero"/>
        <c:auto val="1"/>
        <c:lblAlgn val="ctr"/>
        <c:lblOffset val="100"/>
      </c:catAx>
      <c:valAx>
        <c:axId val="768700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86412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553"/>
          <c:y val="0.13819321172980109"/>
          <c:w val="0.84677502714590525"/>
          <c:h val="0.7445941482962659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Indicadores!$D$61:$G$61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Indicadores!$D$62:$G$62</c:f>
              <c:numCache>
                <c:formatCode>0.0%</c:formatCode>
                <c:ptCount val="4"/>
                <c:pt idx="0">
                  <c:v>0.77777777777777801</c:v>
                </c:pt>
                <c:pt idx="1">
                  <c:v>0.73684210526315785</c:v>
                </c:pt>
                <c:pt idx="2">
                  <c:v>0.70000000000000018</c:v>
                </c:pt>
                <c:pt idx="3">
                  <c:v>0</c:v>
                </c:pt>
              </c:numCache>
            </c:numRef>
          </c:val>
        </c:ser>
        <c:dLbls/>
        <c:axId val="77197312"/>
        <c:axId val="77198848"/>
      </c:barChart>
      <c:catAx>
        <c:axId val="771973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198848"/>
        <c:crosses val="autoZero"/>
        <c:auto val="1"/>
        <c:lblAlgn val="ctr"/>
        <c:lblOffset val="100"/>
      </c:catAx>
      <c:valAx>
        <c:axId val="7719884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19731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693559898681553"/>
          <c:y val="0.12607529972036133"/>
          <c:w val="0.84677502714590525"/>
          <c:h val="0.7575611417207043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Indicadores!$C$68</c:f>
              <c:strCache>
                <c:ptCount val="1"/>
                <c:pt idx="0">
                  <c:v>Proporção de busca ativa realizada às crianças faltosas às consultas no programa de saúde da criança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Indicadores!$D$67:$G$67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Indicadores!$D$68:$G$68</c:f>
              <c:numCache>
                <c:formatCode>0.0%</c:formatCode>
                <c:ptCount val="4"/>
                <c:pt idx="0">
                  <c:v>1</c:v>
                </c:pt>
                <c:pt idx="1">
                  <c:v>0.78571428571428559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77247616"/>
        <c:axId val="77249152"/>
      </c:barChart>
      <c:catAx>
        <c:axId val="772476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249152"/>
        <c:crosses val="autoZero"/>
        <c:auto val="1"/>
        <c:lblAlgn val="ctr"/>
        <c:lblOffset val="100"/>
      </c:catAx>
      <c:valAx>
        <c:axId val="772491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24761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892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566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40118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7091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74626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1173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0421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308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41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484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693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741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108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281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05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070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097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3159" y="373084"/>
            <a:ext cx="7928942" cy="1784530"/>
          </a:xfrm>
        </p:spPr>
        <p:txBody>
          <a:bodyPr>
            <a:normAutofit/>
          </a:bodyPr>
          <a:lstStyle/>
          <a:p>
            <a:pPr indent="405289" algn="ctr"/>
            <a:r>
              <a:rPr lang="pt-BR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Turma 7</a:t>
            </a: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200" dirty="0"/>
              <a:t>  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3159" y="2400703"/>
            <a:ext cx="7928942" cy="4200122"/>
          </a:xfrm>
        </p:spPr>
        <p:txBody>
          <a:bodyPr>
            <a:normAutofit/>
          </a:bodyPr>
          <a:lstStyle/>
          <a:p>
            <a:pPr indent="405289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MELHORIA NA </a:t>
            </a:r>
            <a:r>
              <a:rPr lang="pt-BR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ATENÇÃO 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pt-BR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SAÚDE 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 CRIANÇA DE 0 A 72 MESES NA UBS GUILHERME PORTELA DE SAMPAIO, CARAUBAS /PI.</a:t>
            </a:r>
          </a:p>
          <a:p>
            <a:pPr indent="405289" algn="ctr">
              <a:lnSpc>
                <a:spcPct val="150000"/>
              </a:lnSpc>
            </a:pPr>
            <a:endParaRPr lang="pt-BR" b="1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indent="405289" algn="ctr">
              <a:lnSpc>
                <a:spcPct val="150000"/>
              </a:lnSpc>
            </a:pPr>
            <a:r>
              <a:rPr lang="pt-BR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Especializado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Yoanis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Gonzalez Carmona</a:t>
            </a:r>
          </a:p>
          <a:p>
            <a:pPr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Orientadora : </a:t>
            </a:r>
            <a:r>
              <a:rPr lang="pt-BR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MsC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Andrieli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Daiane </a:t>
            </a:r>
            <a:r>
              <a:rPr lang="pt-BR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Zdanski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Souza 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Apoio: </a:t>
            </a:r>
            <a:r>
              <a:rPr lang="pt-B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Leonardo </a:t>
            </a:r>
            <a:r>
              <a:rPr lang="pt-BR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Pozza</a:t>
            </a:r>
            <a:r>
              <a:rPr lang="pt-B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pt-B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Santos</a:t>
            </a:r>
          </a:p>
          <a:p>
            <a:pPr algn="ctr">
              <a:lnSpc>
                <a:spcPct val="150000"/>
              </a:lnSpc>
            </a:pPr>
            <a:endParaRPr lang="pt-B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Teresina, 2015</a:t>
            </a:r>
            <a:endParaRPr lang="pt-B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05289" algn="ctr">
              <a:lnSpc>
                <a:spcPct val="150000"/>
              </a:lnSpc>
            </a:pPr>
            <a:endParaRPr lang="pt-BR" sz="1800" dirty="0">
              <a:solidFill>
                <a:srgbClr val="000000"/>
              </a:solidFill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5289" algn="ctr">
              <a:lnSpc>
                <a:spcPct val="150000"/>
              </a:lnSpc>
            </a:pP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5289" algn="ctr">
              <a:lnSpc>
                <a:spcPct val="150000"/>
              </a:lnSpc>
            </a:pPr>
            <a:endParaRPr lang="pt-BR" sz="1800" dirty="0">
              <a:solidFill>
                <a:srgbClr val="000000"/>
              </a:solidFill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159" y="419006"/>
            <a:ext cx="1322766" cy="95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2427" y="504737"/>
            <a:ext cx="1029674" cy="781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4054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966" y="645330"/>
            <a:ext cx="8266723" cy="1487510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1: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Ampliar para 90% a cobertura das consultas de crianças entre 0 e 72 meses inscritas no programa da unidade de saúde.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5411" y="5674748"/>
            <a:ext cx="7785278" cy="627845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1_50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(57,5%)   Mês 2_62 (71,3%)   Mês 3_ 87 (100%)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77108" y="2736586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135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3076258448"/>
              </p:ext>
            </p:extLst>
          </p:nvPr>
        </p:nvGraphicFramePr>
        <p:xfrm>
          <a:off x="1477105" y="2132840"/>
          <a:ext cx="5960441" cy="2710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02791" y="4945022"/>
            <a:ext cx="790907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1.Proporção de crianças entre zero e 72 meses inscritas no programa da unidade de saúde UBS Guilherme Portela de Sampaio do Caraúbas do Piauí. </a:t>
            </a:r>
            <a:endParaRPr lang="pt-BR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02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685800" eaLnBrk="0" fontAlgn="base" hangingPunct="0">
              <a:lnSpc>
                <a:spcPct val="90000"/>
              </a:lnSpc>
              <a:spcAft>
                <a:spcPct val="0"/>
              </a:spcAft>
              <a:buClrTx/>
              <a:buSzTx/>
              <a:buNone/>
              <a:defRPr/>
            </a:pPr>
            <a:r>
              <a:rPr lang="pt-BR" altLang="es-CO" sz="3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2:</a:t>
            </a:r>
            <a:r>
              <a:rPr lang="pt-BR" altLang="es-CO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Melhorar a qualidade da atenção à saúde da criança. </a:t>
            </a:r>
            <a:endParaRPr lang="es-CO" altLang="es-CO" sz="3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768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865" y="552784"/>
            <a:ext cx="8055707" cy="1447800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Realizar monitoramento de crescimento nas crianças na primeira semana de vida.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3012" y="7089962"/>
            <a:ext cx="8284307" cy="912073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75012" y="220129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135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xmlns="" val="2206041103"/>
              </p:ext>
            </p:extLst>
          </p:nvPr>
        </p:nvGraphicFramePr>
        <p:xfrm>
          <a:off x="927847" y="1671638"/>
          <a:ext cx="6232712" cy="330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01771" y="5430757"/>
            <a:ext cx="7443896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indent="404813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25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825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04813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82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04813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82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04813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8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04813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Mês 1_ 13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(26%)  Mês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2_ 13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(21%)   Mês 3_ 18 (20,7%)                                          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04813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350" dirty="0">
              <a:latin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30321" y="5153758"/>
            <a:ext cx="744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2: Proporção de crianças com primeira consulta na primeira semana de vida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xmlns="" val="402334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3412" y="443754"/>
            <a:ext cx="7927041" cy="1169894"/>
          </a:xfrm>
        </p:spPr>
        <p:txBody>
          <a:bodyPr>
            <a:normAutofit fontScale="90000"/>
          </a:bodyPr>
          <a:lstStyle/>
          <a:p>
            <a:r>
              <a:rPr lang="pt-BR" sz="27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Meta 3</a:t>
            </a:r>
            <a:r>
              <a:rPr lang="pt-BR" sz="27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7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Realizar monitoramento de crianças em crescimento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3766" y="5606086"/>
            <a:ext cx="7039535" cy="1130015"/>
          </a:xfrm>
        </p:spPr>
        <p:txBody>
          <a:bodyPr>
            <a:normAutofit/>
          </a:bodyPr>
          <a:lstStyle/>
          <a:p>
            <a:pPr marL="0" indent="404813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sz="1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Resultados</a:t>
            </a: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indent="404813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Mês 1_  35 (70%)  Mês 2_  47 (75,8%)   Mês 3_  69 (79,3%) </a:t>
            </a:r>
            <a:endParaRPr 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8902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135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2257960256"/>
              </p:ext>
            </p:extLst>
          </p:nvPr>
        </p:nvGraphicFramePr>
        <p:xfrm>
          <a:off x="866495" y="1613648"/>
          <a:ext cx="6394076" cy="3072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08043"/>
            <a:ext cx="171938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indent="404813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7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</a:t>
            </a:r>
            <a:endParaRPr lang="pt-BR" sz="1350" dirty="0">
              <a:latin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71512" y="4869195"/>
            <a:ext cx="70723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3: Proporção de crianças com monitoramento de crescimento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6949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349" y="609600"/>
            <a:ext cx="8242301" cy="1320800"/>
          </a:xfrm>
        </p:spPr>
        <p:txBody>
          <a:bodyPr>
            <a:normAutofit fontScale="90000"/>
          </a:bodyPr>
          <a:lstStyle/>
          <a:p>
            <a:pPr>
              <a:spcAft>
                <a:spcPts val="450"/>
              </a:spcAft>
            </a:pP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4</a:t>
            </a:r>
            <a: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Realizar </a:t>
            </a: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monitoramento de crianças com déficit de peso.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49" y="1585913"/>
            <a:ext cx="8085139" cy="4843461"/>
          </a:xfrm>
        </p:spPr>
        <p:txBody>
          <a:bodyPr>
            <a:normAutofit/>
          </a:bodyPr>
          <a:lstStyle/>
          <a:p>
            <a:pPr indent="405289" algn="just">
              <a:lnSpc>
                <a:spcPct val="150000"/>
              </a:lnSpc>
            </a:pPr>
            <a:r>
              <a:rPr lang="pt-BR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Resultado:</a:t>
            </a: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Em todos os meses atingimos 100% do monitoramento de crianças com déficit de peso. Durante toda a intervenção encontramos somente 3 crianças com déficit de peso</a:t>
            </a:r>
            <a:r>
              <a:rPr lang="pt-BR" sz="18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05289" algn="just">
              <a:lnSpc>
                <a:spcPct val="150000"/>
              </a:lnSpc>
            </a:pP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indent="405289" algn="just">
              <a:lnSpc>
                <a:spcPct val="150000"/>
              </a:lnSpc>
            </a:pP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5 :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Realizar monitoramento de Crianças com excesso de Peso</a:t>
            </a: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05289" algn="just">
              <a:lnSpc>
                <a:spcPct val="150000"/>
              </a:lnSpc>
            </a:pPr>
            <a:r>
              <a:rPr lang="pt-BR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Resultado:</a:t>
            </a: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Em todos os meses atingimos 100% do monitoramento de crianças com excesso de peso. Durante toda a intervenção encontramos somente 2 crianças com excesso de peso .</a:t>
            </a: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5289" algn="just">
              <a:lnSpc>
                <a:spcPct val="150000"/>
              </a:lnSpc>
            </a:pP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183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8480" y="416817"/>
            <a:ext cx="7902074" cy="1120441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Realizar monitoramento de crianças em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desenvolvimento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8480" y="5183804"/>
            <a:ext cx="8141268" cy="1545608"/>
          </a:xfrm>
        </p:spPr>
        <p:txBody>
          <a:bodyPr>
            <a:normAutofit fontScale="92500" lnSpcReduction="10000"/>
          </a:bodyPr>
          <a:lstStyle/>
          <a:p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Resultados:  Mês 1_  48 (96%)  Mês 2_  55 (88,7%)   Mês 3 _  76 (87,4%)  </a:t>
            </a:r>
          </a:p>
          <a:p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Neste aspecto foi necessário conferir dados do prontuário, ficha espelho e caderneta da criança, baseados em curvas de </a:t>
            </a:r>
            <a:r>
              <a:rPr lang="pt-BR" sz="21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crescimento, estas 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foram obtidas dos dados (</a:t>
            </a:r>
            <a:r>
              <a:rPr lang="pt-BR" sz="21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Peso, altura/cumprimento) 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 cada </a:t>
            </a:r>
            <a:r>
              <a:rPr lang="pt-BR" sz="21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puericultura 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 através das tabelas antropométricas .</a:t>
            </a:r>
            <a:endParaRPr lang="pt-BR" sz="21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-544565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135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3017684473"/>
              </p:ext>
            </p:extLst>
          </p:nvPr>
        </p:nvGraphicFramePr>
        <p:xfrm>
          <a:off x="645497" y="1478778"/>
          <a:ext cx="6919415" cy="291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" y="4684741"/>
            <a:ext cx="551576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indent="404813"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7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4: Proporção de crianças com monitoramento de desenvolvimento </a:t>
            </a:r>
            <a:endParaRPr lang="pt-BR" sz="9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983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0" y="1314450"/>
            <a:ext cx="7731836" cy="812042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7 :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Monitorar o número de crianças com vacinação em dia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0" y="2126492"/>
            <a:ext cx="7731836" cy="3562065"/>
          </a:xfrm>
        </p:spPr>
        <p:txBody>
          <a:bodyPr>
            <a:normAutofit/>
          </a:bodyPr>
          <a:lstStyle/>
          <a:p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Em todos os meses atingimos 100% de crianças com vacinação em dia. </a:t>
            </a:r>
            <a:endParaRPr lang="pt-BR" sz="21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pt-BR" sz="2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8</a:t>
            </a: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: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Monitorar a suplementação de Ferro em crianças de 6 a 24 meses</a:t>
            </a:r>
          </a:p>
          <a:p>
            <a:pPr lvl="0">
              <a:buClr>
                <a:srgbClr val="90C226"/>
              </a:buClr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Em todos os meses atingimos 100% de crianças .</a:t>
            </a:r>
          </a:p>
          <a:p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xmlns="" val="192285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931" y="383840"/>
            <a:ext cx="8281069" cy="242705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9 :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Proporção de crianças com Triagem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Auditiva</a:t>
            </a:r>
            <a:b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5932" y="4872392"/>
            <a:ext cx="8281068" cy="1731713"/>
          </a:xfrm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Resultados:</a:t>
            </a: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pt-BR" sz="1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Mês </a:t>
            </a: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1_  16(32%)  Mês 2_  20 (32,3%)   Mês 3_  25 (28,7%)                                             </a:t>
            </a: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 meio deste procedimento buscamos identificar aquelas crianças com déficit auditivo congênito , e encaminhamos para consultas de otorrino e fisioterapia .</a:t>
            </a: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54931" y="787843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135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3187831666"/>
              </p:ext>
            </p:extLst>
          </p:nvPr>
        </p:nvGraphicFramePr>
        <p:xfrm>
          <a:off x="460717" y="1214439"/>
          <a:ext cx="7142871" cy="3052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3451" y="4454254"/>
            <a:ext cx="516723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indent="404813"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0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5: Proporção de crianças com triagem auditiva  </a:t>
            </a:r>
            <a:endParaRPr lang="pt-BR" sz="10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14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565" y="466158"/>
            <a:ext cx="7742072" cy="1658202"/>
          </a:xfrm>
        </p:spPr>
        <p:txBody>
          <a:bodyPr>
            <a:normAutofit/>
          </a:bodyPr>
          <a:lstStyle/>
          <a:p>
            <a:r>
              <a:rPr lang="pt-BR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10 :</a:t>
            </a:r>
            <a:r>
              <a:rPr lang="pt-BR" sz="2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Realizar o teste do Pezinho até 7 dias</a:t>
            </a:r>
            <a:r>
              <a:rPr lang="pt-BR" sz="27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2105" y="5201717"/>
            <a:ext cx="7997967" cy="1934570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Resultados:</a:t>
            </a: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pt-BR" sz="1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Mês </a:t>
            </a: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1_  10(20%)  Mês 2_  11 (17,7%)   Mês_  3  16 (18,4%)                                             </a:t>
            </a: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8902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135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801335941"/>
              </p:ext>
            </p:extLst>
          </p:nvPr>
        </p:nvGraphicFramePr>
        <p:xfrm>
          <a:off x="447535" y="1488016"/>
          <a:ext cx="7124132" cy="278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8565" y="4532207"/>
            <a:ext cx="5026376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indent="404813"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7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6 :Proporção de crianças com teste do pezinho realizado até 7 dias de vida</a:t>
            </a:r>
            <a:r>
              <a:rPr lang="pt-BR" sz="7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29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3127" y="496754"/>
            <a:ext cx="7496411" cy="2692020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11: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Realizar avaliação de atendimento odontológico em crianças de 6 a 72 meses.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6818" y="5398536"/>
            <a:ext cx="8090089" cy="1427897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Resultados:</a:t>
            </a: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pt-BR" sz="1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Mês </a:t>
            </a: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1_  </a:t>
            </a:r>
            <a:r>
              <a:rPr lang="pt-BR" sz="1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44 (</a:t>
            </a: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97,8%)  Mês 2_  56 (98,2%)   Mês 3_  74 (92,5%)                                             </a:t>
            </a: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8254" y="1565765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135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1514332535"/>
              </p:ext>
            </p:extLst>
          </p:nvPr>
        </p:nvGraphicFramePr>
        <p:xfrm>
          <a:off x="987449" y="1704264"/>
          <a:ext cx="6387766" cy="2953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29089" y="4808758"/>
            <a:ext cx="6646126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indent="404813"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7 :Proporção de crianças entre 6 e 72 meses com avaliação de necessidade de atendimento odontológico. </a:t>
            </a:r>
            <a:endParaRPr lang="pt-BR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99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CARACTERIZAÇÃO DO MUNICÍPIO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1" y="1443038"/>
            <a:ext cx="6992937" cy="4957761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Caraúbas do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Piauí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PI</a:t>
            </a:r>
          </a:p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Compreende 468,59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km2. Norte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–Buriti dos Lopes e </a:t>
            </a:r>
            <a:r>
              <a:rPr lang="pt-BR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Caxingo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Sul-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Piracuruca e São Jose de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Divino. leste-Cocal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Piracuruca e oeste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BR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Caxingo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Joaquin Pires.</a:t>
            </a:r>
          </a:p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 – 5963 habitantes (Censo 2013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1688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famílias cadastradas .</a:t>
            </a:r>
          </a:p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Constituído por 3 Unidades básicas de saúde (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UBS), com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stratégia Saúde DA Família (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ESF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destas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UBS é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tradicional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909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565" y="501738"/>
            <a:ext cx="7240516" cy="2098343"/>
          </a:xfrm>
        </p:spPr>
        <p:txBody>
          <a:bodyPr>
            <a:noAutofit/>
          </a:bodyPr>
          <a:lstStyle/>
          <a:p>
            <a:pPr indent="405289" algn="just"/>
            <a:r>
              <a:rPr lang="pt-B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12 :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Realizar a primeira consulta odontológica em crianças de 6 a 72 meses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850" y="5578691"/>
            <a:ext cx="7844429" cy="1038935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Resultados:</a:t>
            </a: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Mês 1_  35 (77,8%)  Mês 2_  42 (73,7%)   Mês_  3  56 (70%)                                             </a:t>
            </a: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8902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135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1746856052"/>
              </p:ext>
            </p:extLst>
          </p:nvPr>
        </p:nvGraphicFramePr>
        <p:xfrm>
          <a:off x="506109" y="1671638"/>
          <a:ext cx="6766229" cy="2940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0850" y="4605968"/>
            <a:ext cx="6821488" cy="62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indent="404813"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04813"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8 :Proporção de crianças entre 6 e 72 meses com primeira consulta odontológica</a:t>
            </a:r>
            <a:r>
              <a:rPr lang="pt-BR" sz="7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27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685800" eaLnBrk="0" fontAlgn="base" hangingPunct="0">
              <a:lnSpc>
                <a:spcPct val="90000"/>
              </a:lnSpc>
              <a:spcAft>
                <a:spcPct val="0"/>
              </a:spcAft>
              <a:buClrTx/>
              <a:buSzTx/>
              <a:buNone/>
            </a:pPr>
            <a:r>
              <a:rPr lang="pt-BR" altLang="es-CO" sz="3000" b="1" dirty="0">
                <a:solidFill>
                  <a:prstClr val="black"/>
                </a:solidFill>
                <a:latin typeface="Arial" charset="0"/>
                <a:cs typeface="Arial" charset="0"/>
              </a:rPr>
              <a:t>Objetivo 3:</a:t>
            </a:r>
            <a:r>
              <a:rPr lang="pt-BR" altLang="es-CO" sz="3000" dirty="0">
                <a:solidFill>
                  <a:prstClr val="black"/>
                </a:solidFill>
                <a:latin typeface="Arial" charset="0"/>
                <a:cs typeface="Arial" charset="0"/>
              </a:rPr>
              <a:t> Melhorar a adesão ao programa de Saúde da Criança.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4126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114" y="306032"/>
            <a:ext cx="8090089" cy="3136724"/>
          </a:xfrm>
        </p:spPr>
        <p:txBody>
          <a:bodyPr>
            <a:normAutofit/>
          </a:bodyPr>
          <a:lstStyle/>
          <a:p>
            <a:r>
              <a:rPr lang="pt-BR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13 :</a:t>
            </a:r>
            <a:r>
              <a:rPr lang="pt-BR" sz="2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Realizar busca ativa em 100% de crianças faltosas às consultas no programa de saúde da criança</a:t>
            </a:r>
            <a:r>
              <a:rPr lang="pt-BR" sz="27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pt-BR" sz="27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419" y="5411764"/>
            <a:ext cx="8212919" cy="1187355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Resultados:</a:t>
            </a: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pt-BR" sz="21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Mês 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1_  11 (100%)  Mês 2_  11 (78,6%)   Mês 3_ 14 (100%)                                             </a:t>
            </a: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67524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135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4112570659"/>
              </p:ext>
            </p:extLst>
          </p:nvPr>
        </p:nvGraphicFramePr>
        <p:xfrm>
          <a:off x="558920" y="2064013"/>
          <a:ext cx="6714698" cy="275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8565" y="5119529"/>
            <a:ext cx="6499746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indent="404813"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9 :Proporção de busca ativa realizada as crianças faltosas as consultas no programa de saúde das crianças. </a:t>
            </a:r>
            <a:endParaRPr lang="pt-BR" sz="9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95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8952" y="762568"/>
            <a:ext cx="5536086" cy="109029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sz="3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OBJETIVOS, METAS E </a:t>
            </a:r>
            <a:r>
              <a:rPr lang="pt-BR" sz="3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8952" y="2775052"/>
            <a:ext cx="7578299" cy="1453487"/>
          </a:xfrm>
        </p:spPr>
        <p:txBody>
          <a:bodyPr/>
          <a:lstStyle/>
          <a:p>
            <a:pPr marL="0" indent="0" defTabSz="685800" eaLnBrk="0" fontAlgn="base" hangingPunct="0">
              <a:lnSpc>
                <a:spcPct val="90000"/>
              </a:lnSpc>
              <a:spcAft>
                <a:spcPct val="0"/>
              </a:spcAft>
              <a:buClrTx/>
              <a:buSzTx/>
              <a:buNone/>
            </a:pPr>
            <a:r>
              <a:rPr lang="pt-BR" altLang="es-CO" sz="3000" b="1" dirty="0">
                <a:solidFill>
                  <a:prstClr val="black"/>
                </a:solidFill>
                <a:latin typeface="Arial" charset="0"/>
                <a:cs typeface="Arial" charset="0"/>
              </a:rPr>
              <a:t>Objetivo 4: </a:t>
            </a:r>
            <a:r>
              <a:rPr lang="pt-BR" altLang="es-CO" sz="3000" dirty="0">
                <a:solidFill>
                  <a:prstClr val="black"/>
                </a:solidFill>
                <a:latin typeface="Arial" charset="0"/>
                <a:cs typeface="Arial" charset="0"/>
              </a:rPr>
              <a:t>Melhorar o registro das informações.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5342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9130" y="519682"/>
            <a:ext cx="7260989" cy="3084395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14 :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Melhorar em 100% o registro adequado na ficha espelho  das crianças</a:t>
            </a:r>
            <a:b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6879" y="5221616"/>
            <a:ext cx="8090089" cy="1074761"/>
          </a:xfrm>
        </p:spPr>
        <p:txBody>
          <a:bodyPr/>
          <a:lstStyle/>
          <a:p>
            <a:pPr indent="0" algn="just">
              <a:lnSpc>
                <a:spcPct val="150000"/>
              </a:lnSpc>
              <a:buNone/>
            </a:pP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Resultados:</a:t>
            </a: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pt-BR" sz="1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Mês </a:t>
            </a: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1_  39 (78%)  Mês 2_  48 (77,4%)   Mês 3_   73 (83,9%)                                             </a:t>
            </a: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8902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135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1710410464"/>
              </p:ext>
            </p:extLst>
          </p:nvPr>
        </p:nvGraphicFramePr>
        <p:xfrm>
          <a:off x="576879" y="1740090"/>
          <a:ext cx="6868236" cy="296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8565" y="4801402"/>
            <a:ext cx="521924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indent="404813"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10: Proporção de crianças com registro atualizado</a:t>
            </a:r>
            <a:r>
              <a:rPr lang="pt-BR" sz="7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pt-BR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76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2263" y="771525"/>
            <a:ext cx="7007226" cy="1743502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2263" y="2515027"/>
            <a:ext cx="7328846" cy="1982302"/>
          </a:xfrm>
        </p:spPr>
        <p:txBody>
          <a:bodyPr/>
          <a:lstStyle/>
          <a:p>
            <a:pPr marL="0" indent="0" defTabSz="685800" eaLnBrk="0" fontAlgn="base" hangingPunct="0">
              <a:lnSpc>
                <a:spcPct val="90000"/>
              </a:lnSpc>
              <a:spcAft>
                <a:spcPct val="0"/>
              </a:spcAft>
              <a:buClrTx/>
              <a:buSzTx/>
              <a:buNone/>
            </a:pPr>
            <a:r>
              <a:rPr lang="pt-BR" altLang="es-CO" sz="3225" b="1" dirty="0">
                <a:solidFill>
                  <a:prstClr val="black"/>
                </a:solidFill>
                <a:latin typeface="Arial" charset="0"/>
                <a:cs typeface="Arial" charset="0"/>
              </a:rPr>
              <a:t>Objetivo 5:  </a:t>
            </a:r>
            <a:r>
              <a:rPr lang="pt-BR" altLang="es-CO" sz="3225" dirty="0">
                <a:solidFill>
                  <a:prstClr val="black"/>
                </a:solidFill>
                <a:latin typeface="Arial" charset="0"/>
                <a:cs typeface="Arial" charset="0"/>
              </a:rPr>
              <a:t>Mapear as crianças de risco pertencentes à área de abrangência.</a:t>
            </a:r>
            <a:endParaRPr lang="pt-BR" altLang="es-CO" sz="3225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735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6538" y="784320"/>
            <a:ext cx="7250113" cy="175373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pt-B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Mapear crianças em avaliação de risco.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6538" y="2346989"/>
            <a:ext cx="7117686" cy="1869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Em todos os meses atingimos 100% do número de crianças com avaliação de risco.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42374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685800" eaLnBrk="0" fontAlgn="base" hangingPunct="0">
              <a:lnSpc>
                <a:spcPct val="90000"/>
              </a:lnSpc>
              <a:spcAft>
                <a:spcPct val="0"/>
              </a:spcAft>
              <a:buClrTx/>
              <a:buSzTx/>
              <a:buNone/>
              <a:defRPr/>
            </a:pPr>
            <a:r>
              <a:rPr lang="pt-BR" sz="3225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</a:t>
            </a:r>
            <a:r>
              <a:rPr lang="pt-BR" sz="322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Promover a saúde das crianças</a:t>
            </a:r>
            <a:endParaRPr lang="es-CO" sz="322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183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0" y="1314450"/>
            <a:ext cx="7332638" cy="99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16: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Garantir orientação as mães em 100% sobre prevenção de acidentes na infância.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406" y="2990566"/>
            <a:ext cx="7119820" cy="2340556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Em todos os meses atingimos 100% das mães orientadas sobre prevenção de acidentes na infância 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xmlns="" val="11792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5335" y="655032"/>
            <a:ext cx="6929878" cy="296641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17: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Orientar 100% das mães a colocar a crianças a mamar na primeira consulta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5335" y="5221803"/>
            <a:ext cx="7843872" cy="1535015"/>
          </a:xfrm>
        </p:spPr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Resultados:</a:t>
            </a: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pt-BR" sz="21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Mês 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1_  27 (54%)  Mês 2_  35 (56,5%)   Mês_  3  44 (50,6%)                                             </a:t>
            </a: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1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8902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135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2398291997"/>
              </p:ext>
            </p:extLst>
          </p:nvPr>
        </p:nvGraphicFramePr>
        <p:xfrm>
          <a:off x="485336" y="1757364"/>
          <a:ext cx="6758428" cy="2814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85335" y="4769944"/>
            <a:ext cx="692987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indent="404813"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11: Proporção de crianças colocadas para mamar durante a primeira consulta</a:t>
            </a:r>
            <a:r>
              <a:rPr lang="pt-BR" sz="7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100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1069" y="414337"/>
            <a:ext cx="7208456" cy="99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Caracterização da </a:t>
            </a:r>
            <a:r>
              <a:rPr lang="pt-BR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UBS</a:t>
            </a: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1" y="2141918"/>
            <a:ext cx="7673304" cy="3246354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 vinculada: 1.162</a:t>
            </a: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com estrutura para UBS </a:t>
            </a:r>
          </a:p>
          <a:p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 dois turnos de atendimento </a:t>
            </a:r>
          </a:p>
        </p:txBody>
      </p:sp>
    </p:spTree>
    <p:extLst>
      <p:ext uri="{BB962C8B-B14F-4D97-AF65-F5344CB8AC3E}">
        <p14:creationId xmlns:p14="http://schemas.microsoft.com/office/powerpoint/2010/main" xmlns="" val="429427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5853" y="426171"/>
            <a:ext cx="7350542" cy="2726141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18 :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Garantir a 100%das mães orientação nutricional de acordo com a faixa etária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850" y="5324547"/>
            <a:ext cx="7486175" cy="1013345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Resultados:</a:t>
            </a: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pt-BR" sz="1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Mês </a:t>
            </a: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1_  46 (92%)  Mês 2_  55 (88,7%)   Mês_  3  80 (92%)                                             </a:t>
            </a: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820952"/>
            <a:ext cx="611706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indent="539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404813" defTabSz="685800"/>
            <a:r>
              <a:rPr lang="pt-BR" sz="90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pt-BR" sz="825"/>
          </a:p>
          <a:p>
            <a:pPr indent="404813" defTabSz="685800"/>
            <a:endParaRPr lang="pt-BR" sz="135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4043178315"/>
              </p:ext>
            </p:extLst>
          </p:nvPr>
        </p:nvGraphicFramePr>
        <p:xfrm>
          <a:off x="611706" y="1679827"/>
          <a:ext cx="6520218" cy="2563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11706" y="4477105"/>
            <a:ext cx="6520218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12 :Proporção de crianças cujas mas receberam orientações nutricionais de acordo com a faixa etária. </a:t>
            </a:r>
            <a:endParaRPr lang="pt-BR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0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3688" y="542925"/>
            <a:ext cx="7414525" cy="1753737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19 :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Garantir a 100%das mães orientação sobre higiene bucal, etiologia e prevenção da cáries.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1" y="1900239"/>
            <a:ext cx="6950074" cy="3488034"/>
          </a:xfrm>
        </p:spPr>
        <p:txBody>
          <a:bodyPr/>
          <a:lstStyle/>
          <a:p>
            <a:pPr marL="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Resultados:</a:t>
            </a:r>
          </a:p>
          <a:p>
            <a:pPr marL="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endParaRPr lang="pt-BR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 defTabSz="685800" eaLnBrk="0" fontAlgn="base" hangingPunct="0">
              <a:lnSpc>
                <a:spcPct val="90000"/>
              </a:lnSpc>
              <a:spcAft>
                <a:spcPct val="0"/>
              </a:spcAft>
              <a:buClrTx/>
              <a:buSzTx/>
              <a:buNone/>
              <a:defRPr/>
            </a:pPr>
            <a:r>
              <a:rPr lang="pt-BR" sz="21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pt-BR" sz="21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totalidade das mães das crianças 87 (100%) receberam orientações sobre higiene bucal e prevenção da cárie de acordo com a faixa etária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248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0648" y="1689103"/>
            <a:ext cx="6891690" cy="3880773"/>
          </a:xfrm>
        </p:spPr>
        <p:txBody>
          <a:bodyPr/>
          <a:lstStyle/>
          <a:p>
            <a:pPr marL="0" indent="0" algn="ctr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pt-BR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ignificado </a:t>
            </a:r>
            <a:r>
              <a:rPr lang="pt-BR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dos resultados obtidos para a equipe</a:t>
            </a:r>
          </a:p>
          <a:p>
            <a:pPr marL="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endParaRPr lang="pt-BR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100" dirty="0">
                <a:solidFill>
                  <a:srgbClr val="000000"/>
                </a:solidFill>
                <a:latin typeface="Arial"/>
                <a:cs typeface="Times New Roman"/>
              </a:rPr>
              <a:t>C</a:t>
            </a:r>
            <a:r>
              <a:rPr lang="pt-BR" sz="21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onstitui-o uma oportunidade para capacitar e ampliar os conhecimentos dos profissionais da UBS e cumprir com as orientações do protocolo do Ministério de Saúde relativo ao monitoramento do desenvolvimento e crescimento das crianças.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9738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5775" y="1574802"/>
            <a:ext cx="6943725" cy="4568823"/>
          </a:xfrm>
        </p:spPr>
        <p:txBody>
          <a:bodyPr>
            <a:normAutofit/>
          </a:bodyPr>
          <a:lstStyle/>
          <a:p>
            <a:pPr marL="0" indent="0" algn="ctr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100" b="1" dirty="0">
                <a:solidFill>
                  <a:srgbClr val="C00000"/>
                </a:solidFill>
                <a:latin typeface="Arial"/>
                <a:cs typeface="Times New Roman"/>
              </a:rPr>
              <a:t>S</a:t>
            </a:r>
            <a:r>
              <a:rPr lang="pt-BR" sz="2100" b="1" dirty="0" smtClean="0">
                <a:solidFill>
                  <a:srgbClr val="C00000"/>
                </a:solidFill>
                <a:latin typeface="Arial"/>
                <a:cs typeface="Times New Roman"/>
              </a:rPr>
              <a:t>ignificado </a:t>
            </a:r>
            <a:r>
              <a:rPr lang="pt-BR" sz="2100" b="1" dirty="0">
                <a:solidFill>
                  <a:srgbClr val="C00000"/>
                </a:solidFill>
                <a:latin typeface="Arial"/>
                <a:cs typeface="Times New Roman"/>
              </a:rPr>
              <a:t>dos resultados obtidos para o </a:t>
            </a:r>
            <a:r>
              <a:rPr lang="pt-BR" sz="2100" b="1" dirty="0" smtClean="0">
                <a:solidFill>
                  <a:srgbClr val="C00000"/>
                </a:solidFill>
                <a:latin typeface="Arial"/>
                <a:cs typeface="Times New Roman"/>
              </a:rPr>
              <a:t>serviço</a:t>
            </a:r>
          </a:p>
          <a:p>
            <a:pPr marL="0" indent="0" algn="ctr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endParaRPr lang="pt-BR" sz="2100" b="1" dirty="0">
              <a:solidFill>
                <a:srgbClr val="C00000"/>
              </a:solidFill>
              <a:latin typeface="Arial"/>
              <a:cs typeface="Times New Roman"/>
            </a:endParaRPr>
          </a:p>
          <a:p>
            <a:pPr marL="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1650" b="1" dirty="0">
                <a:solidFill>
                  <a:srgbClr val="000000"/>
                </a:solidFill>
                <a:latin typeface="Arial"/>
                <a:cs typeface="Times New Roman"/>
              </a:rPr>
              <a:t> </a:t>
            </a:r>
            <a:r>
              <a:rPr lang="pt-BR" sz="2100" dirty="0">
                <a:solidFill>
                  <a:srgbClr val="000000"/>
                </a:solidFill>
                <a:latin typeface="Arial"/>
                <a:cs typeface="Times New Roman"/>
              </a:rPr>
              <a:t>P</a:t>
            </a:r>
            <a:r>
              <a:rPr lang="pt-BR" sz="21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ermitiu trabalhar com as crianças na faixa etária de 0 a 72 meses.</a:t>
            </a:r>
          </a:p>
          <a:p>
            <a:pPr marL="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1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Facilitou-se a realização das sete consultas recomendadas pelo Ministério de Saúde no primeiro ano de vida. </a:t>
            </a:r>
          </a:p>
          <a:p>
            <a:pPr marL="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1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Melhoria dos registros e o agendamento das consultas das crianças.</a:t>
            </a:r>
          </a:p>
          <a:p>
            <a:pPr marL="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1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Viabilizou a otimização da agenda para a atenção à demanda espontânea assegurando um atendimento de excelência da população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9953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643063"/>
            <a:ext cx="6877051" cy="4669763"/>
          </a:xfrm>
        </p:spPr>
        <p:txBody>
          <a:bodyPr>
            <a:normAutofit/>
          </a:bodyPr>
          <a:lstStyle/>
          <a:p>
            <a:pPr marL="0" indent="0" defTabSz="685800">
              <a:lnSpc>
                <a:spcPct val="11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pt-BR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pt-BR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ignificado </a:t>
            </a:r>
            <a:r>
              <a:rPr lang="pt-BR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dos resultados obtidos para </a:t>
            </a:r>
            <a:r>
              <a:rPr lang="pt-BR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comunidade</a:t>
            </a:r>
          </a:p>
          <a:p>
            <a:pPr marL="0" indent="0" algn="ctr" defTabSz="685800">
              <a:lnSpc>
                <a:spcPct val="11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endParaRPr lang="pt-BR" sz="21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defTabSz="685800">
              <a:lnSpc>
                <a:spcPct val="11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pt-BR" sz="1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pt-BR" sz="21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Conhecimentos para as mães e a família da importância de assistir as consultas de puericultura das crianças,.</a:t>
            </a:r>
          </a:p>
          <a:p>
            <a:pPr marL="0" indent="0" algn="just" defTabSz="685800">
              <a:lnSpc>
                <a:spcPct val="11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pt-BR" sz="21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Conhecimentos de alimentação saudável, saúde bucal, prevenção de acidente e outras ações.</a:t>
            </a:r>
          </a:p>
          <a:p>
            <a:pPr marL="0" indent="0" algn="just" defTabSz="685800">
              <a:lnSpc>
                <a:spcPct val="11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pt-BR" sz="21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Participação no acompanhamento do processo de crescimento e desenvolvimento.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1064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1500188"/>
            <a:ext cx="6719889" cy="4541175"/>
          </a:xfrm>
        </p:spPr>
        <p:txBody>
          <a:bodyPr/>
          <a:lstStyle/>
          <a:p>
            <a:pPr marL="205740" indent="0" defTabSz="68580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100" b="1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O que precisa mudar para viabilizar a continuidade da intervenção após o término da equipe?</a:t>
            </a:r>
          </a:p>
          <a:p>
            <a:pPr indent="405289" algn="just">
              <a:lnSpc>
                <a:spcPct val="150000"/>
              </a:lnSpc>
            </a:pP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equipe pretende expandir nossa intervenção para o município (outras equipes de saúde).   </a:t>
            </a:r>
            <a:endParaRPr lang="pt-BR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905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750" b="1" dirty="0">
                <a:solidFill>
                  <a:prstClr val="black"/>
                </a:solidFill>
                <a:latin typeface="Calibri"/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543050"/>
            <a:ext cx="7019926" cy="4498313"/>
          </a:xfrm>
        </p:spPr>
        <p:txBody>
          <a:bodyPr>
            <a:normAutofit fontScale="92500" lnSpcReduction="10000"/>
          </a:bodyPr>
          <a:lstStyle/>
          <a:p>
            <a:pPr marL="205740" indent="0" algn="just" defTabSz="68580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1950" b="1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A intervenção está incorporada à rotina do serviço</a:t>
            </a:r>
            <a:r>
              <a:rPr lang="pt-BR" sz="1950" b="1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.</a:t>
            </a:r>
          </a:p>
          <a:p>
            <a:pPr marL="205740" indent="0" algn="just" defTabSz="68580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endParaRPr lang="pt-BR" sz="1950" b="1" dirty="0">
              <a:solidFill>
                <a:srgbClr val="C00000"/>
              </a:solidFill>
              <a:latin typeface="Arial"/>
              <a:ea typeface="Calibri"/>
              <a:cs typeface="Times New Roman"/>
            </a:endParaRPr>
          </a:p>
          <a:p>
            <a:pPr marL="205740" indent="0" algn="just" defTabSz="68580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1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Próximas ações:</a:t>
            </a:r>
          </a:p>
          <a:p>
            <a:pPr marL="205740" indent="0" algn="just" defTabSz="68580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1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Continuar trabalhando na implementação das ações desta ação programática.</a:t>
            </a:r>
          </a:p>
          <a:p>
            <a:pPr marL="205740" indent="0" algn="just" defTabSz="68580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1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Trabalho de conscientização das mães, família e  comunidade na importância do acompanhamento das crianças nesta faixa etária.</a:t>
            </a:r>
          </a:p>
          <a:p>
            <a:pPr marL="205740" indent="0" algn="just" defTabSz="68580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1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Cumprir com as orientações do protocolo para melhorar os indicadores que tiveram dificuldades.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922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9812" y="471488"/>
            <a:ext cx="6447501" cy="1163242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REFLEXÃO CRÍTICA </a:t>
            </a:r>
            <a:r>
              <a:rPr lang="pt-B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SOBRE </a:t>
            </a:r>
            <a:r>
              <a:rPr lang="pt-B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 PROCESSO PESSOAL  DE APRENDIZAGEM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2160590"/>
            <a:ext cx="6805614" cy="3880773"/>
          </a:xfrm>
        </p:spPr>
        <p:txBody>
          <a:bodyPr>
            <a:normAutofit lnSpcReduction="10000"/>
          </a:bodyPr>
          <a:lstStyle/>
          <a:p>
            <a:pPr marL="205740" indent="-205740" algn="just" defTabSz="685800" eaLnBrk="0" fontAlgn="base" hangingPunct="0">
              <a:lnSpc>
                <a:spcPct val="90000"/>
              </a:lnSpc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Experiência: N</a:t>
            </a:r>
            <a:r>
              <a:rPr lang="pt-BR" altLang="es-CO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unca tinha feito um curso a distância e também foi um pouquinho difícil pelo o idioma, pois no decorrer do curso foi superando as barreiras.</a:t>
            </a:r>
          </a:p>
          <a:p>
            <a:pPr marL="0" indent="0" algn="just" defTabSz="685800" eaLnBrk="0" fontAlgn="base" hangingPunct="0">
              <a:lnSpc>
                <a:spcPct val="90000"/>
              </a:lnSpc>
              <a:spcAft>
                <a:spcPct val="0"/>
              </a:spcAft>
              <a:buClrTx/>
              <a:buSzTx/>
              <a:buNone/>
            </a:pPr>
            <a:endParaRPr lang="pt-BR" altLang="es-CO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" indent="-205740" algn="just" defTabSz="685800" eaLnBrk="0" fontAlgn="base" hangingPunct="0">
              <a:lnSpc>
                <a:spcPct val="90000"/>
              </a:lnSpc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lang="pt-BR" altLang="es-CO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Estudo: Compreensão do Projeto Pedagógico e estudo de protocolos de atuação no Brasil.</a:t>
            </a:r>
          </a:p>
          <a:p>
            <a:pPr marL="0" indent="0" algn="just" defTabSz="685800" eaLnBrk="0" fontAlgn="base" hangingPunct="0">
              <a:lnSpc>
                <a:spcPct val="90000"/>
              </a:lnSpc>
              <a:spcAft>
                <a:spcPct val="0"/>
              </a:spcAft>
              <a:buClrTx/>
              <a:buSzTx/>
              <a:buNone/>
            </a:pPr>
            <a:endParaRPr lang="pt-BR" altLang="es-CO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" indent="-205740" algn="just" defTabSz="685800" eaLnBrk="0" fontAlgn="base" hangingPunct="0">
              <a:lnSpc>
                <a:spcPct val="90000"/>
              </a:lnSpc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lang="pt-BR" altLang="es-CO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Prática profissionais: Possibilidade de adquirir novos conhecimentos acerca da Estratégia Saúde da Família.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71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REFLEXÃO CRÍTICA </a:t>
            </a:r>
            <a:r>
              <a:rPr lang="pt-B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SOBRE </a:t>
            </a:r>
            <a:r>
              <a:rPr lang="pt-B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 PROCESSO PESSOAL 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2160590"/>
            <a:ext cx="6777039" cy="3880773"/>
          </a:xfrm>
        </p:spPr>
        <p:txBody>
          <a:bodyPr/>
          <a:lstStyle/>
          <a:p>
            <a:pPr marL="205740" indent="-205740" algn="just" defTabSz="685800" eaLnBrk="0" fontAlgn="base" hangingPunct="0">
              <a:spcBef>
                <a:spcPts val="45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lang="pt-BR" altLang="es-CO" sz="2400" dirty="0">
                <a:solidFill>
                  <a:prstClr val="black"/>
                </a:solidFill>
                <a:latin typeface="Arial" charset="0"/>
                <a:cs typeface="Arial" charset="0"/>
              </a:rPr>
              <a:t>Aprendizados mais interessantes: Planejamento das ações em saúde, pois possibilita trabalhar com os principais problemas da comunidade e prioriza-los para tentar dar solução com ações de prevenção.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3592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3911" y="2417765"/>
            <a:ext cx="6347714" cy="3880773"/>
          </a:xfrm>
        </p:spPr>
        <p:txBody>
          <a:bodyPr/>
          <a:lstStyle/>
          <a:p>
            <a:pPr marL="0" indent="0" algn="ctr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4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OBRIGADO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6049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223" y="452437"/>
            <a:ext cx="8183880" cy="6096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Caracterização da </a:t>
            </a:r>
            <a:r>
              <a:rPr lang="pt-BR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1" y="1662114"/>
            <a:ext cx="7450137" cy="4895849"/>
          </a:xfrm>
        </p:spPr>
        <p:txBody>
          <a:bodyPr>
            <a:normAutofit fontScale="92500" lnSpcReduction="10000"/>
          </a:bodyPr>
          <a:lstStyle/>
          <a:p>
            <a:pPr marL="20574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e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quipe 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ESF composta por:</a:t>
            </a:r>
          </a:p>
          <a:p>
            <a:pPr marL="20574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Enfermeira </a:t>
            </a:r>
          </a:p>
          <a:p>
            <a:pPr marL="20574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Técnica de enfermeira</a:t>
            </a:r>
          </a:p>
          <a:p>
            <a:pPr marL="20574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 ACS  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0574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Odontólogo</a:t>
            </a:r>
          </a:p>
          <a:p>
            <a:pPr marL="20574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Técnica de Odontologia</a:t>
            </a:r>
          </a:p>
          <a:p>
            <a:pPr marL="20574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Médico 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Cardiologista</a:t>
            </a:r>
          </a:p>
          <a:p>
            <a:pPr marL="20574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Médico 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Geral 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Médico 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Cirurgião </a:t>
            </a:r>
          </a:p>
          <a:p>
            <a:pPr marL="20574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Médico 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Ginecologista   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0574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endParaRPr lang="pt-BR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0574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Recebe apoio de NASF (1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Fonoaudiólogo, 1 Fisioterapeuta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,1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Psicóloga,1 Nutricionista, 1 Assistente Social)</a:t>
            </a: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endParaRPr lang="pt-BR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05740" indent="0" defTabSz="68580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endParaRPr lang="pt-BR" sz="195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112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0840" y="457200"/>
            <a:ext cx="8315960" cy="990600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SITUAÇÃO DA AÇÃO PROGRAMÁTICA DA UBS ANTES DA </a:t>
            </a:r>
            <a:r>
              <a:rPr lang="pt-BR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INTERVENÇÃO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0" y="1949054"/>
            <a:ext cx="8178800" cy="2910580"/>
          </a:xfrm>
        </p:spPr>
        <p:txBody>
          <a:bodyPr>
            <a:normAutofit/>
          </a:bodyPr>
          <a:lstStyle/>
          <a:p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Não seguimento do protocolo adequadamente</a:t>
            </a:r>
          </a:p>
          <a:p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A faixa etária de 0 a 72 meses não recebia atendimento de puericultura.</a:t>
            </a:r>
          </a:p>
          <a:p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O serviço de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odontologia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era prestado com dificuldade .</a:t>
            </a:r>
          </a:p>
          <a:p>
            <a:endParaRPr lang="pt-BR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2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424" y="581025"/>
            <a:ext cx="6347713" cy="1320800"/>
          </a:xfrm>
        </p:spPr>
        <p:txBody>
          <a:bodyPr/>
          <a:lstStyle/>
          <a:p>
            <a:pPr defTabSz="685800">
              <a:spcBef>
                <a:spcPct val="20000"/>
              </a:spcBef>
            </a:pPr>
            <a:r>
              <a:rPr lang="pt-BR" sz="3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OBJETIVO GERAL</a:t>
            </a:r>
            <a:r>
              <a:rPr lang="pt-BR" sz="1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pt-BR" sz="18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1" y="2477692"/>
            <a:ext cx="8460153" cy="2910580"/>
          </a:xfrm>
        </p:spPr>
        <p:txBody>
          <a:bodyPr/>
          <a:lstStyle/>
          <a:p>
            <a:r>
              <a:rPr lang="pt-BR" sz="27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MELHORAR</a:t>
            </a:r>
            <a:r>
              <a:rPr lang="pt-BR" sz="2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t-BR" sz="27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lang="pt-BR" sz="27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ATENÇÃO </a:t>
            </a:r>
            <a:r>
              <a:rPr lang="pt-BR" sz="27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pt-BR" sz="27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SAÚDE </a:t>
            </a:r>
            <a:r>
              <a:rPr lang="pt-BR" sz="27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 CRIANÇA DE 0 A 72 MESES NA UBS GUILHERME PORTELA DE SAMPAIO, CARAUBAS /PI. </a:t>
            </a:r>
            <a:endParaRPr lang="pt-BR" sz="27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0170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2264" y="372574"/>
            <a:ext cx="6447501" cy="668216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1" y="1525466"/>
            <a:ext cx="6921499" cy="3862806"/>
          </a:xfrm>
        </p:spPr>
        <p:txBody>
          <a:bodyPr/>
          <a:lstStyle/>
          <a:p>
            <a:pPr marL="207900" indent="0" algn="just" defTabSz="685800" eaLnBrk="0" fontAlgn="base" hangingPunct="0">
              <a:spcBef>
                <a:spcPts val="342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Desenvolver ações em quatro eixos programáticos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07900" indent="0" algn="just" defTabSz="685800" eaLnBrk="0" fontAlgn="base" hangingPunct="0">
              <a:lnSpc>
                <a:spcPct val="150000"/>
              </a:lnSpc>
              <a:spcBef>
                <a:spcPts val="342"/>
              </a:spcBef>
              <a:spcAft>
                <a:spcPct val="0"/>
              </a:spcAft>
              <a:buClrTx/>
              <a:buSzTx/>
              <a:buNone/>
              <a:defRPr/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Organização e gestão do serviço</a:t>
            </a:r>
          </a:p>
          <a:p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Engajamento Público</a:t>
            </a:r>
          </a:p>
          <a:p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Qualificação da Prática Clínica</a:t>
            </a:r>
          </a:p>
          <a:p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Monitoramento e Avaliação dos Serviços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7274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6551" y="475885"/>
            <a:ext cx="6447501" cy="52753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1" y="1560635"/>
            <a:ext cx="6892924" cy="4768728"/>
          </a:xfrm>
        </p:spPr>
        <p:txBody>
          <a:bodyPr>
            <a:normAutofit/>
          </a:bodyPr>
          <a:lstStyle/>
          <a:p>
            <a:pPr marL="0" indent="0" defTabSz="685800">
              <a:spcBef>
                <a:spcPts val="18"/>
              </a:spcBef>
              <a:buClr>
                <a:srgbClr val="0BD0D9"/>
              </a:buClr>
              <a:buSzPct val="95000"/>
              <a:buNone/>
            </a:pP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1-Protocolo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utilizado: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BRASIL. Ministério da Saúde. Saúde da criança: crescimento e desenvolvimento Cadernos de Atenção Básica, nº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33, 2012.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defTabSz="685800">
              <a:spcBef>
                <a:spcPts val="18"/>
              </a:spcBef>
              <a:buClr>
                <a:srgbClr val="0BD0D9"/>
              </a:buClr>
              <a:buSzPct val="95000"/>
              <a:buNone/>
            </a:pP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defTabSz="685800">
              <a:spcBef>
                <a:spcPts val="18"/>
              </a:spcBef>
              <a:buClr>
                <a:srgbClr val="0BD0D9"/>
              </a:buClr>
              <a:buSzPct val="95000"/>
              <a:buNone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2-Instrumentos de Registros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Específicos: Planilha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para coleta de dados saúde da Criança, a Ficha Espelho do programa de Saúde da Criança, Caderneta da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criança e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Prontuários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individuais.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defTabSz="685800">
              <a:spcBef>
                <a:spcPts val="18"/>
              </a:spcBef>
              <a:buClr>
                <a:srgbClr val="0BD0D9"/>
              </a:buClr>
              <a:buSzPct val="95000"/>
              <a:buNone/>
            </a:pP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defTabSz="685800">
              <a:spcBef>
                <a:spcPts val="18"/>
              </a:spcBef>
              <a:buClr>
                <a:srgbClr val="0BD0D9"/>
              </a:buClr>
              <a:buSzPct val="95000"/>
              <a:buNone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3-Capacitação da equipe.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685800">
              <a:spcBef>
                <a:spcPts val="18"/>
              </a:spcBef>
              <a:buClr>
                <a:srgbClr val="0BD0D9"/>
              </a:buClr>
              <a:buSzPct val="95000"/>
              <a:buNone/>
            </a:pPr>
            <a:endParaRPr lang="pt-BR" sz="2100" b="1" dirty="0">
              <a:solidFill>
                <a:srgbClr val="000000"/>
              </a:solidFill>
              <a:latin typeface="Arial"/>
              <a:ea typeface="Calibri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2937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OBJETIVOS</a:t>
            </a:r>
            <a:r>
              <a:rPr lang="pt-BR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METAS E RESULTADOS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685800"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pt-BR" sz="3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Objetivo 1:  Ampliar a cobertura à saúde da criança.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4041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411</TotalTime>
  <Words>1732</Words>
  <Application>Microsoft Office PowerPoint</Application>
  <PresentationFormat>Apresentação na tela (4:3)</PresentationFormat>
  <Paragraphs>181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Facetado</vt:lpstr>
      <vt:lpstr>UNIVERSIDADE ABERTA DO SUS UNIVERSIDADE FEDERAL DE PELOTAS Especialização em Saúde da Família Modalidade a Distância Turma 7   </vt:lpstr>
      <vt:lpstr>CARACTERIZAÇÃO DO MUNICÍPIO</vt:lpstr>
      <vt:lpstr>Caracterização da UBS </vt:lpstr>
      <vt:lpstr>Caracterização da UBS</vt:lpstr>
      <vt:lpstr>SITUAÇÃO DA AÇÃO PROGRAMÁTICA DA UBS ANTES DA INTERVENÇÃO</vt:lpstr>
      <vt:lpstr>                 OBJETIVO GERAL </vt:lpstr>
      <vt:lpstr>                        METODOLOGIA</vt:lpstr>
      <vt:lpstr>                       LOGÍSTICA</vt:lpstr>
      <vt:lpstr>OBJETIVOS, METAS E RESULTADOS </vt:lpstr>
      <vt:lpstr>Meta 1: Ampliar para 90% a cobertura das consultas de crianças entre 0 e 72 meses inscritas no programa da unidade de saúde. </vt:lpstr>
      <vt:lpstr>OBJETIVOS, METAS E RESULTADOS</vt:lpstr>
      <vt:lpstr>Meta 2: Realizar monitoramento de crescimento nas crianças na primeira semana de vida. </vt:lpstr>
      <vt:lpstr>Meta 3: Realizar monitoramento de crianças em crescimento </vt:lpstr>
      <vt:lpstr>Meta 4: Realizar monitoramento de crianças com déficit de peso.  </vt:lpstr>
      <vt:lpstr>Meta 6 : Realizar monitoramento de crianças em desenvolvimento</vt:lpstr>
      <vt:lpstr>Meta 7 : Monitorar o número de crianças com vacinação em dia</vt:lpstr>
      <vt:lpstr>Meta 9 : Proporção de crianças com Triagem Auditiva </vt:lpstr>
      <vt:lpstr>Meta 10 : Realizar o teste do Pezinho até 7 dias.  </vt:lpstr>
      <vt:lpstr>Meta 11: Realizar avaliação de atendimento odontológico em crianças de 6 a 72 meses. </vt:lpstr>
      <vt:lpstr>Meta 12 : Realizar a primeira consulta odontológica em crianças de 6 a 72 meses . </vt:lpstr>
      <vt:lpstr>OBJETIVOS, METAS E RESULTADOS</vt:lpstr>
      <vt:lpstr>Meta 13 : Realizar busca ativa em 100% de crianças faltosas às consultas no programa de saúde da criança.   </vt:lpstr>
      <vt:lpstr>OBJETIVOS, METAS E RESULTADOS  </vt:lpstr>
      <vt:lpstr>Meta 14 : Melhorar em 100% o registro adequado na ficha espelho  das crianças </vt:lpstr>
      <vt:lpstr>OBJETIVOS, METAS E RESULTADOS</vt:lpstr>
      <vt:lpstr>Meta 15 : Mapear crianças em avaliação de risco. </vt:lpstr>
      <vt:lpstr>OBJETIVOS, METAS E RESULTADOS</vt:lpstr>
      <vt:lpstr>Meta 16: Garantir orientação as mães em 100% sobre prevenção de acidentes na infância.  </vt:lpstr>
      <vt:lpstr>Meta 17: Orientar 100% das mães a colocar a crianças a mamar na primeira consulta.  </vt:lpstr>
      <vt:lpstr>Meta 18 : Garantir a 100%das mães orientação nutricional de acordo com a faixa etária.  </vt:lpstr>
      <vt:lpstr>Meta 19 : Garantir a 100%das mães orientação sobre higiene bucal, etiologia e prevenção da cáries. </vt:lpstr>
      <vt:lpstr>DISCUSSÃO</vt:lpstr>
      <vt:lpstr>DISCUSSÃO</vt:lpstr>
      <vt:lpstr>DISCUSSÃO</vt:lpstr>
      <vt:lpstr>DISCUSSÃO</vt:lpstr>
      <vt:lpstr>DISCUSSÃO</vt:lpstr>
      <vt:lpstr>REFLEXÃO CRÍTICA SOBRE O PROCESSO PESSOAL  DE APRENDIZAGEM</vt:lpstr>
      <vt:lpstr>REFLEXÃO CRÍTICA SOBRE O PROCESSO PESSOAL  DE APRENDIZAGEM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7</dc:title>
  <dc:creator>SMS</dc:creator>
  <cp:lastModifiedBy>Leonardo Pozza</cp:lastModifiedBy>
  <cp:revision>95</cp:revision>
  <dcterms:created xsi:type="dcterms:W3CDTF">2015-09-18T01:21:56Z</dcterms:created>
  <dcterms:modified xsi:type="dcterms:W3CDTF">2015-09-18T21:32:48Z</dcterms:modified>
</cp:coreProperties>
</file>