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89" r:id="rId4"/>
    <p:sldId id="258" r:id="rId5"/>
    <p:sldId id="290" r:id="rId6"/>
    <p:sldId id="259" r:id="rId7"/>
    <p:sldId id="260" r:id="rId8"/>
    <p:sldId id="261" r:id="rId9"/>
    <p:sldId id="262" r:id="rId10"/>
    <p:sldId id="263" r:id="rId11"/>
    <p:sldId id="292" r:id="rId12"/>
    <p:sldId id="272" r:id="rId13"/>
    <p:sldId id="273" r:id="rId14"/>
    <p:sldId id="274" r:id="rId15"/>
    <p:sldId id="275" r:id="rId16"/>
    <p:sldId id="276" r:id="rId17"/>
    <p:sldId id="294" r:id="rId18"/>
    <p:sldId id="297" r:id="rId19"/>
    <p:sldId id="278" r:id="rId20"/>
    <p:sldId id="280" r:id="rId21"/>
    <p:sldId id="281" r:id="rId22"/>
    <p:sldId id="283" r:id="rId23"/>
    <p:sldId id="284" r:id="rId24"/>
    <p:sldId id="285" r:id="rId25"/>
    <p:sldId id="286" r:id="rId26"/>
    <p:sldId id="287" r:id="rId27"/>
    <p:sldId id="288" r:id="rId28"/>
    <p:sldId id="298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thieli\AppData\Local\Temp\C&#243;pia%20de%20rev%20Tomasi%20Coleta%20de%20dados%20CA%20de%20colo%20e%20mama%20-%20YOANIS%20-%20Final-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thieli\AppData\Local\Temp\C&#243;pia%20de%20rev%20Tomasi%20Coleta%20de%20dados%20CA%20de%20colo%20e%20mama%20-%20YOANIS%20-%20Final-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thieli\AppData\Local\Temp\C&#243;pia%20de%20rev%20Tomasi%20Coleta%20de%20dados%20CA%20de%20colo%20e%20mama%20-%20YOANIS%20-%20Final-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thieli\AppData\Local\Temp\C&#243;pia%20de%20rev%20Tomasi%20Coleta%20de%20dados%20CA%20de%20colo%20e%20mama%20-%20YOANIS%20-%20Final-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0849069097634503"/>
          <c:y val="0.24509745256622367"/>
          <c:w val="0.85849155468238181"/>
          <c:h val="0.62254752951820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4.431782209559991E-2</c:v>
                </c:pt>
                <c:pt idx="1">
                  <c:v>6.964229186451415E-2</c:v>
                </c:pt>
                <c:pt idx="2">
                  <c:v>0.11522633744855984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201280"/>
        <c:axId val="157138944"/>
      </c:barChart>
      <c:catAx>
        <c:axId val="175201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7138944"/>
        <c:crosses val="autoZero"/>
        <c:auto val="1"/>
        <c:lblAlgn val="ctr"/>
        <c:lblOffset val="100"/>
        <c:noMultiLvlLbl val="0"/>
      </c:catAx>
      <c:valAx>
        <c:axId val="15713894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5201280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82273166558389"/>
          <c:y val="6.6920384951881032E-2"/>
          <c:w val="0.84615384615384726"/>
          <c:h val="0.811870675256503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0.12663755458515283</c:v>
                </c:pt>
                <c:pt idx="1">
                  <c:v>0.27947598253275152</c:v>
                </c:pt>
                <c:pt idx="2">
                  <c:v>0.51528384279475958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680576"/>
        <c:axId val="3947840"/>
      </c:barChart>
      <c:catAx>
        <c:axId val="4668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947840"/>
        <c:crosses val="autoZero"/>
        <c:auto val="1"/>
        <c:lblAlgn val="ctr"/>
        <c:lblOffset val="100"/>
        <c:noMultiLvlLbl val="0"/>
      </c:catAx>
      <c:valAx>
        <c:axId val="3947840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6680576"/>
        <c:crosses val="autoZero"/>
        <c:crossBetween val="between"/>
        <c:majorUnit val="0.2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amostras satisfatórias do exame citopatológico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0.95714285714285763</c:v>
                </c:pt>
                <c:pt idx="1">
                  <c:v>0.97272727272727322</c:v>
                </c:pt>
                <c:pt idx="2">
                  <c:v>0.98901098901098827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30976"/>
        <c:axId val="157141248"/>
      </c:barChart>
      <c:catAx>
        <c:axId val="723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7141248"/>
        <c:crosses val="autoZero"/>
        <c:auto val="1"/>
        <c:lblAlgn val="ctr"/>
        <c:lblOffset val="100"/>
        <c:noMultiLvlLbl val="0"/>
      </c:catAx>
      <c:valAx>
        <c:axId val="15714124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3097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14993354783424173"/>
          <c:y val="3.2407396443865651E-2"/>
        </c:manualLayout>
      </c:layout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mulheres com exame citopatológico alterado que não retornaram para conhecer resultado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Indicadores!$D$20:$F$20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Indicadores!$D$21:$F$21</c:f>
              <c:numCache>
                <c:formatCode>0.0%</c:formatCode>
                <c:ptCount val="3"/>
                <c:pt idx="0">
                  <c:v>0.18181818181818199</c:v>
                </c:pt>
                <c:pt idx="1">
                  <c:v>9.5238095238095247E-2</c:v>
                </c:pt>
                <c:pt idx="2">
                  <c:v>0.17857142857142877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33024"/>
        <c:axId val="157144128"/>
      </c:barChart>
      <c:catAx>
        <c:axId val="7233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7144128"/>
        <c:crosses val="autoZero"/>
        <c:auto val="1"/>
        <c:lblAlgn val="ctr"/>
        <c:lblOffset val="100"/>
        <c:noMultiLvlLbl val="0"/>
      </c:catAx>
      <c:valAx>
        <c:axId val="15714412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330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mulheres com mamografia alterada que não retornaram para conhecer resultado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Indicadores!$D$26:$F$26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Indicadores!$D$27:$F$27</c:f>
              <c:numCache>
                <c:formatCode>0.0%</c:formatCode>
                <c:ptCount val="3"/>
                <c:pt idx="0">
                  <c:v>0</c:v>
                </c:pt>
                <c:pt idx="1">
                  <c:v>0.14285714285714299</c:v>
                </c:pt>
                <c:pt idx="2">
                  <c:v>0.22222222222222221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336384"/>
        <c:axId val="147158656"/>
      </c:barChart>
      <c:catAx>
        <c:axId val="17633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158656"/>
        <c:crosses val="autoZero"/>
        <c:auto val="1"/>
        <c:lblAlgn val="ctr"/>
        <c:lblOffset val="100"/>
        <c:noMultiLvlLbl val="0"/>
      </c:catAx>
      <c:valAx>
        <c:axId val="14715865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633638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A731-ADB9-4765-8751-21D091F1D5D6}" type="datetimeFigureOut">
              <a:rPr lang="pt-BR" smtClean="0"/>
              <a:pPr/>
              <a:t>20/09/2015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C6F6-6E15-4872-A97D-7C0209ECA7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95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A731-ADB9-4765-8751-21D091F1D5D6}" type="datetimeFigureOut">
              <a:rPr lang="pt-BR" smtClean="0"/>
              <a:pPr/>
              <a:t>20/09/2015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C6F6-6E15-4872-A97D-7C0209ECA7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850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A731-ADB9-4765-8751-21D091F1D5D6}" type="datetimeFigureOut">
              <a:rPr lang="pt-BR" smtClean="0"/>
              <a:pPr/>
              <a:t>20/09/2015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C6F6-6E15-4872-A97D-7C0209ECA7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98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A731-ADB9-4765-8751-21D091F1D5D6}" type="datetimeFigureOut">
              <a:rPr lang="pt-BR" smtClean="0"/>
              <a:pPr/>
              <a:t>20/09/2015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C6F6-6E15-4872-A97D-7C0209ECA7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07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A731-ADB9-4765-8751-21D091F1D5D6}" type="datetimeFigureOut">
              <a:rPr lang="pt-BR" smtClean="0"/>
              <a:pPr/>
              <a:t>20/09/2015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C6F6-6E15-4872-A97D-7C0209ECA7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276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A731-ADB9-4765-8751-21D091F1D5D6}" type="datetimeFigureOut">
              <a:rPr lang="pt-BR" smtClean="0"/>
              <a:pPr/>
              <a:t>20/09/2015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C6F6-6E15-4872-A97D-7C0209ECA7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483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A731-ADB9-4765-8751-21D091F1D5D6}" type="datetimeFigureOut">
              <a:rPr lang="pt-BR" smtClean="0"/>
              <a:pPr/>
              <a:t>20/09/2015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C6F6-6E15-4872-A97D-7C0209ECA7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099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A731-ADB9-4765-8751-21D091F1D5D6}" type="datetimeFigureOut">
              <a:rPr lang="pt-BR" smtClean="0"/>
              <a:pPr/>
              <a:t>20/09/2015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C6F6-6E15-4872-A97D-7C0209ECA7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435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A731-ADB9-4765-8751-21D091F1D5D6}" type="datetimeFigureOut">
              <a:rPr lang="pt-BR" smtClean="0"/>
              <a:pPr/>
              <a:t>20/09/2015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C6F6-6E15-4872-A97D-7C0209ECA7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08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A731-ADB9-4765-8751-21D091F1D5D6}" type="datetimeFigureOut">
              <a:rPr lang="pt-BR" smtClean="0"/>
              <a:pPr/>
              <a:t>20/09/2015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C6F6-6E15-4872-A97D-7C0209ECA7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43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A731-ADB9-4765-8751-21D091F1D5D6}" type="datetimeFigureOut">
              <a:rPr lang="pt-BR" smtClean="0"/>
              <a:pPr/>
              <a:t>20/09/2015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C6F6-6E15-4872-A97D-7C0209ECA7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33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AA731-ADB9-4765-8751-21D091F1D5D6}" type="datetimeFigureOut">
              <a:rPr lang="pt-BR" smtClean="0"/>
              <a:pPr/>
              <a:t>20/09/2015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4C6F6-6E15-4872-A97D-7C0209ECA7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28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46639" cy="1962749"/>
          </a:xfrm>
        </p:spPr>
        <p:txBody>
          <a:bodyPr>
            <a:noAutofit/>
          </a:bodyPr>
          <a:lstStyle/>
          <a:p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ABERTA DO SUS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FEDERAL DE PELOTAS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Especialização em Saúde da Família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Modalidade a Distância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Turma 8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2420888"/>
            <a:ext cx="9144000" cy="2016224"/>
          </a:xfrm>
        </p:spPr>
        <p:txBody>
          <a:bodyPr>
            <a:no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Melhoria do Programa de Prevenção do Câncer de Colo de Útero e Câncer de Mama na UBS Dr. Raimundo Rene Carlos Castro, Mossoró/RN.</a:t>
            </a:r>
          </a:p>
          <a:p>
            <a:pPr algn="l"/>
            <a:endParaRPr lang="pt-BR" sz="2000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pt-BR" sz="20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1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Especializando: </a:t>
            </a:r>
            <a:r>
              <a:rPr lang="pt-BR" sz="2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Yoanis</a:t>
            </a:r>
            <a:r>
              <a:rPr lang="pt-BR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Infante Rodriguez</a:t>
            </a:r>
          </a:p>
          <a:p>
            <a:r>
              <a:rPr lang="pt-BR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Orientadora: </a:t>
            </a:r>
            <a:r>
              <a:rPr lang="pt-BR" sz="2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Ethieli</a:t>
            </a:r>
            <a:r>
              <a:rPr lang="pt-BR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Rodrigues da Silveira </a:t>
            </a:r>
          </a:p>
          <a:p>
            <a:endParaRPr lang="pt-BR" sz="2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pt-BR" sz="2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Pelotas, 2015</a:t>
            </a:r>
            <a:endParaRPr lang="pt-BR" sz="2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323528" y="93193"/>
            <a:ext cx="1392932" cy="1282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magem 6" descr="http://dms.ufpel.edu.br/aquares/images/stories/logos/unasus-ufpel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986" y="148971"/>
            <a:ext cx="1355600" cy="12269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31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260648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METODOLOGIA/AÇÕES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512" y="1268760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Intervenção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meses.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População alvo: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estimativa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1527 mulheres de 25-64 anos e 456 mulheres de 50-69 anos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t-BR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Cadastro da população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alvo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Atendimento individual na UBS e visita domiciliar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Qualificação/treinamento da equipe</a:t>
            </a:r>
          </a:p>
        </p:txBody>
      </p:sp>
    </p:spTree>
    <p:extLst>
      <p:ext uri="{BB962C8B-B14F-4D97-AF65-F5344CB8AC3E}">
        <p14:creationId xmlns:p14="http://schemas.microsoft.com/office/powerpoint/2010/main" val="230604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132856"/>
            <a:ext cx="85689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a intervenção seguimos 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protocolo do mistério de saúde instituído no Caderno de Atenção Básica n° 13 - Controle dos Cânceres do Colo do Útero e de Mama (BRASIL, 2006).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Prontuários, ficha espelho. 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Registros do programa   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971600" y="260648"/>
            <a:ext cx="8172400" cy="882352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LOGÍSTICA</a:t>
            </a:r>
            <a:r>
              <a:rPr lang="es-ES_tradnl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_tradnl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S_trad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2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572761"/>
            <a:ext cx="80648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ESPECÍFICOS/ METAS/ RESULTADOS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1772816"/>
            <a:ext cx="871296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65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8400"/>
            <a:ext cx="8583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1: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Ampliar a cobertura de detecção precoce do câncer de colo e do câncer de mama.</a:t>
            </a:r>
          </a:p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Meta 1.1: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Ampliar a cobertura de detecção precoce do câncer de colo de útero das mulheres na faixa etária entre 25 e 64 anos de idade para 100%.</a:t>
            </a:r>
          </a:p>
        </p:txBody>
      </p:sp>
      <p:sp>
        <p:nvSpPr>
          <p:cNvPr id="5" name="Retângulo 4"/>
          <p:cNvSpPr/>
          <p:nvPr/>
        </p:nvSpPr>
        <p:spPr>
          <a:xfrm>
            <a:off x="185815" y="5661248"/>
            <a:ext cx="858348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1º </a:t>
            </a:r>
            <a:r>
              <a:rPr lang="pt-B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mês: </a:t>
            </a: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atendidas </a:t>
            </a:r>
            <a:r>
              <a:rPr lang="pt-B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 </a:t>
            </a: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mulheres </a:t>
            </a:r>
            <a:r>
              <a:rPr lang="pt-B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(4,4%) </a:t>
            </a:r>
            <a:endParaRPr lang="pt-B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2º </a:t>
            </a:r>
            <a:r>
              <a:rPr lang="pt-B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mês: </a:t>
            </a: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atendidas </a:t>
            </a:r>
            <a:r>
              <a:rPr lang="pt-B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 </a:t>
            </a: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mulheres, </a:t>
            </a:r>
            <a:r>
              <a:rPr lang="pt-B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 </a:t>
            </a:r>
            <a:endParaRPr lang="pt-B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3º </a:t>
            </a:r>
            <a:r>
              <a:rPr lang="pt-B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mês: </a:t>
            </a: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atendidas </a:t>
            </a:r>
            <a:r>
              <a:rPr lang="pt-B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182 </a:t>
            </a: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mulheres na faixa etária estudada </a:t>
            </a:r>
            <a:r>
              <a:rPr lang="pt-B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(11,5%) </a:t>
            </a:r>
            <a:endParaRPr lang="pt-B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683915747"/>
              </p:ext>
            </p:extLst>
          </p:nvPr>
        </p:nvGraphicFramePr>
        <p:xfrm>
          <a:off x="2627784" y="1700808"/>
          <a:ext cx="626469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699792" y="4509120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 1: Proporção de Mulheres na faixa etária 25 e 64 anos para a detecção precoce do câncer do colo de útero, cadastradas na EFS 1 UBS Dr. Raimundo Rene Carlos Castro, 2015.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62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1663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1.2: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Ampliar a cobertura de detecção precoce do câncer de mama das mulheres na faixa etária entre 50 e 69 anos de idade para 100%.</a:t>
            </a:r>
          </a:p>
        </p:txBody>
      </p:sp>
      <p:sp>
        <p:nvSpPr>
          <p:cNvPr id="4" name="Retângulo 3"/>
          <p:cNvSpPr/>
          <p:nvPr/>
        </p:nvSpPr>
        <p:spPr>
          <a:xfrm>
            <a:off x="683568" y="6165304"/>
            <a:ext cx="8460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3228" y="719621"/>
            <a:ext cx="351467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pt-BR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1º mês: atendidas 50 mulheres (9,9%)</a:t>
            </a:r>
          </a:p>
          <a:p>
            <a:pPr algn="just">
              <a:lnSpc>
                <a:spcPct val="150000"/>
              </a:lnSpc>
            </a:pPr>
            <a:r>
              <a:rPr lang="pt-B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2º mês: atendidas 65 mulheres (12,9%)</a:t>
            </a:r>
          </a:p>
          <a:p>
            <a:pPr algn="just">
              <a:lnSpc>
                <a:spcPct val="150000"/>
              </a:lnSpc>
            </a:pPr>
            <a:r>
              <a:rPr lang="pt-B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3º mês: atendidas 90 mulheres (17,9%)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4160920105"/>
              </p:ext>
            </p:extLst>
          </p:nvPr>
        </p:nvGraphicFramePr>
        <p:xfrm>
          <a:off x="4014539" y="1340768"/>
          <a:ext cx="4733925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tângulo 8"/>
          <p:cNvSpPr/>
          <p:nvPr/>
        </p:nvSpPr>
        <p:spPr>
          <a:xfrm>
            <a:off x="362319" y="5157192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Dificuldades: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falta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materiais, redução do período da intervenção, e uma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greve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semanas;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foi  realizada a intervenção 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o total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população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alvo.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475022" y="3946095"/>
            <a:ext cx="56166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 2: Proporção de Mulheres na faixa etária 50 e 69 anos, para a detecção e controle do câncer de mama, cadastradas na UBS Dr. Raimundo Rene Carlos Castro, 2015. 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73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88640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Objetivo 2: </a:t>
            </a:r>
            <a:r>
              <a:rPr lang="pt-B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Melhorar a qualidade do atendimento das mulheres que realizam detecção precoce de câncer de colo de útero e de mama na unidade de saúde. </a:t>
            </a:r>
          </a:p>
          <a:p>
            <a:pPr algn="just"/>
            <a:r>
              <a:rPr lang="pt-BR" sz="2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Meta 2.1: </a:t>
            </a:r>
            <a:r>
              <a:rPr lang="pt-B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Obter 100% de coleta de amostras satisfatórias do exame citopatológico de colo de útero. </a:t>
            </a:r>
            <a:endParaRPr lang="pt-BR" sz="24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1º mês: atendidas 67 mulheres (95,7%)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2º mês: atendidas 107 mulheres (97,3%)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3º mês: atendidas 180 mulheres (98,9%)</a:t>
            </a:r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2520482048"/>
              </p:ext>
            </p:extLst>
          </p:nvPr>
        </p:nvGraphicFramePr>
        <p:xfrm>
          <a:off x="4211960" y="1772816"/>
          <a:ext cx="4617338" cy="2510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475022" y="4388911"/>
            <a:ext cx="56166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 3: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Proporção de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mulheres com amostras satisfatórias do exame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citopatológico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colo de útero, cadastradas na EFS 1. UBS Dr. Raimundo Rene Carlos Castro, 2015.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84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548680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3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Melhorar a adesão das mulheres à realização de exame citopatológico de colo de útero e mamografia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3.1: Identificar 100% das mulheres com exame citopatológico alterado sem acompanhamento pela unidade de saúde.</a:t>
            </a:r>
          </a:p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 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3528" y="2795449"/>
            <a:ext cx="842493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9512" y="4293095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 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64628" y="5373216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1º mês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mulheres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18,2%)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2º mês: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mulheres (9,5%)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3º mês: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mulheres (17,9%).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507956309"/>
              </p:ext>
            </p:extLst>
          </p:nvPr>
        </p:nvGraphicFramePr>
        <p:xfrm>
          <a:off x="2201418" y="2348880"/>
          <a:ext cx="582696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191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3.2: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Identificar 100% das mulheres com mamografia alterada sem acompanhamento pela unidade de saúde.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Retângulo 2"/>
          <p:cNvSpPr/>
          <p:nvPr/>
        </p:nvSpPr>
        <p:spPr>
          <a:xfrm>
            <a:off x="467544" y="4653136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1º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mês: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nenhuma mulher deixou de retornar (0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%).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2º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mês: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mulher deixou de retornar (14,3%).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3º mês: 2 mulheres mulher deixaram de retornar (22,2%).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370441518"/>
              </p:ext>
            </p:extLst>
          </p:nvPr>
        </p:nvGraphicFramePr>
        <p:xfrm>
          <a:off x="2261235" y="1584668"/>
          <a:ext cx="4621530" cy="2606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670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74713" y="476672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3.3: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Realizar busca ativa em 100% de mulheres com exame citopatológico alterado sem acompanhamento pela unidade de saúde.</a:t>
            </a:r>
          </a:p>
        </p:txBody>
      </p:sp>
      <p:sp>
        <p:nvSpPr>
          <p:cNvPr id="5" name="Retângulo 4"/>
          <p:cNvSpPr/>
          <p:nvPr/>
        </p:nvSpPr>
        <p:spPr>
          <a:xfrm>
            <a:off x="306077" y="1999456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1º mês: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 de 2 mulheres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(100%).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2º mês: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 de 2 mulheres (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100%).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3º mês: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 de 5 mulheres (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100%).</a:t>
            </a:r>
          </a:p>
        </p:txBody>
      </p:sp>
      <p:sp>
        <p:nvSpPr>
          <p:cNvPr id="6" name="Retângulo 5"/>
          <p:cNvSpPr/>
          <p:nvPr/>
        </p:nvSpPr>
        <p:spPr>
          <a:xfrm>
            <a:off x="6012160" y="2276456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100% EM TODOS OS MESES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95536" y="3573016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3.4: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Realizar busca ativa em 100% de mulheres com mamografia alterada sem acompanhamento pela unidade de saúde.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1º mês: nenhuma mulher necessitou busca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ativa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2º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mês: 1 mulher (100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3º mês: 2 mulheres (100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70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548680"/>
            <a:ext cx="856895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4: Melhorar o registro das informações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Manter registro da coleta de exame citopatológico de colo de útero em registro específico em 100% das mulheres cadastradas.</a:t>
            </a:r>
          </a:p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Retângulo 4"/>
          <p:cNvSpPr/>
          <p:nvPr/>
        </p:nvSpPr>
        <p:spPr>
          <a:xfrm>
            <a:off x="395536" y="2276872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1º mês: 79 mulheres (100%). 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2º mês: 124 mulheres (100%). 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3º mês: 199 mulheres (100%). 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248472" y="249485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 EM TODOS OS MESES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51520" y="3717032"/>
            <a:ext cx="83529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4.2: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Manter registro da realização da mamografia em registro específico em 100% das mulheres cadastradas. 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Retângulo 7"/>
          <p:cNvSpPr/>
          <p:nvPr/>
        </p:nvSpPr>
        <p:spPr>
          <a:xfrm>
            <a:off x="107504" y="4725144"/>
            <a:ext cx="792088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1º mês: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mulheres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(100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%).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2º mês: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mulheres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(100%).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3º mês: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132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mulheres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(100%). 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132980" y="487022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 EM TODOS OS MESES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25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INTRODUÇÃO 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ação programática da Prevenção do Câncer do Colo do Útero e Câncer de Mama tem a finalidade de assegurar à mulher o acesso humanizado e integral às ações e aos serviços qualificados para a prevenção destas patologias.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Dentre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ações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estão: o acesso ao rastreamento das lesões precursoras, diagnóstico precoce e ao tratamento adequado, qualificado e em tempo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oportuno. </a:t>
            </a:r>
            <a:endParaRPr lang="pt-B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96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5: Mapear as mulheres de risco para câncer de colo de útero e de mama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5.1: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Pesquisar sinais de alerta para câncer de colo de útero em 100% das mulheres entre 25 e 64 anos (Dor e sangramento após relação sexual e/ou corrimento vaginal excessivo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85345" y="2481570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1º mês: 79 mulheres (100%).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2º mês: 124 mulheres (100%).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3º mês: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 mulheres (100%).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16016" y="314487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100% EM TODOS OS MESES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85345" y="4437112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5.2: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Realizar avaliação de risco para câncer de mama em 100% das mulheres entre 50 e 69 anos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1º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mês: 63 mulheres (100%).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2º mês: 90 mulheres (100%).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3º mês: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132 mulheres (100%).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837690" y="55781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100% EM TODOS OS MESES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82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332656"/>
            <a:ext cx="806489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6: Promover a saúde das mulheres que realizam detecção precoce de câncer de colo de útero e de mama na unidade de saúde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6.1: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Orientar 100% das mulheres cadastradas sobre doenças sexualmente transmissíveis (DST) e fatores de risco para câncer de colo de útero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Retângulo 2"/>
          <p:cNvSpPr/>
          <p:nvPr/>
        </p:nvSpPr>
        <p:spPr>
          <a:xfrm>
            <a:off x="323528" y="2850852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1º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mês: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 mulheres (100%).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2º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mês: 124 mulheres (100%).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3º mês: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 mulheres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100%).                               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16016" y="314487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 EM TODOS OS MESES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59532" y="4293096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6.2: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Orientar 100% das mulheres cadastradas sobre doenças sexualmente transmissíveis (DST) e fatores de risco para câncer de mama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1º mês: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 mulheres (100%).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2º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mês: 90 mulheres (100%).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3º mês: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132 mulheres (100%).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716016" y="544725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 EM TODOS OS MESES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46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Benefícios da Intervenção para  a equipe </a:t>
            </a:r>
          </a:p>
        </p:txBody>
      </p:sp>
      <p:sp>
        <p:nvSpPr>
          <p:cNvPr id="3" name="Retângulo 2"/>
          <p:cNvSpPr/>
          <p:nvPr/>
        </p:nvSpPr>
        <p:spPr>
          <a:xfrm>
            <a:off x="360040" y="1412777"/>
            <a:ext cx="83884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Fortaleceu a união da equipe.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Melhorou a organização e distribuição do trabalho nos membros da equipe.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Promoveu o trabalho integrado de todos seus membros.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Aumentau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conhecimentos dos membros da equipe.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equipe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adquiriu responsabilidade no acompanhamento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 usuárias.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05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7"/>
            <a:ext cx="856895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Importância da Intervenção para  o </a:t>
            </a:r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serviço </a:t>
            </a: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unidade ganhou uma melhor organização e atualização nos registros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suas usuárias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trabalho ficou mais organizado devido a definição das tarefas de cada membro da equipe.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Foram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reorganizados os atendimentos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usuárias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programa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Prevenção de câncer de colo de útero e controle do câncer de mama.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intervenção foi incorporada a rotina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UBS, 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vai contribuir para o desenvolvimento e qualificação do serviço como um todo. </a:t>
            </a:r>
          </a:p>
        </p:txBody>
      </p:sp>
    </p:spTree>
    <p:extLst>
      <p:ext uri="{BB962C8B-B14F-4D97-AF65-F5344CB8AC3E}">
        <p14:creationId xmlns:p14="http://schemas.microsoft.com/office/powerpoint/2010/main" val="120623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97346"/>
            <a:ext cx="828092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Importância da Intervenção para  a comunidade 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comunidade foi beneficiada com atendimentos de qualidade para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usuárias com idade entre 25-69 anos.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Adquiriu conhecimentos sobre a existência do programa de atenção às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mulheres na prevenção e controle dos canceres de colo de útero e mama.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Aprendeu 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importância do cuidado adequado e sobre a diminuição dos fatores de risco para prevenir estas doenças e as medidas a serem cumpridas para evitar as principais complicações destas doenças.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usuárias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demonstram satisfação com a prioridade e qualidade no atendimento.</a:t>
            </a:r>
          </a:p>
        </p:txBody>
      </p:sp>
    </p:spTree>
    <p:extLst>
      <p:ext uri="{BB962C8B-B14F-4D97-AF65-F5344CB8AC3E}">
        <p14:creationId xmlns:p14="http://schemas.microsoft.com/office/powerpoint/2010/main" val="256174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51180"/>
            <a:ext cx="8352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Reflexão crítica sobre o processo pessoal de </a:t>
            </a:r>
            <a:r>
              <a:rPr lang="pt-B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aprendizagem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t-BR" sz="2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começo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tinha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dúvidas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respeito ao meu desenvolvimento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causa do idioma,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que foi melhorando no decorrer do curso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desenvolvimento do curso foi muito importante, me permitiu enriquecer e fortalecer meus conhecimentos como profissional da saúde.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Tive a oportunidade de investigar e estudar numerosos temas de interesse para a saúde na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73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8032" y="548680"/>
            <a:ext cx="84604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8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Reflexão crítica sobre o processo pessoal de </a:t>
            </a:r>
            <a:r>
              <a:rPr lang="pt-BR" sz="28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aprendizagem</a:t>
            </a:r>
            <a:endParaRPr lang="pt-BR" sz="2800" b="1" dirty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Foi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muito importante conhecer e desenvolver os princípios e diretrizes do SUS e as atribuições de cada membro da equipe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aprendizados que considero mais relevantes em decorrência do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curso;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e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engajamento público na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consolidação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SUS e 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acolhimento.</a:t>
            </a:r>
          </a:p>
        </p:txBody>
      </p:sp>
    </p:spTree>
    <p:extLst>
      <p:ext uri="{BB962C8B-B14F-4D97-AF65-F5344CB8AC3E}">
        <p14:creationId xmlns:p14="http://schemas.microsoft.com/office/powerpoint/2010/main" val="220566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82809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67544" y="2136339"/>
            <a:ext cx="8280919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BRASIL.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Controle dos cânceres do colo do útero e da mama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Secretaria de Atenção à Saúde, Departamento de Atenção Básica. – Brasília: Ministério da Saúde, 2006.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xxp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il. – (Cadernos de Atenção Básica; n. 13) (Série A. Normas e Manuais Técnicos). 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4872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talita helena\Desktop\s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181" y="3284984"/>
            <a:ext cx="4284701" cy="3405767"/>
          </a:xfrm>
          <a:prstGeom prst="rect">
            <a:avLst/>
          </a:prstGeom>
          <a:noFill/>
        </p:spPr>
      </p:pic>
      <p:pic>
        <p:nvPicPr>
          <p:cNvPr id="5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284984"/>
            <a:ext cx="3960440" cy="3405767"/>
          </a:xfrm>
          <a:prstGeom prst="rect">
            <a:avLst/>
          </a:prstGeom>
          <a:noFill/>
        </p:spPr>
      </p:pic>
      <p:pic>
        <p:nvPicPr>
          <p:cNvPr id="6" name="Picture 2" descr="C:\Users\talita helena\Desktop\Logo_UNA-SUS_Vertical_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3180" y="173626"/>
            <a:ext cx="4284701" cy="2780928"/>
          </a:xfrm>
          <a:prstGeom prst="rect">
            <a:avLst/>
          </a:prstGeom>
          <a:noFill/>
        </p:spPr>
      </p:pic>
      <p:pic>
        <p:nvPicPr>
          <p:cNvPr id="7" name="Imagem 6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5580112" y="188640"/>
            <a:ext cx="2761084" cy="25106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3296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92015"/>
            <a:ext cx="8219256" cy="5433467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importante fortalecer e ampliar o acesso às informações sobre o câncer do colo do útero para todas as mulheres, ressaltando que é previsível pela detecção e pelo tratamento das lesões precursoras que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antecedem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muitos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câncer.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Além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ampliar o acesso às informações relativas à prevenção do câncer da mama,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ações de promoção à saúde como 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prática de atividades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física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 formas de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preveni-las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(BRASIL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2006). </a:t>
            </a:r>
            <a:endParaRPr lang="pt-BR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INTRODUÇÃO 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14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13337" y="1628800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Mossoró: cidade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estado do Rio Grande do Norte, a distância de 285 km da capital do Estado,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Natal;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 266.758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habitantes.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 Equipes de Saúde da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Família.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C:\Users\Cliente\Downloads\mossor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789040"/>
            <a:ext cx="5760640" cy="27525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5375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INTRODUÇÃO 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58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700808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Bairro Boa Vista, tem 6075 habitantes. 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Raimundo Rene Carlos Castro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 com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equipes de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saúde; a equipe EFS 1 tem: 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médico clínico geral, 1 enfermeira, 8 agentes comunitários de saúde (ACS), 1 dentista, 1 técnico auxiliar dentista e 1 técnico de enfermagem. </a:t>
            </a:r>
            <a:endParaRPr lang="pt-BR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57200" y="5375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INTRODUÇÃO 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85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260648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SITUAÇÃO DA AÇÃO PROGRAMÁTICA ANTES DA INTERVENÇÃO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7504" y="1700808"/>
            <a:ext cx="88569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UBS possui uma população adstrita de 6075 usuários.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faixa etária de 25-64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anos, estima-se aproximadamente 1527 mulheres; 1483 são acompanhadas (97%).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faixa etária de 50-69 anos, 456 mulheres; 440 são acompanhadas (96%).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9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258882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Muitas mulheres com exame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citopatológico com mais de seis meses de atraso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Muitas mulheres sem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avaliação de risco para câncer de colo de útero, orientação sobre prevenção de CA de colo de útero, orientação sobre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DTSs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Mulheres sem mamografia em dia, sem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avaliação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risco para câncer de mama, e sem orientação sobre prevenção do câncer de mama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Neste momento não existiam grupos, nem adesão a ação programática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55576" y="260648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SITUAÇÃO DA AÇÃO PROGRAMÁTICA ANTES DA INTERVENÇÃO: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79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92696"/>
            <a:ext cx="856895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Objetivo </a:t>
            </a: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Geral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Melhorar 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 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Programa de Prevenção do Câncer de Colo de Útero 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Câncer de Mama na UBS Dr. Raimundo Rene Carlos Castro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Mossoró/RN.</a:t>
            </a:r>
          </a:p>
        </p:txBody>
      </p:sp>
    </p:spTree>
    <p:extLst>
      <p:ext uri="{BB962C8B-B14F-4D97-AF65-F5344CB8AC3E}">
        <p14:creationId xmlns:p14="http://schemas.microsoft.com/office/powerpoint/2010/main" val="22506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04862"/>
            <a:ext cx="70567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95536" y="1690930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ações foram desenvolvidas nos seguintes eixos: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496" indent="-457200" algn="just">
              <a:buFont typeface="Wingdings" panose="05000000000000000000" pitchFamily="2" charset="2"/>
              <a:buChar char="Ø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Monitoramento 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avaliação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gestão do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serviço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Engajamento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público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Qualificação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prática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clínica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11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</TotalTime>
  <Words>1943</Words>
  <Application>Microsoft Office PowerPoint</Application>
  <PresentationFormat>Apresentação na tela (4:3)</PresentationFormat>
  <Paragraphs>222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Tema do Office</vt:lpstr>
      <vt:lpstr> UNIVERSIDADE ABERTA DO SUS UNIVERSIDADE FEDERAL DE PELOTAS Especialização em Saúde da Família Modalidade a Distância Turma 8</vt:lpstr>
      <vt:lpstr>INTRODUÇÃO </vt:lpstr>
      <vt:lpstr>INTRODUÇÃO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nº 8</dc:title>
  <dc:creator>Cliente</dc:creator>
  <cp:lastModifiedBy>Talita Monteiro</cp:lastModifiedBy>
  <cp:revision>96</cp:revision>
  <dcterms:created xsi:type="dcterms:W3CDTF">2015-09-07T13:18:31Z</dcterms:created>
  <dcterms:modified xsi:type="dcterms:W3CDTF">2015-09-20T17:25:26Z</dcterms:modified>
</cp:coreProperties>
</file>