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9" r:id="rId11"/>
    <p:sldId id="273" r:id="rId12"/>
    <p:sldId id="274" r:id="rId13"/>
    <p:sldId id="276" r:id="rId14"/>
    <p:sldId id="280" r:id="rId15"/>
    <p:sldId id="282" r:id="rId16"/>
    <p:sldId id="283" r:id="rId17"/>
    <p:sldId id="285" r:id="rId18"/>
    <p:sldId id="286" r:id="rId19"/>
    <p:sldId id="287" r:id="rId20"/>
    <p:sldId id="289" r:id="rId21"/>
    <p:sldId id="290" r:id="rId22"/>
    <p:sldId id="293" r:id="rId23"/>
    <p:sldId id="296" r:id="rId24"/>
    <p:sldId id="297" r:id="rId25"/>
    <p:sldId id="298" r:id="rId26"/>
    <p:sldId id="301" r:id="rId27"/>
    <p:sldId id="302" r:id="rId28"/>
    <p:sldId id="305" r:id="rId29"/>
    <p:sldId id="306" r:id="rId30"/>
    <p:sldId id="307" r:id="rId31"/>
    <p:sldId id="309" r:id="rId32"/>
    <p:sldId id="311" r:id="rId33"/>
    <p:sldId id="312" r:id="rId34"/>
    <p:sldId id="316" r:id="rId35"/>
    <p:sldId id="319" r:id="rId36"/>
    <p:sldId id="323" r:id="rId37"/>
    <p:sldId id="321" r:id="rId38"/>
    <p:sldId id="328" r:id="rId39"/>
    <p:sldId id="326" r:id="rId40"/>
    <p:sldId id="330" r:id="rId4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lita" initials="Stelit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EA3A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5" autoAdjust="0"/>
    <p:restoredTop sz="94624" autoAdjust="0"/>
  </p:normalViewPr>
  <p:slideViewPr>
    <p:cSldViewPr>
      <p:cViewPr>
        <p:scale>
          <a:sx n="77" d="100"/>
          <a:sy n="77" d="100"/>
        </p:scale>
        <p:origin x="-4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esktop\DOWNLOADS\2014_11_06%20Coleta%20de%20dados%20Pre-Natal(35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wnloads\2014_11_06%20Coleta%20de%20dados%20Puerp&#233;rio.xls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liente\Downloads\2014_11_06%20Coleta%20de%20dados%20Puerp&#233;rio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wnloads\2014_11_06%20Coleta%20de%20dados%20Puerp&#233;ri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esktop\DOWNLOADS\2014_11_06%20Coleta%20de%20dados%20Pre-Natal(35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wnloads\2014_11_06%20Coleta%20de%20dados%20Pre-Nat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wnloads\2014_11_06%20Coleta%20de%20dados%20Pre-Nat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wnloads\2014_11_06%20Coleta%20de%20dados%20Pre-Nat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wnloads\2014_11_06%20Coleta%20de%20dados%20Pre-Nat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wnloads\2014_11_06%20Coleta%20de%20dados%20Pre-Nat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wnloads\2014_11_06%20Coleta%20de%20dados%20Puerp&#233;rio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esktop\DOWNLOADS\2014_11_06%20Coleta%20de%20dados%20Puerp&#233;rio(2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Indicadores!$C$5</c:f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multiLvlStrRef>
              <c:f>Indicadores!$D$4:$G$4</c:f>
            </c:multiLvlStrRef>
          </c:cat>
          <c:val>
            <c:numRef>
              <c:f>Indicadores!$D$5:$G$5</c:f>
            </c:numRef>
          </c:val>
        </c:ser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en-GB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0.8</c:v>
                </c:pt>
                <c:pt idx="1">
                  <c:v>0.93333333333333335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95680"/>
        <c:axId val="22297216"/>
      </c:barChart>
      <c:catAx>
        <c:axId val="2229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2297216"/>
        <c:crosses val="autoZero"/>
        <c:auto val="1"/>
        <c:lblAlgn val="ctr"/>
        <c:lblOffset val="100"/>
        <c:noMultiLvlLbl val="0"/>
      </c:catAx>
      <c:valAx>
        <c:axId val="222972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22956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puérperas faltosas à consulta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Indicadores!$D$47:$G$47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482624"/>
        <c:axId val="51484160"/>
      </c:barChart>
      <c:catAx>
        <c:axId val="5148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484160"/>
        <c:crosses val="autoZero"/>
        <c:auto val="1"/>
        <c:lblAlgn val="ctr"/>
        <c:lblOffset val="100"/>
        <c:noMultiLvlLbl val="0"/>
      </c:catAx>
      <c:valAx>
        <c:axId val="514841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4826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6430875678562"/>
          <c:y val="8.4136357988679342E-2"/>
          <c:w val="0.78384716783839103"/>
          <c:h val="0.772274934357825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puérperas que receberam orientação sobre os cuidados com o recém-nascido</c:v>
                </c:pt>
              </c:strCache>
            </c:strRef>
          </c:tx>
          <c:spPr>
            <a:gradFill>
              <a:gsLst>
                <a:gs pos="0">
                  <a:schemeClr val="tx2">
                    <a:lumMod val="75000"/>
                  </a:schemeClr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Indicadores!$D$58:$G$58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Indicadores!$D$59:$G$59</c:f>
              <c:numCache>
                <c:formatCode>0.0%</c:formatCode>
                <c:ptCount val="4"/>
                <c:pt idx="0">
                  <c:v>1</c:v>
                </c:pt>
                <c:pt idx="1">
                  <c:v>0.8</c:v>
                </c:pt>
                <c:pt idx="2">
                  <c:v>0.8333333333333337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805248"/>
        <c:axId val="54806784"/>
      </c:barChart>
      <c:catAx>
        <c:axId val="54805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806784"/>
        <c:crosses val="autoZero"/>
        <c:auto val="1"/>
        <c:lblAlgn val="ctr"/>
        <c:lblOffset val="100"/>
        <c:noMultiLvlLbl val="0"/>
      </c:catAx>
      <c:valAx>
        <c:axId val="548067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8052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puérperas que receberam orientação sobre aleitamento materno</c:v>
                </c:pt>
              </c:strCache>
            </c:strRef>
          </c:tx>
          <c:spPr>
            <a:gradFill>
              <a:gsLst>
                <a:gs pos="0">
                  <a:schemeClr val="tx2">
                    <a:lumMod val="75000"/>
                  </a:schemeClr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Indicadores!$D$65:$G$65</c:f>
              <c:numCache>
                <c:formatCode>0.0%</c:formatCode>
                <c:ptCount val="4"/>
                <c:pt idx="0">
                  <c:v>1</c:v>
                </c:pt>
                <c:pt idx="1">
                  <c:v>0.8</c:v>
                </c:pt>
                <c:pt idx="2">
                  <c:v>0.8333333333333337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845440"/>
        <c:axId val="54846976"/>
      </c:barChart>
      <c:catAx>
        <c:axId val="5484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846976"/>
        <c:crosses val="autoZero"/>
        <c:auto val="1"/>
        <c:lblAlgn val="ctr"/>
        <c:lblOffset val="100"/>
        <c:noMultiLvlLbl val="0"/>
      </c:catAx>
      <c:valAx>
        <c:axId val="548469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8454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0.79166666666666652</c:v>
                </c:pt>
                <c:pt idx="1">
                  <c:v>0.78571428571428559</c:v>
                </c:pt>
                <c:pt idx="2">
                  <c:v>0.8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503488"/>
        <c:axId val="51505024"/>
      </c:barChart>
      <c:catAx>
        <c:axId val="5150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505024"/>
        <c:crosses val="autoZero"/>
        <c:auto val="1"/>
        <c:lblAlgn val="ctr"/>
        <c:lblOffset val="100"/>
        <c:noMultiLvlLbl val="0"/>
      </c:catAx>
      <c:valAx>
        <c:axId val="515050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50348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0.62500000000000111</c:v>
                </c:pt>
                <c:pt idx="1">
                  <c:v>0.6428571428571429</c:v>
                </c:pt>
                <c:pt idx="2">
                  <c:v>0.96666666666666667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63424"/>
        <c:axId val="25064960"/>
      </c:barChart>
      <c:catAx>
        <c:axId val="2506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5064960"/>
        <c:crosses val="autoZero"/>
        <c:auto val="1"/>
        <c:lblAlgn val="ctr"/>
        <c:lblOffset val="100"/>
        <c:noMultiLvlLbl val="0"/>
      </c:catAx>
      <c:valAx>
        <c:axId val="250649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50634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126855492075448E-2"/>
          <c:y val="7.4213817238510116E-2"/>
          <c:w val="0.89810556707052713"/>
          <c:h val="0.84788495423620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vacina antitetânica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Indicadores!$D$40:$G$40</c:f>
              <c:numCache>
                <c:formatCode>0.0%</c:formatCode>
                <c:ptCount val="4"/>
                <c:pt idx="0">
                  <c:v>0.79166666666666652</c:v>
                </c:pt>
                <c:pt idx="1">
                  <c:v>0.67857142857142982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713088"/>
        <c:axId val="24714624"/>
      </c:barChart>
      <c:catAx>
        <c:axId val="2471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4714624"/>
        <c:crosses val="autoZero"/>
        <c:auto val="1"/>
        <c:lblAlgn val="ctr"/>
        <c:lblOffset val="100"/>
        <c:noMultiLvlLbl val="0"/>
      </c:catAx>
      <c:valAx>
        <c:axId val="247146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471308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vacina contra hepatite B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Indicadores!$D$44:$G$44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Indicadores!$D$45:$G$45</c:f>
              <c:numCache>
                <c:formatCode>0.0%</c:formatCode>
                <c:ptCount val="4"/>
                <c:pt idx="0">
                  <c:v>0.7083333333333337</c:v>
                </c:pt>
                <c:pt idx="1">
                  <c:v>0.6428571428571429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757376"/>
        <c:axId val="24758912"/>
      </c:barChart>
      <c:catAx>
        <c:axId val="24757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4758912"/>
        <c:crosses val="autoZero"/>
        <c:auto val="1"/>
        <c:lblAlgn val="ctr"/>
        <c:lblOffset val="100"/>
        <c:noMultiLvlLbl val="0"/>
      </c:catAx>
      <c:valAx>
        <c:axId val="2475891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475737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Indicadores!$D$56:$G$56</c:f>
              <c:numCache>
                <c:formatCode>0.0%</c:formatCode>
                <c:ptCount val="4"/>
                <c:pt idx="0">
                  <c:v>0.25</c:v>
                </c:pt>
                <c:pt idx="1">
                  <c:v>0.28571428571428642</c:v>
                </c:pt>
                <c:pt idx="2">
                  <c:v>0.53333333333333333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912832"/>
        <c:axId val="25914368"/>
      </c:barChart>
      <c:catAx>
        <c:axId val="2591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5914368"/>
        <c:crosses val="autoZero"/>
        <c:auto val="1"/>
        <c:lblAlgn val="ctr"/>
        <c:lblOffset val="100"/>
        <c:noMultiLvlLbl val="0"/>
      </c:catAx>
      <c:valAx>
        <c:axId val="2591436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59128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gestantes com registro na ficha de acompanhamento/espelho de pré-natal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en-GB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Indicadores!$D$66:$G$66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Indicadores!$D$67:$G$67</c:f>
              <c:numCache>
                <c:formatCode>0.0%</c:formatCode>
                <c:ptCount val="4"/>
                <c:pt idx="0">
                  <c:v>1</c:v>
                </c:pt>
                <c:pt idx="1">
                  <c:v>0.96428571428571463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849856"/>
        <c:axId val="51859840"/>
      </c:barChart>
      <c:catAx>
        <c:axId val="5184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859840"/>
        <c:crosses val="autoZero"/>
        <c:auto val="1"/>
        <c:lblAlgn val="ctr"/>
        <c:lblOffset val="100"/>
        <c:noMultiLvlLbl val="0"/>
      </c:catAx>
      <c:valAx>
        <c:axId val="518598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84985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en-GB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0.4</c:v>
                </c:pt>
                <c:pt idx="1">
                  <c:v>0.8333333333333337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599424"/>
        <c:axId val="53162368"/>
      </c:barChart>
      <c:catAx>
        <c:axId val="5259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162368"/>
        <c:crosses val="autoZero"/>
        <c:auto val="1"/>
        <c:lblAlgn val="ctr"/>
        <c:lblOffset val="100"/>
        <c:noMultiLvlLbl val="0"/>
      </c:catAx>
      <c:valAx>
        <c:axId val="5316236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5994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puérperas que receberam exame ginecológico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Indicadores!$D$24:$G$24</c:f>
              <c:numCache>
                <c:formatCode>0.0%</c:formatCode>
                <c:ptCount val="4"/>
                <c:pt idx="0">
                  <c:v>1</c:v>
                </c:pt>
                <c:pt idx="1">
                  <c:v>0.9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207808"/>
        <c:axId val="53209344"/>
      </c:barChart>
      <c:catAx>
        <c:axId val="5320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209344"/>
        <c:crosses val="autoZero"/>
        <c:auto val="1"/>
        <c:lblAlgn val="ctr"/>
        <c:lblOffset val="100"/>
        <c:noMultiLvlLbl val="0"/>
      </c:catAx>
      <c:valAx>
        <c:axId val="532093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2078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flipV="1">
          <a:off x="-1547664" y="-620688"/>
          <a:ext cx="0" cy="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B80B3-573E-4469-BB0C-1465EADB0A8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A64A7-72E7-475A-8906-52E4143F47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86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0295D8-A1C7-4622-9209-5C9765D15953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858164" cy="5572164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UNIVERSIDADE ABERTA DO SUS</a:t>
            </a:r>
            <a:b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UNIVERSIDADE FEDERAL DE PELOTAS</a:t>
            </a:r>
            <a:b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Especialização em Saúde da Família</a:t>
            </a:r>
            <a:b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Modalidade a Distância</a:t>
            </a:r>
            <a:b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Turma 7</a:t>
            </a: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TRABALHO DE CONCLUSÃO DE CURSO</a:t>
            </a:r>
            <a:b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dirty="0" smtClean="0"/>
              <a:t> </a:t>
            </a:r>
            <a:br>
              <a:rPr lang="pt-BR" sz="2800" dirty="0" smtClean="0"/>
            </a:br>
            <a:r>
              <a:rPr lang="pt-BR" sz="2600" dirty="0" smtClean="0"/>
              <a:t>Qualificação da Atenção ao pré-natal e puerpério, incluindo saúde bucal,na UBS “Napoleão Costa Veloso” no município Antônio Almeida/PI.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 </a:t>
            </a:r>
            <a:br>
              <a:rPr lang="pt-BR" sz="2800" dirty="0" smtClean="0"/>
            </a:b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 </a:t>
            </a:r>
            <a:br>
              <a:rPr lang="pt-BR" sz="1600" dirty="0" smtClean="0"/>
            </a:b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b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b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t-BR" sz="1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 descr="UFPEL-ESCUDO-2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m 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0775" y="571480"/>
            <a:ext cx="1357313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285720" y="4143380"/>
            <a:ext cx="60721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33388" indent="-341313">
              <a:tabLst>
                <a:tab pos="433388" algn="l"/>
                <a:tab pos="974725" algn="l"/>
                <a:tab pos="1517650" algn="l"/>
                <a:tab pos="2062163" algn="l"/>
                <a:tab pos="2605088" algn="l"/>
                <a:tab pos="3148013" algn="l"/>
                <a:tab pos="3692525" algn="l"/>
                <a:tab pos="4235450" algn="l"/>
                <a:tab pos="4778375" algn="l"/>
                <a:tab pos="5322888" algn="l"/>
                <a:tab pos="5865813" algn="l"/>
                <a:tab pos="6408738" algn="l"/>
                <a:tab pos="6951663" algn="l"/>
                <a:tab pos="7496175" algn="l"/>
                <a:tab pos="8039100" algn="l"/>
                <a:tab pos="8582025" algn="l"/>
                <a:tab pos="9126538" algn="l"/>
                <a:tab pos="9669463" algn="l"/>
                <a:tab pos="10212388" algn="l"/>
                <a:tab pos="10756900" algn="l"/>
                <a:tab pos="11299825" algn="l"/>
              </a:tabLst>
            </a:pPr>
            <a:r>
              <a:rPr lang="pt-BR" sz="2000" b="1" dirty="0" smtClean="0"/>
              <a:t>Especializanda: </a:t>
            </a:r>
            <a:r>
              <a:rPr lang="pt-BR" sz="2000" dirty="0" smtClean="0"/>
              <a:t>Yoanné Frómeta Aguero</a:t>
            </a:r>
            <a:endParaRPr lang="pt-BR" sz="2000" dirty="0"/>
          </a:p>
          <a:p>
            <a:pPr marL="433388" indent="-341313">
              <a:tabLst>
                <a:tab pos="433388" algn="l"/>
                <a:tab pos="974725" algn="l"/>
                <a:tab pos="1517650" algn="l"/>
                <a:tab pos="2062163" algn="l"/>
                <a:tab pos="2605088" algn="l"/>
                <a:tab pos="3148013" algn="l"/>
                <a:tab pos="3692525" algn="l"/>
                <a:tab pos="4235450" algn="l"/>
                <a:tab pos="4778375" algn="l"/>
                <a:tab pos="5322888" algn="l"/>
                <a:tab pos="5865813" algn="l"/>
                <a:tab pos="6408738" algn="l"/>
                <a:tab pos="6951663" algn="l"/>
                <a:tab pos="7496175" algn="l"/>
                <a:tab pos="8039100" algn="l"/>
                <a:tab pos="8582025" algn="l"/>
                <a:tab pos="9126538" algn="l"/>
                <a:tab pos="9669463" algn="l"/>
                <a:tab pos="10212388" algn="l"/>
                <a:tab pos="10756900" algn="l"/>
                <a:tab pos="11299825" algn="l"/>
              </a:tabLst>
            </a:pPr>
            <a:r>
              <a:rPr lang="pt-BR" sz="2000" b="1" dirty="0"/>
              <a:t>Orientadora: </a:t>
            </a:r>
            <a:r>
              <a:rPr lang="pt-BR" sz="2000" dirty="0"/>
              <a:t>Stelita Pacheco Dourado Neta</a:t>
            </a:r>
          </a:p>
          <a:p>
            <a:pPr marL="433388" indent="-341313">
              <a:tabLst>
                <a:tab pos="433388" algn="l"/>
                <a:tab pos="974725" algn="l"/>
                <a:tab pos="1517650" algn="l"/>
                <a:tab pos="2062163" algn="l"/>
                <a:tab pos="2605088" algn="l"/>
                <a:tab pos="3148013" algn="l"/>
                <a:tab pos="3692525" algn="l"/>
                <a:tab pos="4235450" algn="l"/>
                <a:tab pos="4778375" algn="l"/>
                <a:tab pos="5322888" algn="l"/>
                <a:tab pos="5865813" algn="l"/>
                <a:tab pos="6408738" algn="l"/>
                <a:tab pos="6951663" algn="l"/>
                <a:tab pos="7496175" algn="l"/>
                <a:tab pos="8039100" algn="l"/>
                <a:tab pos="8582025" algn="l"/>
                <a:tab pos="9126538" algn="l"/>
                <a:tab pos="9669463" algn="l"/>
                <a:tab pos="10212388" algn="l"/>
                <a:tab pos="10756900" algn="l"/>
                <a:tab pos="11299825" algn="l"/>
              </a:tabLst>
            </a:pPr>
            <a:r>
              <a:rPr lang="pt-BR" sz="2000" b="1" dirty="0" smtClean="0"/>
              <a:t>Apoiador: </a:t>
            </a:r>
            <a:r>
              <a:rPr lang="pt-BR" sz="2000" dirty="0"/>
              <a:t>Leonardo Pozza dos Santos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143108" y="4500570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Figura1 </a:t>
            </a:r>
            <a:r>
              <a:rPr lang="pt-BR" sz="1200" dirty="0" smtClean="0"/>
              <a:t>“Proporção de gestantes cadastradas no Programa Pré-natal e Puerpério na UBS Napoleão Costa Veloso” no município Antônio Almeida/PI, 2015.</a:t>
            </a:r>
            <a:endParaRPr lang="pt-BR" sz="1200" b="1" dirty="0" smtClean="0"/>
          </a:p>
          <a:p>
            <a:r>
              <a:rPr lang="pt-BR" sz="1200" dirty="0" smtClean="0"/>
              <a:t>Fonte: Planilha Coleta de Dados.</a:t>
            </a:r>
            <a:endParaRPr lang="pt-BR" sz="1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928794" y="5286388"/>
            <a:ext cx="692948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Resultados:</a:t>
            </a:r>
          </a:p>
          <a:p>
            <a:r>
              <a:rPr lang="pt-BR" dirty="0" smtClean="0"/>
              <a:t>Mês 1_ 24 (80%)       Mês 2_28 (93,3%)        Mês 3_30 (100%)</a:t>
            </a:r>
            <a:endParaRPr lang="pt-BR" dirty="0"/>
          </a:p>
        </p:txBody>
      </p:sp>
      <p:graphicFrame>
        <p:nvGraphicFramePr>
          <p:cNvPr id="8" name="Gráfico 7"/>
          <p:cNvGraphicFramePr/>
          <p:nvPr/>
        </p:nvGraphicFramePr>
        <p:xfrm>
          <a:off x="2143108" y="2357430"/>
          <a:ext cx="3643338" cy="2085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285720" y="928670"/>
            <a:ext cx="8286808" cy="13363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125" marR="0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Meta 1.1.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Alcançar 100 % de cobertura das gestantes cadastradas no Programa de Pré-natal da unidade de saúde.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918082"/>
              </p:ext>
            </p:extLst>
          </p:nvPr>
        </p:nvGraphicFramePr>
        <p:xfrm>
          <a:off x="2357422" y="1928802"/>
          <a:ext cx="3786214" cy="2648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14514" y="5500702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19 (79,2%)      Mês 2_22 (78,6%)    Mês 3_24 (80%)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214546" y="4500570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Figura 2: </a:t>
            </a:r>
            <a:r>
              <a:rPr lang="pt-BR" sz="1200" dirty="0" smtClean="0"/>
              <a:t>“Proporção de gestantes com ingresso no primeiro trimestre de gestação UBS Napoleão Costa Veloso” no município Antônio Almeida/PI, 2015.</a:t>
            </a:r>
            <a:endParaRPr lang="pt-BR" sz="1200" b="1" dirty="0" smtClean="0"/>
          </a:p>
          <a:p>
            <a:r>
              <a:rPr lang="pt-BR" sz="1200" dirty="0" smtClean="0"/>
              <a:t>Fonte: Planilha Coleta de Dados.</a:t>
            </a:r>
            <a:endParaRPr lang="pt-BR" sz="1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1472" y="214290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b="1" dirty="0" smtClean="0">
                <a:latin typeface="Arial Rounded MT Bold" pitchFamily="34" charset="0"/>
              </a:rPr>
              <a:t>Objetivo 2. </a:t>
            </a:r>
            <a:r>
              <a:rPr lang="pt-BR" sz="2700" dirty="0" smtClean="0">
                <a:latin typeface="Arial Rounded MT Bold" pitchFamily="34" charset="0"/>
              </a:rPr>
              <a:t>Melhorar a qualidade da atenção ao   pré-natal. </a:t>
            </a:r>
            <a:endParaRPr lang="pt-BR" sz="2700" dirty="0"/>
          </a:p>
        </p:txBody>
      </p:sp>
      <p:sp>
        <p:nvSpPr>
          <p:cNvPr id="7" name="Retângulo 6"/>
          <p:cNvSpPr/>
          <p:nvPr/>
        </p:nvSpPr>
        <p:spPr>
          <a:xfrm>
            <a:off x="1357290" y="1071546"/>
            <a:ext cx="778671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buNone/>
            </a:pPr>
            <a:r>
              <a:rPr lang="pt-BR" sz="25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Meta </a:t>
            </a:r>
            <a:r>
              <a:rPr lang="pt-BR" sz="25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2.1</a:t>
            </a:r>
            <a:r>
              <a:rPr lang="pt-BR" sz="25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. Garantir </a:t>
            </a:r>
            <a:r>
              <a:rPr lang="pt-BR" sz="25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 100</a:t>
            </a:r>
            <a:r>
              <a:rPr lang="pt-BR" sz="25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% das gestantes o ingresso no primeiro trimestre da gestação</a:t>
            </a:r>
            <a:r>
              <a:rPr lang="pt-BR" sz="2500" dirty="0">
                <a:latin typeface="Arial Rounded MT Bold" pitchFamily="34" charset="0"/>
              </a:rPr>
              <a:t>.</a:t>
            </a:r>
            <a:r>
              <a:rPr lang="pt-BR" sz="2800" dirty="0">
                <a:latin typeface="Arial Rounded MT Bold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9288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961128"/>
              </p:ext>
            </p:extLst>
          </p:nvPr>
        </p:nvGraphicFramePr>
        <p:xfrm>
          <a:off x="1643042" y="1714488"/>
          <a:ext cx="3666138" cy="2216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071538" y="428604"/>
            <a:ext cx="71438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buNone/>
            </a:pPr>
            <a:r>
              <a:rPr lang="pt-BR" sz="25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Meta 2.2. </a:t>
            </a:r>
            <a:r>
              <a:rPr lang="pt-BR" sz="25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Realizar pelo menos um exame ginecológico por trimestre em 100% das gestantes</a:t>
            </a:r>
            <a:r>
              <a:rPr lang="pt-BR" sz="2500" dirty="0">
                <a:solidFill>
                  <a:srgbClr val="EA3A6C"/>
                </a:solidFill>
                <a:latin typeface="Arial Rounded MT Bold" pitchFamily="34" charset="0"/>
              </a:rPr>
              <a:t>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571604" y="4000504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Figura 3 </a:t>
            </a:r>
            <a:r>
              <a:rPr lang="pt-BR" sz="1200" dirty="0" smtClean="0"/>
              <a:t>“Proporção de gestantes com pelo menos um exame ginecológico por trimestre UBS Napoleão Costa Veloso” no município Antônio Almeida/PI, 2015.</a:t>
            </a:r>
            <a:endParaRPr lang="pt-BR" sz="1200" b="1" dirty="0" smtClean="0"/>
          </a:p>
          <a:p>
            <a:r>
              <a:rPr lang="pt-BR" sz="1200" dirty="0" smtClean="0"/>
              <a:t>Fonte: Planilha Coleta de Dados.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643042" y="5214950"/>
            <a:ext cx="700092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15 (</a:t>
            </a:r>
            <a:r>
              <a:rPr lang="pt-BR" dirty="0" smtClean="0"/>
              <a:t>62,5</a:t>
            </a:r>
            <a:r>
              <a:rPr lang="pt-BR" dirty="0" smtClean="0"/>
              <a:t>%)      Mês 2_18(64,3%)    Mês 3_29 (96,7%)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95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00100" y="1500174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24 (100%)      Mês 2_28(100%)    Mês 3_30(100%)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8596" y="357166"/>
            <a:ext cx="78581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Meta 2.3. </a:t>
            </a:r>
            <a:r>
              <a:rPr lang="pt-BR" sz="25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Realizar pelo menos um exame de mamas em 100% das gestantes. 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28596" y="2500306"/>
            <a:ext cx="735811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Meta 2.4. </a:t>
            </a:r>
            <a:r>
              <a:rPr lang="pt-BR" sz="25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Garantir a 100% das gestantes a solicitação de exames laboratoriais de acordo com protocolo. </a:t>
            </a:r>
            <a:endParaRPr lang="pt-B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3714752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24 (100%)      Mês 2_28(100%)    Mês 3_30(100%)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28596" y="4500570"/>
            <a:ext cx="750099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Meta 2.5. </a:t>
            </a:r>
            <a:r>
              <a:rPr lang="pt-BR" sz="25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Garantir a 100% das gestantes a prescrição de sulfato ferroso e acido fólico conforme protocolo. </a:t>
            </a:r>
            <a:endParaRPr lang="pt-BR" sz="25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85852" y="5715016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24 (100%)      Mês 2_28(100%)    Mês 3_30(100%)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851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304243"/>
              </p:ext>
            </p:extLst>
          </p:nvPr>
        </p:nvGraphicFramePr>
        <p:xfrm>
          <a:off x="2339752" y="1285860"/>
          <a:ext cx="3375256" cy="2531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500034" y="428604"/>
            <a:ext cx="77768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pt-BR" sz="25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Meta 2.6. </a:t>
            </a:r>
            <a:r>
              <a:rPr lang="pt-BR" sz="25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Garantir que 100% das gestantes com vacina antitetânica em dia.  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357422" y="3857628"/>
            <a:ext cx="5143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Figura4</a:t>
            </a:r>
            <a:r>
              <a:rPr lang="pt-BR" sz="1200" dirty="0" smtClean="0"/>
              <a:t> proporção de gestantes com vacina antitetânica em dia. .“UBS Napoleão Costa Veloso” no município Antônio Almeida/PI, 2015.</a:t>
            </a:r>
            <a:endParaRPr lang="pt-BR" sz="1200" b="1" dirty="0" smtClean="0"/>
          </a:p>
          <a:p>
            <a:r>
              <a:rPr lang="pt-BR" sz="1200" dirty="0" smtClean="0"/>
              <a:t>Fonte: Planilha Coleta de Dados	</a:t>
            </a:r>
            <a:endParaRPr lang="pt-BR" sz="1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071670" y="5214950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24 (100%)      Mês 2_ 19(67,9%)    Mês 3_30(100%)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7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0681445"/>
              </p:ext>
            </p:extLst>
          </p:nvPr>
        </p:nvGraphicFramePr>
        <p:xfrm>
          <a:off x="1619672" y="1071546"/>
          <a:ext cx="3952460" cy="3005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571604" y="4071942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Figura5 </a:t>
            </a:r>
            <a:r>
              <a:rPr lang="pt-BR" sz="1200" dirty="0" smtClean="0"/>
              <a:t>Proporção de gestantes com vacina contra hepatite B em dia. .“UBS Napoleão Costa Veloso” no município Antônio Almeida/PI, 2015.</a:t>
            </a:r>
            <a:endParaRPr lang="pt-BR" sz="1200" b="1" dirty="0" smtClean="0"/>
          </a:p>
          <a:p>
            <a:r>
              <a:rPr lang="pt-BR" sz="1200" dirty="0" smtClean="0"/>
              <a:t>Fonte: Planilha Coleta de Dados</a:t>
            </a:r>
            <a:endParaRPr lang="pt-BR" sz="1200" dirty="0"/>
          </a:p>
        </p:txBody>
      </p:sp>
      <p:sp>
        <p:nvSpPr>
          <p:cNvPr id="5" name="Retângulo 4"/>
          <p:cNvSpPr/>
          <p:nvPr/>
        </p:nvSpPr>
        <p:spPr>
          <a:xfrm>
            <a:off x="357158" y="214290"/>
            <a:ext cx="8064896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5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Meta 2.7. </a:t>
            </a:r>
            <a:r>
              <a:rPr lang="pt-BR" sz="25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Garantir que 100% das gestantes com vacina contra hepatite B em dia</a:t>
            </a:r>
            <a:r>
              <a:rPr lang="pt-BR" sz="2800" dirty="0">
                <a:solidFill>
                  <a:srgbClr val="EA3A6C"/>
                </a:solidFill>
                <a:latin typeface="Arial Rounded MT Bold" pitchFamily="34" charset="0"/>
              </a:rPr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571604" y="4929198"/>
            <a:ext cx="700092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17 (70,8%)      Mês 2_ 18(64,3%)    Mês 3_30(100%)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787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1142984"/>
            <a:ext cx="799288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pt-BR" sz="25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Meta 2.8. </a:t>
            </a:r>
            <a:r>
              <a:rPr lang="pt-BR" sz="25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Realizar avaliação da necessidade de atendimento odontológico em 100% das gestantes durante o pré-natal. 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285852" y="3071810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24 (100%)      Mês 2_28(100%)    Mês 3_30(100%)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788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4443537"/>
              </p:ext>
            </p:extLst>
          </p:nvPr>
        </p:nvGraphicFramePr>
        <p:xfrm>
          <a:off x="1835696" y="1214421"/>
          <a:ext cx="3736436" cy="2358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000100" y="0"/>
            <a:ext cx="756084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pt-BR" sz="25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Meta 2.9. </a:t>
            </a:r>
            <a:r>
              <a:rPr lang="pt-BR" sz="25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Garantir a primeira consulta odontológica programática para 100% das gestantes cadastradas.</a:t>
            </a:r>
            <a:r>
              <a:rPr lang="pt-BR" sz="2500" dirty="0">
                <a:solidFill>
                  <a:srgbClr val="EA3A6C"/>
                </a:solidFill>
                <a:latin typeface="Arial Rounded MT Bold" pitchFamily="34" charset="0"/>
              </a:rPr>
              <a:t> 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857356" y="3786190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Figura 6 </a:t>
            </a:r>
            <a:r>
              <a:rPr lang="pt-BR" sz="1200" dirty="0" smtClean="0"/>
              <a:t>Proporção de gestantes com primeira consulta odontológica programática. “UBS Napoleão Costa Veloso” no município Antônio Almeida/PI, 2015</a:t>
            </a:r>
            <a:endParaRPr lang="pt-BR" sz="1200" b="1" dirty="0" smtClean="0"/>
          </a:p>
          <a:p>
            <a:r>
              <a:rPr lang="pt-BR" sz="1200" dirty="0" smtClean="0"/>
              <a:t>Fonte: Planilha Coleta de Dados</a:t>
            </a:r>
            <a:endParaRPr lang="pt-BR" sz="1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43042" y="4643446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6 (25%)      Mês 2_ 8(28,6%)    Mês 3_  16   (53,3%)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550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2344088"/>
            <a:ext cx="72728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pt-BR" sz="2500" b="1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</a:t>
            </a:r>
            <a:r>
              <a:rPr lang="pt-BR" sz="2500" b="1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3.1. </a:t>
            </a:r>
            <a:r>
              <a:rPr lang="pt-BR" sz="2500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Realizar busca ativa de 100% das gestantes faltosas ás consultas de pré-natal. </a:t>
            </a:r>
            <a:endParaRPr lang="pt-BR" sz="2500" dirty="0" smtClean="0">
              <a:solidFill>
                <a:schemeClr val="bg2">
                  <a:lumMod val="50000"/>
                </a:schemeClr>
              </a:solidFill>
              <a:latin typeface="Arial Rounded MT Bold" pitchFamily="34" charset="0"/>
            </a:endParaRPr>
          </a:p>
          <a:p>
            <a:pPr marL="82296" indent="0" algn="just">
              <a:buNone/>
            </a:pPr>
            <a:endParaRPr lang="pt-BR" sz="2800" dirty="0">
              <a:solidFill>
                <a:srgbClr val="EA3A6C"/>
              </a:solidFill>
              <a:latin typeface="Arial Rounded MT Bold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28596" y="928670"/>
            <a:ext cx="77867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latin typeface="Arial Rounded MT Bold" pitchFamily="34" charset="0"/>
              </a:rPr>
              <a:t>Objetivo 3. </a:t>
            </a:r>
            <a:r>
              <a:rPr lang="pt-BR" sz="2500" dirty="0" smtClean="0">
                <a:latin typeface="Arial Rounded MT Bold" pitchFamily="34" charset="0"/>
              </a:rPr>
              <a:t>Melhorar a adesão ao pré-natal. </a:t>
            </a:r>
          </a:p>
          <a:p>
            <a:endParaRPr lang="pt-BR" sz="25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46996" y="4124548"/>
            <a:ext cx="725000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  <a:r>
              <a:rPr lang="pt-BR" dirty="0" smtClean="0"/>
              <a:t> </a:t>
            </a:r>
          </a:p>
          <a:p>
            <a:r>
              <a:rPr lang="pt-BR" dirty="0" smtClean="0"/>
              <a:t>Nas 12 semanas de intervenção tivemos apenas </a:t>
            </a:r>
            <a:r>
              <a:rPr lang="pt-BR" b="1" dirty="0" smtClean="0"/>
              <a:t>uma gestante faltosa </a:t>
            </a:r>
            <a:r>
              <a:rPr lang="pt-BR" dirty="0" smtClean="0"/>
              <a:t>à consulta clinica agendada, recebendo esta a busca ativa pelo ACS. Então nisto cumprimos a meta de 100%.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318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1214422"/>
            <a:ext cx="763284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pt-BR" sz="2500" b="1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</a:t>
            </a:r>
            <a:r>
              <a:rPr lang="pt-BR" sz="2500" b="1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4.1. </a:t>
            </a:r>
            <a:r>
              <a:rPr lang="pt-BR" sz="2500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Manter registro na ficha de acompanhamento\espelho de pré-natal em 100% das gestantes.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214414" y="500042"/>
            <a:ext cx="72152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latin typeface="Arial Rounded MT Bold" pitchFamily="34" charset="0"/>
              </a:rPr>
              <a:t>Objetivo 4. </a:t>
            </a:r>
            <a:r>
              <a:rPr lang="pt-BR" sz="2500" dirty="0" smtClean="0">
                <a:latin typeface="Arial Rounded MT Bold" pitchFamily="34" charset="0"/>
              </a:rPr>
              <a:t>Melhorar o registro do programa de pré-natal.</a:t>
            </a:r>
            <a:endParaRPr lang="pt-BR" sz="25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571604" y="2357430"/>
          <a:ext cx="4176482" cy="2629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571604" y="5072074"/>
            <a:ext cx="628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Figura7 </a:t>
            </a:r>
            <a:r>
              <a:rPr lang="pt-BR" sz="1200" dirty="0" smtClean="0"/>
              <a:t>Proporção de gestantes com registro na ficha de acompanhamento\espelho de pré-natal. “UBS Napoleão Costa Veloso” no município Antônio Almeida/PI, 2015.</a:t>
            </a:r>
            <a:endParaRPr lang="pt-BR" sz="1200" b="1" dirty="0" smtClean="0"/>
          </a:p>
          <a:p>
            <a:r>
              <a:rPr lang="pt-BR" sz="1200" dirty="0" smtClean="0"/>
              <a:t>Fonte: Planilha Coleta de Dados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571604" y="5857892"/>
            <a:ext cx="72152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24 (100%)      Mês 2_  27(96,4%)    Mês 3_  30 (100%)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212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668900"/>
            <a:ext cx="8229600" cy="278608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 Rounded MT Bold" pitchFamily="34" charset="0"/>
              </a:rPr>
              <a:t>Melhorar a qualificação na atenção ao pré-natal e puerpério incluindo ações em saúde bucal, reduzindo a morbilidade e mortalidade materno perinatal e baixo peso ao nascer.</a:t>
            </a:r>
            <a:endParaRPr lang="pt-BR" dirty="0">
              <a:latin typeface="Arial Rounded MT Bol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300487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Arial Rounded MT Bold" pitchFamily="34" charset="0"/>
                <a:cs typeface="Arial" pitchFamily="34" charset="0"/>
              </a:rPr>
              <a:t>Introdução</a:t>
            </a:r>
            <a:endParaRPr lang="pt-BR" sz="4000" b="1" dirty="0"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42910" y="642918"/>
            <a:ext cx="69294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latin typeface="Arial Rounded MT Bold" pitchFamily="34" charset="0"/>
              </a:rPr>
              <a:t>Objetivo 5. </a:t>
            </a:r>
            <a:r>
              <a:rPr lang="pt-BR" sz="2500" dirty="0" smtClean="0">
                <a:latin typeface="Arial Rounded MT Bold" pitchFamily="34" charset="0"/>
              </a:rPr>
              <a:t>Realizar avaliação de risco.</a:t>
            </a:r>
          </a:p>
          <a:p>
            <a:endParaRPr lang="pt-BR" sz="25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785786" y="1643050"/>
            <a:ext cx="75724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5.1. </a:t>
            </a:r>
            <a:r>
              <a:rPr lang="pt-BR" sz="25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Avaliar risco gestacional em 100% das gestantes.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285852" y="3071810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24 (100%)      Mês 2_28(100%)    Mês 3_30(100%)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855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000100" y="1000108"/>
            <a:ext cx="6858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latin typeface="Arial Rounded MT Bold" pitchFamily="34" charset="0"/>
              </a:rPr>
              <a:t>Objetivos 6. </a:t>
            </a:r>
            <a:r>
              <a:rPr lang="pt-BR" sz="2500" dirty="0" smtClean="0">
                <a:latin typeface="Arial Rounded MT Bold" pitchFamily="34" charset="0"/>
              </a:rPr>
              <a:t>Promover a saúde no pré-natal.</a:t>
            </a:r>
            <a:endParaRPr lang="pt-BR" sz="25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2000232" y="2000240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57158" y="1928802"/>
            <a:ext cx="77153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 algn="just">
              <a:buNone/>
            </a:pPr>
            <a:r>
              <a:rPr lang="pt-BR" sz="2500" b="1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6.1. </a:t>
            </a:r>
            <a:r>
              <a:rPr lang="pt-BR" sz="25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Garantir a 100% das gestantes orientações nutricional durante a gestação.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0034" y="3143248"/>
            <a:ext cx="692948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6.2. </a:t>
            </a:r>
            <a:r>
              <a:rPr lang="pt-BR" sz="25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Promover o aleitamento materno junto a 100% das gestantes. </a:t>
            </a:r>
          </a:p>
          <a:p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00034" y="4429132"/>
            <a:ext cx="75009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6.3. </a:t>
            </a:r>
            <a:r>
              <a:rPr lang="pt-BR" sz="25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Orientar 100% das gestantes sobre os cuidados com o recém-nascido. </a:t>
            </a:r>
            <a:endParaRPr lang="pt-BR" sz="25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31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500166" y="857232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57224" y="785794"/>
            <a:ext cx="62151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6.4. </a:t>
            </a:r>
            <a:r>
              <a:rPr lang="pt-BR" sz="25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Orientar 100% das gestantes sobre anticoncepção após o parto. </a:t>
            </a:r>
          </a:p>
          <a:p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28662" y="1785926"/>
            <a:ext cx="650085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6.5. </a:t>
            </a:r>
            <a:r>
              <a:rPr lang="pt-BR" sz="25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Orientar 100% das gestantes sobre os riscos do tabagismo e do uso de álcool e drogas na gestação.</a:t>
            </a:r>
          </a:p>
          <a:p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28662" y="3357562"/>
            <a:ext cx="70009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6.6. </a:t>
            </a:r>
            <a:r>
              <a:rPr lang="pt-BR" sz="25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Orientar 100% das gestantes sobre higiene bucal.</a:t>
            </a:r>
          </a:p>
          <a:p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428728" y="4714884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24 (100%)      Mês 2_28(100%)    Mês 3_30(100%)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58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720840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pt-BR" sz="2800" dirty="0">
                <a:solidFill>
                  <a:srgbClr val="EA3A6C"/>
                </a:solidFill>
                <a:latin typeface="Arial Rounded MT Bold" pitchFamily="34" charset="0"/>
              </a:rPr>
              <a:t> 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57200" y="332656"/>
            <a:ext cx="8329642" cy="12389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pt-B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j-ea"/>
                <a:cs typeface="+mj-cs"/>
              </a:rPr>
              <a:t>Puerpério</a:t>
            </a:r>
            <a:endParaRPr kumimoji="0" lang="pt-BR" sz="36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857496"/>
            <a:ext cx="771530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latin typeface="Arial Rounded MT Bold" pitchFamily="34" charset="0"/>
              </a:rPr>
              <a:t>Objetivo 1. </a:t>
            </a:r>
            <a:r>
              <a:rPr lang="pt-BR" sz="2500" dirty="0" smtClean="0">
                <a:latin typeface="Arial Rounded MT Bold" pitchFamily="34" charset="0"/>
              </a:rPr>
              <a:t>Ampliar a cobertura da atenção a puérperas.</a:t>
            </a:r>
          </a:p>
          <a:p>
            <a:endParaRPr lang="pt-BR" sz="25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14382" y="3786190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1.1. </a:t>
            </a:r>
            <a:r>
              <a:rPr lang="pt-BR" sz="24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Garantir a 100% das puérperas cadastradas no programa de pré-natal e puerpério da unidade de saúde consulta puerperal antes dos 42 dias após o parto</a:t>
            </a:r>
            <a:r>
              <a:rPr lang="pt-BR" dirty="0" smtClean="0">
                <a:solidFill>
                  <a:srgbClr val="EA3A6C"/>
                </a:solidFill>
                <a:latin typeface="Arial Rounded MT Bold" pitchFamily="34" charset="0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463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85786" y="214290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1.1. </a:t>
            </a:r>
            <a:r>
              <a:rPr lang="pt-BR" sz="24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Garantir a 100% das puérperas cadastradas no programa de pré-natal e puerpério da unidade de saúde consulta puerperal antes dos 42 dias após o parto</a:t>
            </a:r>
            <a:r>
              <a:rPr lang="pt-BR" dirty="0" smtClean="0">
                <a:solidFill>
                  <a:srgbClr val="EA3A6C"/>
                </a:solidFill>
                <a:latin typeface="Arial Rounded MT Bold" pitchFamily="34" charset="0"/>
              </a:rPr>
              <a:t>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071670" y="4429132"/>
            <a:ext cx="6357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Figura 8 </a:t>
            </a:r>
            <a:r>
              <a:rPr lang="pt-BR" sz="1200" dirty="0" smtClean="0"/>
              <a:t>Proporção de puérperas com consultas até 42 dias após o parto. “UBS Napoleão Costa Veloso” no município Antônio Almeida/PI, 2015.</a:t>
            </a:r>
            <a:endParaRPr lang="pt-BR" sz="1200" b="1" dirty="0" smtClean="0"/>
          </a:p>
          <a:p>
            <a:r>
              <a:rPr lang="pt-BR" sz="1200" dirty="0" smtClean="0"/>
              <a:t>Fonte: Planilha Coleta de Dados</a:t>
            </a:r>
          </a:p>
          <a:p>
            <a:endParaRPr lang="pt-BR" sz="1200" dirty="0"/>
          </a:p>
        </p:txBody>
      </p:sp>
      <p:graphicFrame>
        <p:nvGraphicFramePr>
          <p:cNvPr id="8" name="Gráfico 7"/>
          <p:cNvGraphicFramePr/>
          <p:nvPr/>
        </p:nvGraphicFramePr>
        <p:xfrm>
          <a:off x="2214546" y="1785926"/>
          <a:ext cx="3612444" cy="2535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500166" y="5072074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04 (40%)      Mês 2_10 (83%)    Mês 3_ 12 (100%)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945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71472" y="785794"/>
            <a:ext cx="807249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b="1" dirty="0" smtClean="0">
                <a:latin typeface="Arial Rounded MT Bold" pitchFamily="34" charset="0"/>
              </a:rPr>
              <a:t>Objetivo 2. </a:t>
            </a:r>
            <a:r>
              <a:rPr lang="pt-BR" sz="2700" dirty="0" smtClean="0">
                <a:latin typeface="Arial Rounded MT Bold" pitchFamily="34" charset="0"/>
              </a:rPr>
              <a:t>Melhorar a qualidade da atenção ás puérperas na unidade de saúde.</a:t>
            </a:r>
          </a:p>
          <a:p>
            <a:endParaRPr lang="pt-BR" sz="27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00100" y="2071678"/>
            <a:ext cx="728667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2.1. </a:t>
            </a:r>
            <a:r>
              <a:rPr lang="pt-BR" sz="25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Examinar as mamas em 100% das puérperas cadastradas no programa. </a:t>
            </a:r>
          </a:p>
          <a:p>
            <a:endParaRPr lang="pt-BR" sz="2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857356" y="3286124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04 (100%)      Mês 2_ 10(100%)    Mês 3_12100%)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00100" y="4429132"/>
            <a:ext cx="75724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2.2. </a:t>
            </a:r>
            <a:r>
              <a:rPr lang="pt-BR" sz="25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Examinar o abdome em 100% das puérperas cadastradas no programa. </a:t>
            </a:r>
            <a:endParaRPr lang="pt-BR" sz="2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214546" y="5643578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04 (100%)      Mês 2_ 10(100%)    Mês 3_12100%)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899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731020"/>
              </p:ext>
            </p:extLst>
          </p:nvPr>
        </p:nvGraphicFramePr>
        <p:xfrm>
          <a:off x="1619672" y="1714488"/>
          <a:ext cx="3738146" cy="2434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428728" y="5143512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04 (100%)      Mês 2_09 (90%)    Mês 3_12100%)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857225" y="500042"/>
            <a:ext cx="74295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2.3. </a:t>
            </a:r>
            <a:r>
              <a:rPr lang="pt-BR" sz="25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Realizar exame ginecológico em 100% das puérperas cadastradas no programa. </a:t>
            </a:r>
          </a:p>
          <a:p>
            <a:endParaRPr lang="pt-BR" sz="2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43042" y="4143380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Figura 9 </a:t>
            </a:r>
            <a:r>
              <a:rPr lang="pt-BR" sz="1200" dirty="0" smtClean="0"/>
              <a:t>Proporção de puérperas que realizaram exame ginecológico na “UBS Napoleão Costa Veloso” no município Antônio Almeida/PI, 2015.</a:t>
            </a:r>
            <a:endParaRPr lang="pt-BR" sz="1200" b="1" dirty="0" smtClean="0"/>
          </a:p>
          <a:p>
            <a:r>
              <a:rPr lang="pt-BR" sz="1200" dirty="0" smtClean="0"/>
              <a:t>Fonte: Planilha Coleta de Dados</a:t>
            </a:r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8975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571480"/>
            <a:ext cx="792961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pt-BR" sz="2500" b="1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2.4. </a:t>
            </a:r>
            <a:r>
              <a:rPr lang="pt-BR" sz="2500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Avaliar estado psíquico em 100% das puérperas cadastradas no programa. </a:t>
            </a:r>
          </a:p>
        </p:txBody>
      </p:sp>
      <p:sp>
        <p:nvSpPr>
          <p:cNvPr id="3" name="Retângulo 2"/>
          <p:cNvSpPr/>
          <p:nvPr/>
        </p:nvSpPr>
        <p:spPr>
          <a:xfrm>
            <a:off x="428596" y="2357430"/>
            <a:ext cx="792961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pt-BR" sz="2500" b="1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2.5. </a:t>
            </a:r>
            <a:r>
              <a:rPr lang="pt-BR" sz="2500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Avaliar intercorrências em 100% das puérperas cadastradas no programa. </a:t>
            </a:r>
          </a:p>
        </p:txBody>
      </p:sp>
      <p:sp>
        <p:nvSpPr>
          <p:cNvPr id="4" name="Retângulo 3"/>
          <p:cNvSpPr/>
          <p:nvPr/>
        </p:nvSpPr>
        <p:spPr>
          <a:xfrm>
            <a:off x="642910" y="4572008"/>
            <a:ext cx="78581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pt-BR" sz="2500" b="1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2.6. </a:t>
            </a:r>
            <a:r>
              <a:rPr lang="pt-BR" sz="2500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Prescrever a 100% das puérperas um dos métodos de anticoncepção</a:t>
            </a:r>
            <a:r>
              <a:rPr lang="pt-BR" sz="25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.</a:t>
            </a:r>
            <a:endParaRPr lang="pt-BR" sz="2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14480" y="1500174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04 (100%)      Mês 2_ 10(100%)    Mês 3_12(100%)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85918" y="3500438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04 (100%)      Mês 2_ 10(100%)    Mês 3_12 (100%)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785918" y="5643578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04 (100%)      Mês 2_ 10(100%)    Mês 3_12(100%)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88889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413338"/>
            <a:ext cx="82089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pt-BR" sz="2500" b="1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</a:t>
            </a:r>
            <a:r>
              <a:rPr lang="pt-BR" sz="2500" b="1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3.1. </a:t>
            </a:r>
            <a:r>
              <a:rPr lang="pt-BR" sz="2500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Realizar busca ativa em 100% das puérperas que não realizaram a consulta de puerpério até 30 dias após o parto.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285852" y="642918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b="1" dirty="0" smtClean="0">
                <a:solidFill>
                  <a:srgbClr val="660033"/>
                </a:solidFill>
                <a:latin typeface="Arial Rounded MT Bold" pitchFamily="34" charset="0"/>
              </a:rPr>
              <a:t>Objetivo 3. </a:t>
            </a:r>
            <a:r>
              <a:rPr lang="pt-BR" sz="2700" dirty="0" smtClean="0">
                <a:solidFill>
                  <a:srgbClr val="660033"/>
                </a:solidFill>
                <a:latin typeface="Arial Rounded MT Bold" pitchFamily="34" charset="0"/>
              </a:rPr>
              <a:t>Melhorar a adesão das mães ao puerpério.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059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797567"/>
              </p:ext>
            </p:extLst>
          </p:nvPr>
        </p:nvGraphicFramePr>
        <p:xfrm>
          <a:off x="2267744" y="1142984"/>
          <a:ext cx="3947330" cy="2790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2214546" y="407194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/>
              <a:t>Figura 10</a:t>
            </a:r>
            <a:r>
              <a:rPr lang="pt-BR" sz="1200" dirty="0" smtClean="0"/>
              <a:t> </a:t>
            </a:r>
            <a:r>
              <a:rPr lang="pt-BR" sz="1200" dirty="0"/>
              <a:t>Proporção de puérperas faltosas á consulta que receberam busca ativa. “UBS Napoleão Costa Veloso” no município Antônio Almeida/PI, 2015</a:t>
            </a:r>
            <a:br>
              <a:rPr lang="pt-BR" sz="1200" dirty="0"/>
            </a:br>
            <a:r>
              <a:rPr lang="pt-BR" sz="1200" dirty="0"/>
              <a:t>Fonte: Planilha Coleta de </a:t>
            </a:r>
            <a:r>
              <a:rPr lang="pt-BR" sz="1200" dirty="0" smtClean="0"/>
              <a:t>Dados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714348" y="0"/>
            <a:ext cx="82089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pt-BR" sz="2500" b="1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</a:t>
            </a:r>
            <a:r>
              <a:rPr lang="pt-BR" sz="2500" b="1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3.1. </a:t>
            </a:r>
            <a:r>
              <a:rPr lang="pt-BR" sz="2500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Realizar busca ativa em 100% das puérperas que não realizaram a consulta de puerpério até 30 dias após o parto.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428728" y="5143512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0 (0%)      Mês 2_ 01 (100%)    Mês 3_  01(100%)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2502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3857652"/>
          </a:xfrm>
        </p:spPr>
        <p:txBody>
          <a:bodyPr>
            <a:normAutofit fontScale="92500"/>
          </a:bodyPr>
          <a:lstStyle/>
          <a:p>
            <a:pPr algn="just"/>
            <a:endParaRPr lang="pt-BR" dirty="0" smtClean="0">
              <a:solidFill>
                <a:srgbClr val="EA3A6C"/>
              </a:solidFill>
              <a:latin typeface="Arial Rounded MT Bold" pitchFamily="34" charset="0"/>
            </a:endParaRPr>
          </a:p>
          <a:p>
            <a:r>
              <a:rPr lang="pt-BR" dirty="0" smtClean="0"/>
              <a:t>Antônio Almeida -PI </a:t>
            </a:r>
          </a:p>
          <a:p>
            <a:r>
              <a:rPr lang="pt-BR" dirty="0" smtClean="0"/>
              <a:t>População Total_3.079 habitantes (IBGE, 2010)</a:t>
            </a:r>
          </a:p>
          <a:p>
            <a:r>
              <a:rPr lang="pt-BR" dirty="0" smtClean="0"/>
              <a:t>Fica a 400 km de Teresina, capital do estado. </a:t>
            </a:r>
          </a:p>
          <a:p>
            <a:r>
              <a:rPr lang="pt-BR" dirty="0" smtClean="0"/>
              <a:t>Sistema de Saúde _ 1 UBS com duas ESF</a:t>
            </a:r>
          </a:p>
          <a:p>
            <a:r>
              <a:rPr lang="pt-BR" dirty="0" smtClean="0"/>
              <a:t>Sem Hospital _ Referenciamos para o Hospital Regional em Uruçuí que fica a 50 km do município</a:t>
            </a:r>
          </a:p>
          <a:p>
            <a:r>
              <a:rPr lang="pt-BR" dirty="0" smtClean="0"/>
              <a:t>1 NASF </a:t>
            </a:r>
          </a:p>
          <a:p>
            <a:pPr algn="just"/>
            <a:endParaRPr lang="pt-BR" dirty="0" smtClean="0">
              <a:solidFill>
                <a:srgbClr val="EA3A6C"/>
              </a:solidFill>
              <a:latin typeface="Arial Rounded MT Bol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 Rounded MT Bold" pitchFamily="34" charset="0"/>
              </a:rPr>
              <a:t>Caracterização do munícipio</a:t>
            </a:r>
            <a:endParaRPr lang="pt-BR" b="1" dirty="0"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2136339"/>
            <a:ext cx="770485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pt-BR" sz="2500" b="1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</a:t>
            </a:r>
            <a:r>
              <a:rPr lang="pt-BR" sz="2500" b="1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4.1. </a:t>
            </a:r>
            <a:r>
              <a:rPr lang="pt-BR" sz="2500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Manter registro na ficha de acompanhamento do programa 100% das puérperas. </a:t>
            </a:r>
            <a:endParaRPr lang="pt-BR" sz="2800" dirty="0">
              <a:solidFill>
                <a:srgbClr val="EA3A6C"/>
              </a:solidFill>
              <a:latin typeface="Arial Rounded MT Bold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500166" y="4357694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04 (100%)      Mês 2_10 (100%)    Mês 3_12(100%)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142976" y="642918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b="1" dirty="0" smtClean="0">
                <a:latin typeface="Arial Rounded MT Bold" pitchFamily="34" charset="0"/>
              </a:rPr>
              <a:t>Objetivo 4. </a:t>
            </a:r>
            <a:r>
              <a:rPr lang="pt-BR" sz="2700" dirty="0" smtClean="0">
                <a:latin typeface="Arial Rounded MT Bold" pitchFamily="34" charset="0"/>
              </a:rPr>
              <a:t>Melhorar o registro das informações.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99702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587905"/>
              </p:ext>
            </p:extLst>
          </p:nvPr>
        </p:nvGraphicFramePr>
        <p:xfrm>
          <a:off x="1928794" y="2214554"/>
          <a:ext cx="3595840" cy="2430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785918" y="4572008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/>
              <a:t>Figura 11 </a:t>
            </a:r>
            <a:r>
              <a:rPr lang="pt-BR" sz="1200" dirty="0"/>
              <a:t>Proporção de puérperas que receberam orientação sobre cuidados com o recém-nascido. “UBS Napoleão Costa Veloso” no município Antônio Almeida/PI, 2015.</a:t>
            </a:r>
            <a:br>
              <a:rPr lang="pt-BR" sz="1200" dirty="0"/>
            </a:br>
            <a:r>
              <a:rPr lang="pt-BR" sz="1200" dirty="0"/>
              <a:t>Fonte: Planilha Coleta de </a:t>
            </a:r>
            <a:r>
              <a:rPr lang="pt-BR" sz="1200" dirty="0" smtClean="0"/>
              <a:t>Dados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00234" y="5929330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04 (100%)      Mês 2_08 (80%)    Mês 3_10(83,3%)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1472" y="277963"/>
            <a:ext cx="77867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b="1" dirty="0" smtClean="0">
                <a:latin typeface="Arial Rounded MT Bold" pitchFamily="34" charset="0"/>
              </a:rPr>
              <a:t>Objetivo 5. </a:t>
            </a:r>
            <a:r>
              <a:rPr lang="pt-BR" sz="2700" dirty="0" smtClean="0">
                <a:latin typeface="Arial Rounded MT Bold" pitchFamily="34" charset="0"/>
              </a:rPr>
              <a:t>Promover a saúde das puérperas.</a:t>
            </a:r>
            <a:endParaRPr lang="pt-BR" sz="2700" dirty="0"/>
          </a:p>
        </p:txBody>
      </p:sp>
      <p:sp>
        <p:nvSpPr>
          <p:cNvPr id="7" name="Retângulo 6"/>
          <p:cNvSpPr/>
          <p:nvPr/>
        </p:nvSpPr>
        <p:spPr>
          <a:xfrm>
            <a:off x="896140" y="857232"/>
            <a:ext cx="824786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pt-BR" sz="2500" b="1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</a:t>
            </a:r>
            <a:r>
              <a:rPr lang="pt-BR" sz="2500" b="1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5.1. </a:t>
            </a:r>
            <a:r>
              <a:rPr lang="pt-BR" sz="2500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Orientar 100% das puérperas cadastradas no programa sobre os cuidados do recém-nascido. </a:t>
            </a:r>
          </a:p>
        </p:txBody>
      </p:sp>
    </p:spTree>
    <p:extLst>
      <p:ext uri="{BB962C8B-B14F-4D97-AF65-F5344CB8AC3E}">
        <p14:creationId xmlns:p14="http://schemas.microsoft.com/office/powerpoint/2010/main" val="2404835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471360"/>
              </p:ext>
            </p:extLst>
          </p:nvPr>
        </p:nvGraphicFramePr>
        <p:xfrm>
          <a:off x="1691680" y="1214421"/>
          <a:ext cx="4451956" cy="2646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785918" y="392906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/>
              <a:t>Figura 12 </a:t>
            </a:r>
            <a:r>
              <a:rPr lang="pt-BR" sz="1200" dirty="0"/>
              <a:t>Proporção de puérperas que receberam orientação sobre aleitamento materno. “UBS Napoleão Costa Veloso” no município Antônio Almeida/PI, 2015.</a:t>
            </a:r>
            <a:br>
              <a:rPr lang="pt-BR" sz="1200" dirty="0"/>
            </a:br>
            <a:r>
              <a:rPr lang="pt-BR" sz="1200" dirty="0"/>
              <a:t>Fonte: Planilha Coleta de </a:t>
            </a:r>
            <a:r>
              <a:rPr lang="pt-BR" sz="1200" dirty="0" smtClean="0"/>
              <a:t>Dados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857224" y="0"/>
            <a:ext cx="806489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buNone/>
            </a:pPr>
            <a:r>
              <a:rPr lang="pt-BR" sz="2500" b="1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5.2. </a:t>
            </a:r>
            <a:r>
              <a:rPr lang="pt-BR" sz="2500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Orientar 100% das puérperas cadastradas no programa sobre aleitamento materno exclusivo.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500234" y="4786322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04 (100%)      Mês 2_08 (80%)    Mês 3_10(83,3%)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44299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1538" y="714356"/>
            <a:ext cx="691276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500" b="1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Meta 5.3. </a:t>
            </a:r>
            <a:r>
              <a:rPr lang="pt-BR" sz="2500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Orientar 100% das puérperas cadastradas no Programa sobre planejamento familiar</a:t>
            </a:r>
            <a:r>
              <a:rPr lang="pt-BR" sz="25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.</a:t>
            </a:r>
            <a:endParaRPr lang="pt-BR" sz="2500" dirty="0">
              <a:solidFill>
                <a:schemeClr val="bg2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43042" y="3357562"/>
            <a:ext cx="6643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Resultados:</a:t>
            </a:r>
          </a:p>
          <a:p>
            <a:r>
              <a:rPr lang="pt-BR" dirty="0" smtClean="0"/>
              <a:t>Mês 1_ 04 (100%)      Mês 2_ 10(100%)    Mês 3_12(100%)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49471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Discussão</a:t>
            </a:r>
            <a:endParaRPr lang="pt-BR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5720" y="1071546"/>
            <a:ext cx="750099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Qual o significado dos resultados obtidos para a </a:t>
            </a:r>
            <a:r>
              <a:rPr lang="pt-BR" sz="25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comunidade</a:t>
            </a:r>
          </a:p>
          <a:p>
            <a:endParaRPr lang="pt-BR" sz="25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pt-BR" sz="2000" dirty="0" smtClean="0"/>
              <a:t>Aumentou a adesão  pela  aceitação da população ás ações de saúde.</a:t>
            </a:r>
          </a:p>
          <a:p>
            <a:endParaRPr lang="pt-BR" sz="20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pt-BR" sz="2000" dirty="0" smtClean="0"/>
              <a:t>Melhorou o acolhimento, acompanhamento e controle do grupo alvo na UBS.</a:t>
            </a:r>
            <a:endParaRPr lang="pt-BR" sz="2000" dirty="0" smtClean="0"/>
          </a:p>
          <a:p>
            <a:endParaRPr lang="pt-BR" sz="25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pt-B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99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1071546"/>
            <a:ext cx="750099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Qual o significado dos resultados obtidos para a </a:t>
            </a:r>
            <a:r>
              <a:rPr lang="pt-BR" sz="27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gestão</a:t>
            </a:r>
          </a:p>
          <a:p>
            <a:endParaRPr lang="pt-BR" sz="27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pt-BR" sz="2000" dirty="0" smtClean="0"/>
              <a:t>Aumentou o relacionamento da ESF e a equipe odontológica.</a:t>
            </a:r>
          </a:p>
          <a:p>
            <a:pPr marL="457200" indent="-457200">
              <a:buFont typeface="Wingdings" pitchFamily="2" charset="2"/>
              <a:buChar char="Ø"/>
            </a:pPr>
            <a:endParaRPr lang="pt-BR" sz="2000" dirty="0"/>
          </a:p>
          <a:p>
            <a:pPr marL="457200" indent="-457200">
              <a:buFont typeface="Wingdings" pitchFamily="2" charset="2"/>
              <a:buChar char="Ø"/>
            </a:pPr>
            <a:r>
              <a:rPr lang="pt-BR" sz="2000" dirty="0" smtClean="0"/>
              <a:t>Aumentou a organização e gestão dos serviços.</a:t>
            </a:r>
            <a:endParaRPr lang="pt-BR" sz="2000" dirty="0" smtClean="0"/>
          </a:p>
          <a:p>
            <a:endParaRPr lang="pt-BR" sz="27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pt-BR" sz="27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pt-BR" sz="27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pt-B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85720" y="1071546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Qual o significado dos resultados obtidos para a Equipe</a:t>
            </a:r>
            <a:endParaRPr lang="pt-BR" sz="27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pt-B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28662" y="2571744"/>
            <a:ext cx="71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pt-BR" dirty="0" smtClean="0"/>
              <a:t>Propiciou a ampliação da cobertura do pré-natal e puerpério.</a:t>
            </a:r>
          </a:p>
          <a:p>
            <a:endParaRPr lang="pt-BR" dirty="0" smtClean="0"/>
          </a:p>
          <a:p>
            <a:pPr marL="685800" indent="-685800">
              <a:buFont typeface="Wingdings" pitchFamily="2" charset="2"/>
              <a:buChar char="Ø"/>
            </a:pPr>
            <a:r>
              <a:rPr lang="pt-BR" dirty="0" smtClean="0"/>
              <a:t> Se alcançou atualizar todas as fichas individuais\ SIS-PRENATAL.</a:t>
            </a:r>
          </a:p>
          <a:p>
            <a:endParaRPr lang="pt-BR" dirty="0" smtClean="0"/>
          </a:p>
          <a:p>
            <a:pPr marL="685800" indent="-685800">
              <a:buFont typeface="Wingdings" pitchFamily="2" charset="2"/>
              <a:buChar char="Ø"/>
            </a:pPr>
            <a:r>
              <a:rPr lang="pt-BR" dirty="0"/>
              <a:t>P</a:t>
            </a:r>
            <a:r>
              <a:rPr lang="pt-BR" dirty="0" smtClean="0"/>
              <a:t>romoveu </a:t>
            </a:r>
            <a:r>
              <a:rPr lang="pt-BR" dirty="0" smtClean="0"/>
              <a:t>o trabalho integrado da </a:t>
            </a:r>
            <a:r>
              <a:rPr lang="pt-BR" dirty="0" smtClean="0"/>
              <a:t>equipe.</a:t>
            </a:r>
          </a:p>
          <a:p>
            <a:pPr marL="685800" indent="-685800">
              <a:buFont typeface="Wingdings" pitchFamily="2" charset="2"/>
              <a:buChar char="Ø"/>
            </a:pPr>
            <a:endParaRPr lang="pt-BR" dirty="0">
              <a:solidFill>
                <a:srgbClr val="EA3A6C"/>
              </a:solidFill>
            </a:endParaRPr>
          </a:p>
          <a:p>
            <a:pPr marL="685800" indent="-685800">
              <a:buFont typeface="Wingdings" pitchFamily="2" charset="2"/>
              <a:buChar char="Ø"/>
            </a:pPr>
            <a:r>
              <a:rPr lang="pt-BR" dirty="0" smtClean="0"/>
              <a:t>Melhorou a capacitação e comprometimento da equipe.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5533" y="1384097"/>
            <a:ext cx="814149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/>
            <a:r>
              <a:rPr lang="pt-BR" sz="2500" dirty="0">
                <a:solidFill>
                  <a:schemeClr val="tx2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intervenção </a:t>
            </a:r>
            <a:r>
              <a:rPr lang="pt-BR" sz="2500" dirty="0" smtClean="0">
                <a:solidFill>
                  <a:schemeClr val="tx2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está </a:t>
            </a:r>
            <a:r>
              <a:rPr lang="pt-BR" sz="2500" dirty="0">
                <a:solidFill>
                  <a:schemeClr val="tx2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incorporada </a:t>
            </a:r>
            <a:r>
              <a:rPr lang="pt-BR" sz="2500" dirty="0" smtClean="0">
                <a:solidFill>
                  <a:schemeClr val="tx2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</a:t>
            </a:r>
            <a:r>
              <a:rPr lang="pt-BR" sz="2500" dirty="0">
                <a:solidFill>
                  <a:schemeClr val="tx2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rotina do serviço. </a:t>
            </a:r>
            <a:endParaRPr lang="pt-BR" sz="2500" dirty="0" smtClean="0">
              <a:solidFill>
                <a:schemeClr val="tx2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/>
            <a:endParaRPr lang="pt-BR" sz="2500" dirty="0" smtClean="0">
              <a:solidFill>
                <a:schemeClr val="tx2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/>
            <a:r>
              <a:rPr lang="pt-BR" sz="2500" dirty="0" smtClean="0">
                <a:solidFill>
                  <a:schemeClr val="tx2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--&gt;Próximas ações</a:t>
            </a:r>
            <a:r>
              <a:rPr lang="pt-BR" sz="2500" dirty="0" smtClean="0">
                <a:solidFill>
                  <a:schemeClr val="tx2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540385" algn="just"/>
            <a:endParaRPr lang="pt-BR" sz="2500" dirty="0" smtClean="0">
              <a:solidFill>
                <a:schemeClr val="tx2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000" dirty="0"/>
              <a:t>A</a:t>
            </a:r>
            <a:r>
              <a:rPr lang="pt-BR" sz="2000" dirty="0" smtClean="0"/>
              <a:t>mpliar </a:t>
            </a:r>
            <a:r>
              <a:rPr lang="pt-BR" sz="2000" dirty="0"/>
              <a:t>o trabalho de conscientização da </a:t>
            </a:r>
            <a:r>
              <a:rPr lang="pt-BR" sz="2000" dirty="0" smtClean="0"/>
              <a:t>comunidade.</a:t>
            </a:r>
          </a:p>
          <a:p>
            <a:pPr algn="just"/>
            <a:endParaRPr lang="pt-BR" sz="2000" dirty="0" smtClean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000" dirty="0" smtClean="0"/>
              <a:t>Trabalhar </a:t>
            </a:r>
            <a:r>
              <a:rPr lang="pt-BR" sz="2000" dirty="0"/>
              <a:t>com organização nos outros programas do Ministério da Saúde.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500" dirty="0" smtClean="0">
              <a:solidFill>
                <a:schemeClr val="tx2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85786" y="142852"/>
            <a:ext cx="803468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7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 que precisa mudar para viabilizar a continuidade da intervenção após o  término do Curso?</a:t>
            </a:r>
            <a:endParaRPr lang="pt-BR" sz="27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</a:rPr>
              <a:t>Reﬂexão crítica sobre </a:t>
            </a:r>
            <a:r>
              <a:rPr lang="pt-BR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</a:rPr>
              <a:t>meu</a:t>
            </a:r>
            <a:r>
              <a:rPr lang="pt-BR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</a:rPr>
              <a:t> processo </a:t>
            </a:r>
            <a:r>
              <a:rPr lang="pt-BR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</a:rPr>
              <a:t> pessoal</a:t>
            </a:r>
            <a:r>
              <a:rPr lang="pt-BR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</a:rPr>
              <a:t> de aprendizagem</a:t>
            </a:r>
            <a:endParaRPr lang="pt-BR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6386" y="1628800"/>
            <a:ext cx="8640960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700" dirty="0" smtClean="0">
                <a:solidFill>
                  <a:srgbClr val="0070C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O desenvolvimento do curso em relação às minhas expectativas iniciais</a:t>
            </a:r>
            <a:r>
              <a:rPr lang="pt-BR" sz="2700" dirty="0" smtClean="0">
                <a:solidFill>
                  <a:srgbClr val="0070C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.</a:t>
            </a:r>
          </a:p>
          <a:p>
            <a:pPr algn="just"/>
            <a:endParaRPr lang="pt-BR" sz="2700" dirty="0">
              <a:solidFill>
                <a:srgbClr val="0070C0"/>
              </a:solidFill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000" dirty="0" smtClean="0"/>
              <a:t>Melhorar </a:t>
            </a:r>
            <a:r>
              <a:rPr lang="pt-BR" sz="2000" dirty="0"/>
              <a:t>a qualificação profissional e a intervenção no </a:t>
            </a:r>
            <a:r>
              <a:rPr lang="pt-BR" sz="2000" dirty="0" smtClean="0"/>
              <a:t>serviço</a:t>
            </a:r>
          </a:p>
          <a:p>
            <a:pPr algn="just"/>
            <a:endParaRPr lang="pt-BR" sz="2000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000" dirty="0"/>
              <a:t>A</a:t>
            </a:r>
            <a:r>
              <a:rPr lang="pt-BR" sz="2000" dirty="0" smtClean="0"/>
              <a:t>prendei </a:t>
            </a:r>
            <a:r>
              <a:rPr lang="pt-BR" sz="2000" dirty="0"/>
              <a:t>a conhecer as costumes do povo </a:t>
            </a:r>
            <a:r>
              <a:rPr lang="pt-BR" sz="2000" dirty="0" smtClean="0"/>
              <a:t>brasileiro, necessidades </a:t>
            </a:r>
            <a:r>
              <a:rPr lang="pt-BR" sz="2000" dirty="0"/>
              <a:t>e prioridades em saúde .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pt-BR" sz="2700" dirty="0" smtClean="0">
              <a:solidFill>
                <a:srgbClr val="0070C0"/>
              </a:solidFill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pPr algn="just"/>
            <a:endParaRPr lang="pt-BR" sz="27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pPr algn="just"/>
            <a:endParaRPr lang="pt-BR" sz="2700" dirty="0" smtClean="0">
              <a:solidFill>
                <a:srgbClr val="EA3A6C"/>
              </a:solidFill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pPr algn="just"/>
            <a:endParaRPr lang="pt-BR" sz="27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3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88640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</a:rPr>
              <a:t>Reﬂexão crítica sobre meu processo  </a:t>
            </a:r>
            <a:endParaRPr lang="pt-BR" sz="3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r>
              <a:rPr lang="pt-BR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</a:rPr>
              <a:t>pessoal</a:t>
            </a:r>
            <a:r>
              <a:rPr lang="pt-BR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</a:rPr>
              <a:t> de aprendizagem</a:t>
            </a:r>
            <a:endParaRPr lang="pt-BR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1549009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7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O significado do curso para minha prática profissional</a:t>
            </a:r>
            <a:r>
              <a:rPr lang="pt-BR" sz="27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.</a:t>
            </a:r>
          </a:p>
          <a:p>
            <a:pPr algn="just"/>
            <a:endParaRPr lang="pt-BR" sz="27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000" dirty="0" smtClean="0"/>
              <a:t>Aprender </a:t>
            </a:r>
            <a:r>
              <a:rPr lang="pt-BR" sz="2000" dirty="0"/>
              <a:t>aqui no Brasil sobre todos os protocolos da atenção primaria de </a:t>
            </a:r>
            <a:r>
              <a:rPr lang="pt-BR" sz="2000" dirty="0" smtClean="0"/>
              <a:t>saúde.</a:t>
            </a:r>
          </a:p>
          <a:p>
            <a:pPr algn="just"/>
            <a:endParaRPr lang="pt-BR" sz="2000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000" dirty="0" smtClean="0"/>
              <a:t>Melhorar </a:t>
            </a:r>
            <a:r>
              <a:rPr lang="pt-BR" sz="2000" dirty="0"/>
              <a:t>a qualidade de vida da população brasileira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000" dirty="0" smtClean="0"/>
              <a:t>Adquirir </a:t>
            </a:r>
            <a:r>
              <a:rPr lang="pt-BR" sz="2000" dirty="0"/>
              <a:t>conhecimento em atenção primaria de saúde.</a:t>
            </a:r>
            <a:endParaRPr lang="pt-BR" sz="2000" dirty="0" smtClean="0"/>
          </a:p>
          <a:p>
            <a:pPr marL="457200" indent="-457200" algn="just">
              <a:buFont typeface="Wingdings" pitchFamily="2" charset="2"/>
              <a:buChar char="Ø"/>
            </a:pPr>
            <a:endParaRPr lang="pt-BR" sz="2800" dirty="0"/>
          </a:p>
          <a:p>
            <a:pPr marL="457200" indent="-457200" algn="just">
              <a:buFont typeface="Wingdings" pitchFamily="2" charset="2"/>
              <a:buChar char="Ø"/>
            </a:pPr>
            <a:endParaRPr lang="pt-BR" sz="2700" dirty="0" smtClean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pPr algn="just"/>
            <a:endParaRPr lang="pt-BR" sz="2700" dirty="0">
              <a:latin typeface="Arial Rounded MT Bold" panose="020F0704030504030204" pitchFamily="34" charset="0"/>
            </a:endParaRPr>
          </a:p>
          <a:p>
            <a:pPr algn="just"/>
            <a:endParaRPr lang="pt-BR" sz="2700" dirty="0">
              <a:latin typeface="Arial Rounded MT Bold" panose="020F0704030504030204" pitchFamily="34" charset="0"/>
            </a:endParaRPr>
          </a:p>
          <a:p>
            <a:pPr algn="just"/>
            <a:endParaRPr lang="pt-BR" sz="2700" dirty="0" smtClean="0">
              <a:latin typeface="Arial Rounded MT Bold" panose="020F0704030504030204" pitchFamily="34" charset="0"/>
            </a:endParaRPr>
          </a:p>
          <a:p>
            <a:pPr algn="just"/>
            <a:endParaRPr lang="pt-BR" sz="27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41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3867176"/>
          </a:xfrm>
        </p:spPr>
        <p:txBody>
          <a:bodyPr>
            <a:noAutofit/>
          </a:bodyPr>
          <a:lstStyle/>
          <a:p>
            <a:pPr lvl="0"/>
            <a:r>
              <a:rPr lang="pt-BR" dirty="0" smtClean="0">
                <a:latin typeface="Arial Rounded MT Bold" pitchFamily="34" charset="0"/>
              </a:rPr>
              <a:t>Zona Urbana.</a:t>
            </a:r>
          </a:p>
          <a:p>
            <a:pPr lvl="0"/>
            <a:r>
              <a:rPr lang="pt-BR" dirty="0" smtClean="0">
                <a:latin typeface="Arial Rounded MT Bold" pitchFamily="34" charset="0"/>
              </a:rPr>
              <a:t>Com estrutura física adequada</a:t>
            </a:r>
          </a:p>
          <a:p>
            <a:pPr lvl="0"/>
            <a:endParaRPr lang="pt-BR" dirty="0" smtClean="0">
              <a:latin typeface="Arial Rounded MT Bold" pitchFamily="34" charset="0"/>
            </a:endParaRPr>
          </a:p>
          <a:p>
            <a:pPr lvl="0"/>
            <a:r>
              <a:rPr lang="pt-BR" dirty="0" smtClean="0">
                <a:latin typeface="Arial Rounded MT Bold" pitchFamily="34" charset="0"/>
              </a:rPr>
              <a:t>População da área da UBS _</a:t>
            </a:r>
            <a:r>
              <a:rPr lang="pt-BR" dirty="0" smtClean="0"/>
              <a:t> 3079 habitantes cadastrados</a:t>
            </a:r>
            <a:endParaRPr lang="pt-BR" dirty="0" smtClean="0">
              <a:latin typeface="Arial Rounded MT Bol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Arial Rounded MT Bold" pitchFamily="34" charset="0"/>
              </a:rPr>
              <a:t>Caracterização da UBS</a:t>
            </a:r>
            <a:endParaRPr lang="pt-BR" sz="4000" b="1" dirty="0"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95736" y="2708920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OBRIGADA!!!</a:t>
            </a:r>
            <a:br>
              <a:rPr lang="pt-BR" sz="2800" dirty="0" smtClean="0"/>
            </a:b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785926"/>
            <a:ext cx="8429684" cy="1699272"/>
          </a:xfrm>
        </p:spPr>
        <p:txBody>
          <a:bodyPr>
            <a:noAutofit/>
          </a:bodyPr>
          <a:lstStyle/>
          <a:p>
            <a:pPr lvl="0" algn="just"/>
            <a:r>
              <a:rPr lang="pt-BR" sz="2800" dirty="0" smtClean="0"/>
              <a:t>As consultas eram centralizadas só com enfermeira.</a:t>
            </a:r>
          </a:p>
          <a:p>
            <a:pPr lvl="0" algn="just"/>
            <a:r>
              <a:rPr lang="pt-BR" sz="2800" dirty="0" smtClean="0"/>
              <a:t>As gestantes e puérperas não tinham um dia programado para suas consultas.</a:t>
            </a:r>
          </a:p>
          <a:p>
            <a:pPr lvl="0" algn="just"/>
            <a:r>
              <a:rPr lang="pt-BR" sz="2800" dirty="0" smtClean="0"/>
              <a:t>As gestantes não tinham atendimento priorizado com dentista.</a:t>
            </a:r>
          </a:p>
          <a:p>
            <a:pPr lvl="0" algn="just"/>
            <a:r>
              <a:rPr lang="pt-BR" sz="2800" dirty="0" smtClean="0"/>
              <a:t>Não existia busca ativa de gestantes faltosas. </a:t>
            </a:r>
          </a:p>
          <a:p>
            <a:pPr marL="109728" lvl="0" indent="0" algn="just">
              <a:buNone/>
            </a:pPr>
            <a:endParaRPr lang="pt-BR" i="1" dirty="0" smtClean="0">
              <a:solidFill>
                <a:srgbClr val="EA3A6C"/>
              </a:solidFill>
              <a:latin typeface="Arial Rounded MT Bol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pt-BR" sz="3400" b="1" dirty="0" smtClean="0">
                <a:latin typeface="Arial Rounded MT Bold" pitchFamily="34" charset="0"/>
              </a:rPr>
              <a:t>Situação </a:t>
            </a:r>
            <a:r>
              <a:rPr lang="pt-BR" sz="3400" b="1" dirty="0" smtClean="0">
                <a:latin typeface="Arial Rounded MT Bold" pitchFamily="34" charset="0"/>
              </a:rPr>
              <a:t>da Ação </a:t>
            </a:r>
            <a:r>
              <a:rPr lang="pt-BR" sz="3400" dirty="0" smtClean="0">
                <a:latin typeface="Arial Rounded MT Bold" pitchFamily="34" charset="0"/>
              </a:rPr>
              <a:t>P</a:t>
            </a:r>
            <a:r>
              <a:rPr lang="pt-BR" sz="3400" b="1" dirty="0" smtClean="0">
                <a:latin typeface="Arial Rounded MT Bold" pitchFamily="34" charset="0"/>
              </a:rPr>
              <a:t>rogramática antes da Intervenção</a:t>
            </a:r>
            <a:endParaRPr lang="pt-BR" sz="3400" b="1" dirty="0"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316" y="1500174"/>
            <a:ext cx="8429684" cy="1770710"/>
          </a:xfrm>
        </p:spPr>
        <p:txBody>
          <a:bodyPr>
            <a:noAutofit/>
          </a:bodyPr>
          <a:lstStyle/>
          <a:p>
            <a:r>
              <a:rPr lang="pt-BR" dirty="0" smtClean="0"/>
              <a:t>Melhorar a Atenção ao pré-natal e puerpério, incluindo saúde bucal na UBS “Napoleão Costa Veloso” no município Antônio Almeida/PI.</a:t>
            </a:r>
          </a:p>
          <a:p>
            <a:pPr marL="109728" indent="0">
              <a:buNone/>
            </a:pPr>
            <a:r>
              <a:rPr lang="pt-BR" dirty="0" smtClean="0"/>
              <a:t> </a:t>
            </a:r>
          </a:p>
          <a:p>
            <a:pPr algn="just"/>
            <a:endParaRPr lang="pt-BR" dirty="0">
              <a:solidFill>
                <a:srgbClr val="EA3A6C"/>
              </a:solidFill>
              <a:latin typeface="Arial Rounded MT Bol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 Rounded MT Bold" pitchFamily="34" charset="0"/>
              </a:rPr>
              <a:t>Objetivo Geral</a:t>
            </a:r>
            <a:endParaRPr lang="pt-BR" sz="36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785926"/>
            <a:ext cx="8429684" cy="1770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>
                <a:sym typeface="Wingdings" pitchFamily="2" charset="2"/>
              </a:rPr>
              <a:t></a:t>
            </a:r>
            <a:r>
              <a:rPr lang="pt-BR" b="1" dirty="0" smtClean="0"/>
              <a:t>Desenvolver  ações em quatro eixos programáticos:</a:t>
            </a:r>
          </a:p>
          <a:p>
            <a:pPr lvl="0"/>
            <a:endParaRPr lang="pt-BR" dirty="0" smtClean="0">
              <a:solidFill>
                <a:srgbClr val="EA3A6C"/>
              </a:solidFill>
              <a:latin typeface="Arial Rounded MT Bold" pitchFamily="34" charset="0"/>
            </a:endParaRPr>
          </a:p>
          <a:p>
            <a:pPr lvl="0"/>
            <a:r>
              <a:rPr lang="pt-BR" dirty="0" smtClean="0">
                <a:latin typeface="Arial Rounded MT Bold" pitchFamily="34" charset="0"/>
              </a:rPr>
              <a:t>Monitoramento e avaliação.</a:t>
            </a:r>
          </a:p>
          <a:p>
            <a:pPr lvl="0"/>
            <a:r>
              <a:rPr lang="pt-BR" dirty="0" smtClean="0">
                <a:latin typeface="Arial Rounded MT Bold" pitchFamily="34" charset="0"/>
              </a:rPr>
              <a:t>Organização e gestão dos serviços. </a:t>
            </a:r>
          </a:p>
          <a:p>
            <a:pPr lvl="0"/>
            <a:r>
              <a:rPr lang="pt-BR" dirty="0" smtClean="0">
                <a:latin typeface="Arial Rounded MT Bold" pitchFamily="34" charset="0"/>
              </a:rPr>
              <a:t>Engajamento público.</a:t>
            </a:r>
          </a:p>
          <a:p>
            <a:pPr lvl="0"/>
            <a:r>
              <a:rPr lang="pt-BR" dirty="0" smtClean="0">
                <a:latin typeface="Arial Rounded MT Bold" pitchFamily="34" charset="0"/>
              </a:rPr>
              <a:t>Qualificação da pratica clinica. </a:t>
            </a:r>
            <a:endParaRPr lang="pt-BR" dirty="0">
              <a:latin typeface="Arial Rounded MT Bol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 Rounded MT Bold" pitchFamily="34" charset="0"/>
              </a:rPr>
              <a:t>Metodologia</a:t>
            </a:r>
            <a:endParaRPr lang="pt-BR" sz="36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428736"/>
            <a:ext cx="8429684" cy="3413784"/>
          </a:xfrm>
        </p:spPr>
        <p:txBody>
          <a:bodyPr>
            <a:noAutofit/>
          </a:bodyPr>
          <a:lstStyle/>
          <a:p>
            <a:pPr lvl="0" algn="just"/>
            <a:r>
              <a:rPr lang="pt-BR" dirty="0" smtClean="0"/>
              <a:t>Protocolo_Caderno </a:t>
            </a:r>
            <a:r>
              <a:rPr lang="pt-BR" dirty="0" smtClean="0"/>
              <a:t>de Atenção Básica 32 Atenção ao Pré-natal de Baixo Risco, de 2012.</a:t>
            </a:r>
          </a:p>
          <a:p>
            <a:pPr lvl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Instrumentos de Registros Específicos (</a:t>
            </a:r>
            <a:r>
              <a:rPr lang="pt-BR" sz="2000" dirty="0" smtClean="0"/>
              <a:t>ficha perinatal (ficha-espelho) e Planilha de Acompanhamento, prontuário clinica, cartão de grávidas, cartão de vacinas, ficha espelho de atendimento odontológico e  livro de registro de grávidas e puérperas)</a:t>
            </a:r>
            <a:endParaRPr lang="pt-BR" sz="2000" dirty="0">
              <a:solidFill>
                <a:srgbClr val="EA3A6C"/>
              </a:solidFill>
              <a:latin typeface="Arial Rounded MT Bol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 Rounded MT Bold" pitchFamily="34" charset="0"/>
              </a:rPr>
              <a:t>Logística</a:t>
            </a:r>
            <a:endParaRPr lang="pt-BR" sz="36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3786190"/>
            <a:ext cx="8286808" cy="1336366"/>
          </a:xfrm>
        </p:spPr>
        <p:txBody>
          <a:bodyPr>
            <a:noAutofit/>
          </a:bodyPr>
          <a:lstStyle/>
          <a:p>
            <a:pPr marL="365125" indent="0" algn="just">
              <a:buNone/>
            </a:pPr>
            <a:r>
              <a:rPr lang="pt-BR" sz="2500" b="1" dirty="0" smtClean="0">
                <a:latin typeface="Arial Rounded MT Bold" pitchFamily="34" charset="0"/>
              </a:rPr>
              <a:t>Meta 1.1.</a:t>
            </a:r>
            <a:r>
              <a:rPr lang="pt-BR" sz="2500" dirty="0" smtClean="0">
                <a:latin typeface="Arial Rounded MT Bold" pitchFamily="34" charset="0"/>
              </a:rPr>
              <a:t> Alcançar 100 % de cobertura das gestantes cadastradas no Programa de Pré-natal da unidade de saúde.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 Rounded MT Bold" pitchFamily="34" charset="0"/>
              </a:rPr>
              <a:t>Objetivos, Metas e Resultados</a:t>
            </a:r>
            <a:br>
              <a:rPr lang="pt-BR" sz="3200" b="1" dirty="0" smtClean="0">
                <a:latin typeface="Arial Rounded MT Bold" pitchFamily="34" charset="0"/>
              </a:rPr>
            </a:br>
            <a:r>
              <a:rPr lang="pt-BR" sz="3200" b="1" dirty="0" smtClean="0">
                <a:latin typeface="Arial Rounded MT Bold" pitchFamily="34" charset="0"/>
              </a:rPr>
              <a:t>Pré-natal</a:t>
            </a:r>
            <a:endParaRPr lang="pt-BR" sz="3200" b="1" dirty="0">
              <a:latin typeface="Arial Rounded MT Bold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71538" y="2500306"/>
            <a:ext cx="76595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700" b="1" dirty="0" smtClean="0">
                <a:latin typeface="Arial Rounded MT Bold" pitchFamily="34" charset="0"/>
              </a:rPr>
              <a:t>Objetivo 1.</a:t>
            </a:r>
            <a:r>
              <a:rPr lang="pt-BR" sz="2700" dirty="0" smtClean="0">
                <a:latin typeface="Arial Rounded MT Bold" pitchFamily="34" charset="0"/>
              </a:rPr>
              <a:t> Ampliar a cobertura de pré-natal.</a:t>
            </a:r>
          </a:p>
          <a:p>
            <a:endParaRPr lang="pt-B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1912</TotalTime>
  <Words>2021</Words>
  <Application>Microsoft Office PowerPoint</Application>
  <PresentationFormat>Apresentação na tela (4:3)</PresentationFormat>
  <Paragraphs>210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1" baseType="lpstr">
      <vt:lpstr>Concurso</vt:lpstr>
      <vt:lpstr>UNIVERSIDADE ABERTA DO SUS UNIVERSIDADE FEDERAL DE PELOTAS Especialização em Saúde da Família Modalidade a Distância Turma 7  TRABALHO DE CONCLUSÃO DE CURSO   Qualificação da Atenção ao pré-natal e puerpério, incluindo saúde bucal,na UBS “Napoleão Costa Veloso” no município Antônio Almeida/PI.          </vt:lpstr>
      <vt:lpstr>Introdução</vt:lpstr>
      <vt:lpstr>Caracterização do munícipio</vt:lpstr>
      <vt:lpstr>Caracterização da UBS</vt:lpstr>
      <vt:lpstr>Situação da Ação Programática antes da Intervenção</vt:lpstr>
      <vt:lpstr>Objetivo Geral</vt:lpstr>
      <vt:lpstr>Metodologia</vt:lpstr>
      <vt:lpstr>Logística</vt:lpstr>
      <vt:lpstr>Objetivos, Metas e Resultados Pré-natal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olivia rodriguez gonzalez</dc:creator>
  <cp:lastModifiedBy>cliente</cp:lastModifiedBy>
  <cp:revision>108</cp:revision>
  <dcterms:created xsi:type="dcterms:W3CDTF">2015-04-09T20:42:46Z</dcterms:created>
  <dcterms:modified xsi:type="dcterms:W3CDTF">2015-06-20T00:02:19Z</dcterms:modified>
</cp:coreProperties>
</file>