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8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79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1" d="100"/>
          <a:sy n="91" d="100"/>
        </p:scale>
        <p:origin x="-786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BFB2B-0886-4705-B986-2E09F4C0A2B9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7D3FD-C78A-4987-A81E-C454660B0D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42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D3FD-C78A-4987-A81E-C454660B0D2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43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Objetivo Metas</a:t>
            </a:r>
            <a:r>
              <a:rPr lang="pt-BR" baseline="0" dirty="0" smtClean="0"/>
              <a:t> e Resultados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D3FD-C78A-4987-A81E-C454660B0D2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6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REFLEXÕES DO CURSO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D3FD-C78A-4987-A81E-C454660B0D2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57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D3FD-C78A-4987-A81E-C454660B0D2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4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4CE049-539F-4DB3-9E86-4BF732974568}" type="datetimeFigureOut">
              <a:rPr lang="pt-BR" smtClean="0"/>
              <a:t>20/08/2015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805937-838C-4344-8EA4-9BB01D99D05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0943"/>
            <a:ext cx="90364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UNIVERSIDADE FEDERAL DE PELOTAS</a:t>
            </a:r>
          </a:p>
          <a:p>
            <a:pPr algn="ctr"/>
            <a:r>
              <a:rPr lang="pt-BR" dirty="0" smtClean="0"/>
              <a:t>UNIVERSIDADE ABERTA DO SUS</a:t>
            </a:r>
          </a:p>
          <a:p>
            <a:pPr algn="ctr"/>
            <a:r>
              <a:rPr lang="pt-BR" dirty="0" smtClean="0"/>
              <a:t>Especialização em Saúde da Família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Modalidade à Distância</a:t>
            </a:r>
          </a:p>
          <a:p>
            <a:pPr algn="ctr"/>
            <a:r>
              <a:rPr lang="pt-BR" dirty="0" smtClean="0"/>
              <a:t>Turma 8</a:t>
            </a:r>
          </a:p>
          <a:p>
            <a:pPr algn="ctr"/>
            <a:r>
              <a:rPr lang="pt-BR" dirty="0" smtClean="0"/>
              <a:t> </a:t>
            </a:r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Trabalho de Conclusão de Curso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Qualificação da Atenção dos usuários com Hipertensão Arterial Sistêmica e/ou Diabetes mellitus UBS de Água Fria, Campo Maior / PI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err="1" smtClean="0"/>
              <a:t>Yoannys</a:t>
            </a:r>
            <a:r>
              <a:rPr lang="pt-BR" dirty="0" smtClean="0"/>
              <a:t> </a:t>
            </a:r>
            <a:r>
              <a:rPr lang="pt-BR" dirty="0" err="1" smtClean="0"/>
              <a:t>Mendez</a:t>
            </a:r>
            <a:r>
              <a:rPr lang="pt-BR" dirty="0" smtClean="0"/>
              <a:t> </a:t>
            </a:r>
            <a:r>
              <a:rPr lang="pt-BR" dirty="0" err="1" smtClean="0"/>
              <a:t>Mendez</a:t>
            </a:r>
            <a:endParaRPr lang="pt-BR" dirty="0" smtClean="0"/>
          </a:p>
          <a:p>
            <a:pPr algn="ctr"/>
            <a:r>
              <a:rPr lang="pt-BR" dirty="0" smtClean="0"/>
              <a:t>Orientador </a:t>
            </a:r>
            <a:r>
              <a:rPr lang="pt-BR" dirty="0"/>
              <a:t>Mateus Casanova dos Santos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                              Pelotas, 2015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591" y="1844823"/>
            <a:ext cx="1103313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703" y="2204864"/>
            <a:ext cx="2847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8316" y="1323731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8" y="1340768"/>
            <a:ext cx="2371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131840" y="40466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Logística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1052736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Manual Técnico de Hipertensão Arterial e Diabetes </a:t>
            </a:r>
            <a:endParaRPr lang="pt-BR" sz="2800" dirty="0" smtClean="0"/>
          </a:p>
          <a:p>
            <a:r>
              <a:rPr lang="pt-BR" sz="2800" dirty="0" smtClean="0"/>
              <a:t>Mellitus </a:t>
            </a:r>
            <a:r>
              <a:rPr lang="pt-BR" sz="2800" dirty="0"/>
              <a:t>do Ministério da Saúde, 2012. </a:t>
            </a:r>
          </a:p>
          <a:p>
            <a:r>
              <a:rPr lang="pt-BR" sz="2800" dirty="0" smtClean="0"/>
              <a:t>Ficha </a:t>
            </a:r>
            <a:r>
              <a:rPr lang="pt-BR" sz="2800" dirty="0"/>
              <a:t>do usuário e a ficha espelho disponíveis no município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Planilha </a:t>
            </a:r>
            <a:r>
              <a:rPr lang="pt-BR" sz="2800" dirty="0"/>
              <a:t>eletrônica de coleta de dados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Prontuários </a:t>
            </a:r>
            <a:r>
              <a:rPr lang="pt-BR" sz="2800" dirty="0" smtClean="0"/>
              <a:t>dos </a:t>
            </a:r>
            <a:r>
              <a:rPr lang="pt-BR" sz="2800" dirty="0"/>
              <a:t>usuários </a:t>
            </a:r>
            <a:r>
              <a:rPr lang="pt-BR" sz="2800" dirty="0" smtClean="0"/>
              <a:t>da população alvo.</a:t>
            </a:r>
          </a:p>
          <a:p>
            <a:r>
              <a:rPr lang="pt-BR" sz="2800" dirty="0" smtClean="0"/>
              <a:t>O </a:t>
            </a:r>
            <a:r>
              <a:rPr lang="pt-BR" sz="2800" dirty="0"/>
              <a:t>livro de </a:t>
            </a:r>
            <a:r>
              <a:rPr lang="pt-BR" sz="2800" dirty="0" smtClean="0"/>
              <a:t>registro das consultas</a:t>
            </a:r>
          </a:p>
          <a:p>
            <a:r>
              <a:rPr lang="pt-BR" sz="2800" dirty="0" smtClean="0"/>
              <a:t>Capacitação </a:t>
            </a:r>
            <a:r>
              <a:rPr lang="pt-BR" sz="2800" dirty="0" smtClean="0"/>
              <a:t>da equipe</a:t>
            </a:r>
          </a:p>
          <a:p>
            <a:r>
              <a:rPr lang="pt-BR" sz="2800" dirty="0" smtClean="0"/>
              <a:t>Atualização </a:t>
            </a:r>
            <a:r>
              <a:rPr lang="pt-BR" sz="2800" dirty="0" smtClean="0"/>
              <a:t>dos registros </a:t>
            </a:r>
            <a:endParaRPr lang="pt-BR" sz="2800" dirty="0" smtClean="0"/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06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Objetivo Metas e Resultados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12474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Ampliar </a:t>
            </a:r>
            <a:r>
              <a:rPr lang="pt-BR" sz="2000" dirty="0"/>
              <a:t>a cobertura de atenção a hipertensos e/ou diabéticos teve como metas ampliar </a:t>
            </a:r>
            <a:r>
              <a:rPr lang="pt-BR" sz="2000" dirty="0" smtClean="0"/>
              <a:t>a cobertura </a:t>
            </a:r>
            <a:r>
              <a:rPr lang="pt-BR" sz="2000" dirty="0"/>
              <a:t>de atenção a 100% de hipertensos e 100%de diabéticos</a:t>
            </a:r>
            <a:r>
              <a:rPr lang="pt-B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2127250"/>
            <a:ext cx="4706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552" y="495249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 </a:t>
            </a:r>
            <a:r>
              <a:rPr lang="pt-BR" sz="2000" dirty="0"/>
              <a:t>indicador Cobertura do programa de atenção ao hipertenso na unidade de </a:t>
            </a:r>
            <a:r>
              <a:rPr lang="pt-BR" sz="2000" dirty="0" smtClean="0"/>
              <a:t>saúde, conforme </a:t>
            </a:r>
            <a:r>
              <a:rPr lang="pt-BR" sz="2000" dirty="0"/>
              <a:t>a Figura 1, obteve-se no mês 1 da intervenção 23,7% (49), no mês 2 30% (62), no mês 3 43,5% (90) e no mês 4 55,6% </a:t>
            </a:r>
          </a:p>
        </p:txBody>
      </p:sp>
    </p:spTree>
    <p:extLst>
      <p:ext uri="{BB962C8B-B14F-4D97-AF65-F5344CB8AC3E}">
        <p14:creationId xmlns:p14="http://schemas.microsoft.com/office/powerpoint/2010/main" val="7691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62068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indicador de cobertura do programa de atenção ao diabético, conforme a Figura 2, no mês 1 desenvolveu-se 22,2% (14), no mês 2 82,5% (52),  no mês 3 96,8% (61) e no mês 4 100%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42" y="2564904"/>
            <a:ext cx="6696745" cy="39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2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33265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O indicador Proporção de hipertensos com o exame clínico em dia de acordo com o protocolo, conforme ilustra a Figura 3, no mês 1 obteve-se 69,4% (34), no mês 2 83,9% (52), no mês 3 78,9% (71) e no mês 4 75,7%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" y="2154238"/>
            <a:ext cx="7880351" cy="416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Proporção de diabéticos com o exame clínico em dia de acordo com o protocolo, observou-se, em acordo com a Figura 4, que no mês 1, obteve-se 85,7% (12), no mês 2 90,4% (47), no mês 3 88,5% (54) e no mês 4 88,9%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2" y="2176463"/>
            <a:ext cx="7751842" cy="43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Garantir </a:t>
            </a:r>
            <a:r>
              <a:rPr lang="pt-BR" sz="2000" dirty="0"/>
              <a:t>a 100% dos hipertensos a realização de exames complementares em dia de acordo com o protocolo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984776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55265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No </a:t>
            </a:r>
            <a:r>
              <a:rPr lang="pt-BR" sz="2000" dirty="0"/>
              <a:t>primeiro mês obteve-se 61,2% (30), no mês 2 64,5% (40), no mês 3 60% (54) e no mês 4 55,7% </a:t>
            </a:r>
          </a:p>
        </p:txBody>
      </p:sp>
    </p:spTree>
    <p:extLst>
      <p:ext uri="{BB962C8B-B14F-4D97-AF65-F5344CB8AC3E}">
        <p14:creationId xmlns:p14="http://schemas.microsoft.com/office/powerpoint/2010/main" val="11993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Garantir </a:t>
            </a:r>
            <a:r>
              <a:rPr lang="pt-BR" sz="2000" dirty="0"/>
              <a:t>a 100% dos diabéticos a realização de exames complementares em dia de acordo com o protocolo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3" y="1340768"/>
            <a:ext cx="6408712" cy="37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569115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 Respectivamente </a:t>
            </a:r>
            <a:r>
              <a:rPr lang="pt-BR" sz="2000" dirty="0"/>
              <a:t>nos meses 1, 2, 3 e 4, 71,4% (10), 92,3% (48), 86,9% (53) e 84,1% </a:t>
            </a:r>
          </a:p>
        </p:txBody>
      </p:sp>
    </p:spTree>
    <p:extLst>
      <p:ext uri="{BB962C8B-B14F-4D97-AF65-F5344CB8AC3E}">
        <p14:creationId xmlns:p14="http://schemas.microsoft.com/office/powerpoint/2010/main" val="30144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3326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 Priorizar </a:t>
            </a:r>
            <a:r>
              <a:rPr lang="pt-BR" sz="2000" dirty="0"/>
              <a:t>a prescrição de medicamentos da farmácia popular para 100% dos hipertensos e </a:t>
            </a:r>
            <a:r>
              <a:rPr lang="pt-BR" sz="2000" dirty="0" smtClean="0"/>
              <a:t>diabéticos </a:t>
            </a:r>
            <a:r>
              <a:rPr lang="pt-BR" sz="2000" dirty="0"/>
              <a:t>cadastrados na unidade de saúde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0" y="1772816"/>
            <a:ext cx="775975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83569" y="5552657"/>
            <a:ext cx="7840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Nos </a:t>
            </a:r>
            <a:r>
              <a:rPr lang="pt-BR" sz="2000" dirty="0"/>
              <a:t>usuários hipertensos, respectivamente nos meses 1, 2, 3 e 4 obteve-se 98% (48), 77,4% (48), 84,4% (76) e 87,8% </a:t>
            </a:r>
          </a:p>
        </p:txBody>
      </p:sp>
    </p:spTree>
    <p:extLst>
      <p:ext uri="{BB962C8B-B14F-4D97-AF65-F5344CB8AC3E}">
        <p14:creationId xmlns:p14="http://schemas.microsoft.com/office/powerpoint/2010/main" val="26848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76470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Em relação aos usuários e/ou usuárias diabéticas, atingiu-se 100% (14) no mês 1, sucedendo-se 37,3% (19) no mês 2, 46,7% (28) no mês 3 e 48,4% (30) no mês 4.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344816" cy="341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046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Realizar </a:t>
            </a:r>
            <a:r>
              <a:rPr lang="pt-BR" sz="2000" dirty="0"/>
              <a:t>avaliação da necessidade de atendimento odontológico em 100% dos hipertensos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652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5552656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No</a:t>
            </a:r>
            <a:r>
              <a:rPr lang="pt-BR" dirty="0" smtClean="0"/>
              <a:t> </a:t>
            </a:r>
            <a:r>
              <a:rPr lang="pt-BR" dirty="0"/>
              <a:t>mês 1 desenvolveu-se 2% (01), no mês 2 12,9% (08), no mês 3 17,8% (16) e no mês 4 18,3% </a:t>
            </a:r>
          </a:p>
        </p:txBody>
      </p:sp>
    </p:spTree>
    <p:extLst>
      <p:ext uri="{BB962C8B-B14F-4D97-AF65-F5344CB8AC3E}">
        <p14:creationId xmlns:p14="http://schemas.microsoft.com/office/powerpoint/2010/main" val="399476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9695" y="908720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                                             Apresentação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Defesa do TCC é caracterizada um trabalho de conclusão do curso de pós-graduação em Saúde da Família – Modalidade </a:t>
            </a:r>
            <a:r>
              <a:rPr lang="pt-BR" dirty="0" err="1" smtClean="0"/>
              <a:t>EaD</a:t>
            </a:r>
            <a:r>
              <a:rPr lang="pt-BR" dirty="0" smtClean="0"/>
              <a:t>, promovido pela Universidade Federal de Pelotas (</a:t>
            </a:r>
            <a:r>
              <a:rPr lang="pt-BR" dirty="0" err="1" smtClean="0"/>
              <a:t>UFPel</a:t>
            </a:r>
            <a:r>
              <a:rPr lang="pt-BR" dirty="0" smtClean="0"/>
              <a:t>) em parceria com a Universidade Aberta do Sistema Único de Saúde (UNASUS) e apresenta o relato da realização de uma intervenção voltado a qualificar a atenção aos Hipertensos e/ou Diabéticos na UBS de Água Fria, Campo Maior / PI. </a:t>
            </a:r>
          </a:p>
          <a:p>
            <a:pPr algn="just"/>
            <a:endParaRPr lang="pt-BR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60212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3677022" cy="244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22000" y="5636040"/>
            <a:ext cx="24849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http://www.campomaior.pi.gov.br/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06" y="3950655"/>
            <a:ext cx="2390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5825" y="404664"/>
            <a:ext cx="1174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548680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Realizar</a:t>
            </a:r>
            <a:r>
              <a:rPr lang="pt-BR" dirty="0" smtClean="0"/>
              <a:t> </a:t>
            </a:r>
            <a:r>
              <a:rPr lang="pt-BR" dirty="0"/>
              <a:t>avaliação da necessidade de atendimento odontológico em 100% dos diabéticos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25788"/>
            <a:ext cx="7344816" cy="41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69115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No </a:t>
            </a:r>
            <a:r>
              <a:rPr lang="pt-BR" sz="2000" dirty="0"/>
              <a:t>mês 1 em 7,1% (01), no mês 2 7,7% (04), no mês 3 9,8% (06) e no mês 4 9,5%</a:t>
            </a:r>
          </a:p>
        </p:txBody>
      </p:sp>
    </p:spTree>
    <p:extLst>
      <p:ext uri="{BB962C8B-B14F-4D97-AF65-F5344CB8AC3E}">
        <p14:creationId xmlns:p14="http://schemas.microsoft.com/office/powerpoint/2010/main" val="36258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3"/>
            <a:ext cx="7056783" cy="312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15719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 </a:t>
            </a:r>
            <a:r>
              <a:rPr lang="pt-BR" sz="2000" dirty="0"/>
              <a:t>No mês 1 obteve-se 91,8% (45), no mês 2 95,2% (59), no mês 3 95,6% (86) e no mês 4 96,5%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332656"/>
            <a:ext cx="81369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Manter</a:t>
            </a:r>
            <a:r>
              <a:rPr lang="pt-BR" dirty="0" smtClean="0"/>
              <a:t> </a:t>
            </a:r>
            <a:r>
              <a:rPr lang="pt-BR" dirty="0"/>
              <a:t>a ficha de acompanhamento de 100% dos hipertensos cadastrados na unidade de saúde</a:t>
            </a:r>
          </a:p>
        </p:txBody>
      </p:sp>
    </p:spTree>
    <p:extLst>
      <p:ext uri="{BB962C8B-B14F-4D97-AF65-F5344CB8AC3E}">
        <p14:creationId xmlns:p14="http://schemas.microsoft.com/office/powerpoint/2010/main" val="12893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620688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Manter</a:t>
            </a:r>
            <a:r>
              <a:rPr lang="pt-BR" dirty="0" smtClean="0"/>
              <a:t> </a:t>
            </a:r>
            <a:r>
              <a:rPr lang="pt-BR" dirty="0"/>
              <a:t>ficha de acompanhamento de 100% dos diabéticos cadastrados na unidade de saúde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700808"/>
            <a:ext cx="7416824" cy="293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4999107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Mês</a:t>
            </a:r>
            <a:r>
              <a:rPr lang="pt-BR" dirty="0" smtClean="0"/>
              <a:t> </a:t>
            </a:r>
            <a:r>
              <a:rPr lang="pt-BR" dirty="0"/>
              <a:t>1 100% (14), no mês 2 100% (52), no mês 3 98,4% (60) e no mês 4 98,4% (62</a:t>
            </a:r>
          </a:p>
        </p:txBody>
      </p:sp>
    </p:spTree>
    <p:extLst>
      <p:ext uri="{BB962C8B-B14F-4D97-AF65-F5344CB8AC3E}">
        <p14:creationId xmlns:p14="http://schemas.microsoft.com/office/powerpoint/2010/main" val="4970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Realizar </a:t>
            </a:r>
            <a:r>
              <a:rPr lang="pt-BR" sz="2000" dirty="0"/>
              <a:t>estratificação do risco cardiovascular em 100% dos hipertensos cadastrados na unidade de saúde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7089"/>
            <a:ext cx="6840760" cy="385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520" y="518332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Mês </a:t>
            </a:r>
            <a:r>
              <a:rPr lang="pt-BR" sz="2000" dirty="0"/>
              <a:t>1 71,4% (35), no mês 2 91,9% (57), no mês 3 84,4% (76) e no mês 4 80% </a:t>
            </a:r>
          </a:p>
        </p:txBody>
      </p:sp>
    </p:spTree>
    <p:extLst>
      <p:ext uri="{BB962C8B-B14F-4D97-AF65-F5344CB8AC3E}">
        <p14:creationId xmlns:p14="http://schemas.microsoft.com/office/powerpoint/2010/main" val="742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20688"/>
            <a:ext cx="8352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Estratificação</a:t>
            </a:r>
            <a:r>
              <a:rPr lang="pt-BR" dirty="0" smtClean="0"/>
              <a:t> </a:t>
            </a:r>
            <a:r>
              <a:rPr lang="pt-BR" dirty="0"/>
              <a:t>do risco cardiovascular em 100% dos diabéticos cadastrados na unidade de saúde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34481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5691157"/>
            <a:ext cx="79208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Mês</a:t>
            </a:r>
            <a:r>
              <a:rPr lang="pt-BR" dirty="0" smtClean="0"/>
              <a:t> </a:t>
            </a:r>
            <a:r>
              <a:rPr lang="pt-BR" dirty="0"/>
              <a:t>1 85,7% (12), no mês 2 98,1% (51), no mês 3 95,1% (58) e no mês 4 95,2% </a:t>
            </a:r>
          </a:p>
        </p:txBody>
      </p:sp>
    </p:spTree>
    <p:extLst>
      <p:ext uri="{BB962C8B-B14F-4D97-AF65-F5344CB8AC3E}">
        <p14:creationId xmlns:p14="http://schemas.microsoft.com/office/powerpoint/2010/main" val="28928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P</a:t>
            </a:r>
            <a:r>
              <a:rPr lang="pt-BR" sz="2000" dirty="0" smtClean="0"/>
              <a:t>roporção </a:t>
            </a:r>
            <a:r>
              <a:rPr lang="pt-BR" sz="2000" dirty="0"/>
              <a:t>de </a:t>
            </a:r>
            <a:r>
              <a:rPr lang="pt-BR" sz="2000" dirty="0" smtClean="0"/>
              <a:t>hipertensos com </a:t>
            </a:r>
            <a:r>
              <a:rPr lang="pt-BR" sz="2000" dirty="0"/>
              <a:t>orientação nutricional sobre alimentação saudável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984776" cy="32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37321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Mês </a:t>
            </a:r>
            <a:r>
              <a:rPr lang="pt-BR" dirty="0"/>
              <a:t>1 100% (49), no mês 2 98,4% (61), no mês 3 98,9% (89) e no mês 4 99,1% </a:t>
            </a:r>
          </a:p>
        </p:txBody>
      </p:sp>
    </p:spTree>
    <p:extLst>
      <p:ext uri="{BB962C8B-B14F-4D97-AF65-F5344CB8AC3E}">
        <p14:creationId xmlns:p14="http://schemas.microsoft.com/office/powerpoint/2010/main" val="22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2068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Proporção </a:t>
            </a:r>
            <a:r>
              <a:rPr lang="pt-BR" sz="2000" dirty="0"/>
              <a:t>de hipertensos que receberam orientação sobre higiene bucal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08" y="1328573"/>
            <a:ext cx="6444384" cy="390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551723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 Mês </a:t>
            </a:r>
            <a:r>
              <a:rPr lang="pt-BR" sz="2000" dirty="0"/>
              <a:t>1 100% (49), no mês 2 77,4% (48), no mês 3 84,4% (76) e no mês 4 87,8%</a:t>
            </a:r>
          </a:p>
        </p:txBody>
      </p:sp>
    </p:spTree>
    <p:extLst>
      <p:ext uri="{BB962C8B-B14F-4D97-AF65-F5344CB8AC3E}">
        <p14:creationId xmlns:p14="http://schemas.microsoft.com/office/powerpoint/2010/main" val="29215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6673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proporção de diabéticos que receberam orientação sobre higiene bucal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68751" cy="369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5517232"/>
            <a:ext cx="8136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/>
              <a:t>Mês </a:t>
            </a:r>
            <a:r>
              <a:rPr lang="pt-BR" sz="2000" dirty="0"/>
              <a:t>1 100% (14), no mês 2 32,7% (17), no mês 3 42,6% (26) e no mês 4 44,4% </a:t>
            </a:r>
          </a:p>
        </p:txBody>
      </p:sp>
    </p:spTree>
    <p:extLst>
      <p:ext uri="{BB962C8B-B14F-4D97-AF65-F5344CB8AC3E}">
        <p14:creationId xmlns:p14="http://schemas.microsoft.com/office/powerpoint/2010/main" val="42504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476672"/>
            <a:ext cx="885698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2800" dirty="0"/>
              <a:t>Discussão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 </a:t>
            </a:r>
            <a:r>
              <a:rPr lang="pt-BR" sz="2000" dirty="0" smtClean="0"/>
              <a:t>Ampliação </a:t>
            </a:r>
            <a:r>
              <a:rPr lang="pt-BR" sz="2000" dirty="0"/>
              <a:t>da cobertura da atenção aos hipertensos e diabéticos, </a:t>
            </a:r>
          </a:p>
          <a:p>
            <a:pPr algn="just"/>
            <a:r>
              <a:rPr lang="pt-BR" sz="2000" dirty="0" smtClean="0"/>
              <a:t> </a:t>
            </a:r>
          </a:p>
          <a:p>
            <a:pPr algn="just"/>
            <a:r>
              <a:rPr lang="pt-BR" sz="2000" dirty="0" smtClean="0"/>
              <a:t>Melhoria </a:t>
            </a:r>
            <a:r>
              <a:rPr lang="pt-BR" sz="2000" dirty="0"/>
              <a:t>dos registros e a qualificação da atenção com destaque para a ampliação do exame dos pés dos diabéticos e para a classificação de risco de ambos os grupos. </a:t>
            </a:r>
            <a:r>
              <a:rPr lang="pt-BR" sz="2000" dirty="0" smtClean="0"/>
              <a:t>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smtClean="0"/>
              <a:t>Promoção </a:t>
            </a:r>
            <a:r>
              <a:rPr lang="pt-BR" sz="2000" dirty="0"/>
              <a:t>em saúde por meio das informações referentes à importância de uma alimentação saudável, da prática de atividades físicas, sobre o prejuízo dos hábitos tóxicos como a fumo, o consumo de álcool e o consumo de drogas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 </a:t>
            </a:r>
          </a:p>
          <a:p>
            <a:pPr algn="just"/>
            <a:r>
              <a:rPr lang="pt-BR" sz="2000" dirty="0" smtClean="0"/>
              <a:t>Promoção do </a:t>
            </a:r>
            <a:r>
              <a:rPr lang="pt-BR" sz="2000" dirty="0"/>
              <a:t>trabalho integrado do médico, da enfermeira, da auxiliar de enfermagem e da recepção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 </a:t>
            </a:r>
          </a:p>
          <a:p>
            <a:pPr algn="just"/>
            <a:r>
              <a:rPr lang="pt-BR" sz="2000" dirty="0" smtClean="0"/>
              <a:t>Melhor </a:t>
            </a:r>
            <a:r>
              <a:rPr lang="pt-BR" sz="2000" dirty="0"/>
              <a:t>organização nos atendimentos, nos agendamentos das consultas, nos atendimentos da demanda espontânea, nas visitas domiciliares aos idosos e </a:t>
            </a:r>
            <a:r>
              <a:rPr lang="pt-BR" sz="2000" dirty="0" err="1"/>
              <a:t>camados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77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692696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REFLEXÕES DO </a:t>
            </a:r>
            <a:r>
              <a:rPr lang="pt-BR" sz="2800" dirty="0" smtClean="0"/>
              <a:t>CURSO</a:t>
            </a:r>
          </a:p>
          <a:p>
            <a:endParaRPr lang="pt-BR" dirty="0"/>
          </a:p>
          <a:p>
            <a:r>
              <a:rPr lang="pt-BR" sz="2400" dirty="0" smtClean="0"/>
              <a:t>Importância do trabalho em equipe na comunidade</a:t>
            </a:r>
          </a:p>
          <a:p>
            <a:endParaRPr lang="pt-BR" sz="2400" dirty="0"/>
          </a:p>
          <a:p>
            <a:r>
              <a:rPr lang="pt-BR" sz="2400" dirty="0" smtClean="0"/>
              <a:t>Importância das atividades de educação, prevenção e promoção</a:t>
            </a:r>
          </a:p>
          <a:p>
            <a:endParaRPr lang="pt-BR" sz="2400" dirty="0"/>
          </a:p>
          <a:p>
            <a:r>
              <a:rPr lang="pt-BR" sz="2400" dirty="0" smtClean="0"/>
              <a:t>Vinculo com a população alvo da comunidade</a:t>
            </a:r>
          </a:p>
          <a:p>
            <a:endParaRPr lang="pt-BR" sz="2400" dirty="0"/>
          </a:p>
          <a:p>
            <a:r>
              <a:rPr lang="pt-BR" sz="2400" dirty="0" smtClean="0"/>
              <a:t>Melhoria na minha pratica clinica</a:t>
            </a:r>
          </a:p>
          <a:p>
            <a:endParaRPr lang="pt-BR" sz="2400" dirty="0"/>
          </a:p>
          <a:p>
            <a:r>
              <a:rPr lang="pt-BR" sz="2400" dirty="0" smtClean="0"/>
              <a:t>Aumento da cobertura dos atendimentos da população alvo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092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30534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Campo Maior é um município brasileiro do estado do Piauí. Localiza-se à latitude 04º49'40" sul e à longitude 42º10'07" oeste, estando à altitude de 125 metros. Sua população estimada no ano de 2013 era de 45.180 habitantes. Possui uma área de 1.699,383 km². Tem  17 UBS tradicionais, tem um grupo NASF, um Centro de Especialidades Odontológicas (CEO), alguns especialistas, como </a:t>
            </a:r>
            <a:r>
              <a:rPr lang="pt-BR" dirty="0" err="1" smtClean="0"/>
              <a:t>cirugía</a:t>
            </a:r>
            <a:r>
              <a:rPr lang="pt-BR" dirty="0" smtClean="0"/>
              <a:t>, ortopedia, </a:t>
            </a:r>
            <a:r>
              <a:rPr lang="pt-BR" dirty="0" err="1" smtClean="0"/>
              <a:t>pediatría</a:t>
            </a:r>
            <a:r>
              <a:rPr lang="pt-BR" dirty="0" smtClean="0"/>
              <a:t>, </a:t>
            </a:r>
            <a:r>
              <a:rPr lang="pt-BR" dirty="0" err="1" smtClean="0"/>
              <a:t>oftalmología</a:t>
            </a:r>
            <a:r>
              <a:rPr lang="pt-BR" dirty="0" smtClean="0"/>
              <a:t>, </a:t>
            </a:r>
            <a:r>
              <a:rPr lang="pt-BR" dirty="0" err="1" smtClean="0"/>
              <a:t>ginecología</a:t>
            </a:r>
            <a:r>
              <a:rPr lang="pt-BR" dirty="0" smtClean="0"/>
              <a:t> e </a:t>
            </a:r>
            <a:r>
              <a:rPr lang="pt-BR" dirty="0" err="1" smtClean="0"/>
              <a:t>obstetricia</a:t>
            </a:r>
            <a:r>
              <a:rPr lang="pt-BR" dirty="0" smtClean="0"/>
              <a:t>, um hospital e boa disponibilidade para fazer exames complementares apoiados pelas clínicas privadas que têm convênios com o SUS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2664296" cy="178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fotos - copy\brasss\20140625_134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93" y="4725144"/>
            <a:ext cx="2988639" cy="17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ENDES\Downloads\3183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61" y="4248003"/>
            <a:ext cx="227584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ENDES\Downloads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91" y="4248003"/>
            <a:ext cx="3758633" cy="25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AGRADECIMENTOS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1196752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Agradeço a meu professor o Doutor Mateus Casanova dos Santos, por ter me guiado e orientado durante todo este tempo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Agradeço á equipe de trabalho da UBS, que me ajudou para que as ações fossem desenvolvidas satisfatoriamente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minha família que ainda na distancia recebo o seu apoio incondicional nesta etapa da minha vida profissional</a:t>
            </a:r>
            <a:r>
              <a:rPr lang="pt-BR" dirty="0"/>
              <a:t>.  </a:t>
            </a:r>
          </a:p>
          <a:p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60212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76" y="4725144"/>
            <a:ext cx="23907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5696" y="476672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 </a:t>
            </a:r>
            <a:r>
              <a:rPr lang="pt-BR" sz="3600" dirty="0" smtClean="0"/>
              <a:t>A UBS de Água Fria </a:t>
            </a:r>
            <a:endParaRPr lang="pt-BR" sz="36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70080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 </a:t>
            </a:r>
            <a:r>
              <a:rPr lang="pt-BR" sz="2800" dirty="0" smtClean="0"/>
              <a:t>Um medico, uma enfermeira, uma técnica de enfermagem</a:t>
            </a:r>
          </a:p>
          <a:p>
            <a:pPr algn="just"/>
            <a:r>
              <a:rPr lang="pt-BR" sz="2800" dirty="0" smtClean="0"/>
              <a:t>Um dentista, uma técnica em saúde bucal Uma técnica de farmácia, uma pessoa que faz o trabalho de limpeza,5 agentes de saúde</a:t>
            </a:r>
            <a:endParaRPr lang="pt-BR" sz="2800" dirty="0"/>
          </a:p>
        </p:txBody>
      </p:sp>
      <p:pic>
        <p:nvPicPr>
          <p:cNvPr id="2050" name="Picture 2" descr="D:\fotos - copy\brasss\20140716_103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24" y="4437112"/>
            <a:ext cx="3778234" cy="21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otos\20150205_10193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894994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2136339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800" dirty="0" smtClean="0"/>
              <a:t>A UBS antes era uma escola, só tem sala de vacina, sala de procedimentos e sala de enfermagem. Nela, não tem banheiro nas consultas, a ventilação é ruim, tem uma cozinha pequena onde não tem espaço suficiente para processar e armazenar os alimentos. Temos local de atendimento de odontologia que é utilizado só dois dias por semana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 rot="10800000" flipV="1">
            <a:off x="1403647" y="831775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A UBS de Água Fria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121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66164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Situação da ação programática antes da intervenção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148478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Alto </a:t>
            </a:r>
            <a:r>
              <a:rPr lang="pt-BR" dirty="0"/>
              <a:t>índice de doenças crônicas não-transmissíveis, como hipertensão arterial, diabetes </a:t>
            </a:r>
            <a:r>
              <a:rPr lang="pt-BR" dirty="0" smtClean="0"/>
              <a:t>mellitus. </a:t>
            </a:r>
          </a:p>
          <a:p>
            <a:endParaRPr lang="pt-BR" dirty="0" smtClean="0"/>
          </a:p>
          <a:p>
            <a:r>
              <a:rPr lang="pt-BR" dirty="0" smtClean="0"/>
              <a:t>Não </a:t>
            </a:r>
            <a:r>
              <a:rPr lang="pt-BR" dirty="0"/>
              <a:t>há </a:t>
            </a:r>
            <a:r>
              <a:rPr lang="pt-BR" dirty="0" smtClean="0"/>
              <a:t>na Unidade de Saúde </a:t>
            </a:r>
            <a:r>
              <a:rPr lang="pt-BR" dirty="0"/>
              <a:t>informação confiável da quantidade exata de usuários da nossa área de abrangência, por faixa etária, doenças </a:t>
            </a:r>
            <a:r>
              <a:rPr lang="pt-BR" dirty="0" smtClean="0"/>
              <a:t>crônicas.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Observa-se </a:t>
            </a:r>
            <a:r>
              <a:rPr lang="pt-BR" dirty="0"/>
              <a:t>muitos hábitos alimentares </a:t>
            </a:r>
            <a:r>
              <a:rPr lang="pt-BR" dirty="0" smtClean="0"/>
              <a:t> inadequados na comunidade.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 Mau </a:t>
            </a:r>
            <a:r>
              <a:rPr lang="pt-BR" dirty="0"/>
              <a:t>controle e seguimento das doenças crônicas</a:t>
            </a:r>
            <a:r>
              <a:rPr lang="pt-BR" dirty="0" smtClean="0"/>
              <a:t>.</a:t>
            </a:r>
          </a:p>
          <a:p>
            <a:r>
              <a:rPr lang="pt-BR" dirty="0" smtClean="0"/>
              <a:t> </a:t>
            </a:r>
          </a:p>
          <a:p>
            <a:r>
              <a:rPr lang="pt-BR" dirty="0" smtClean="0"/>
              <a:t>Não </a:t>
            </a:r>
            <a:r>
              <a:rPr lang="pt-BR" dirty="0"/>
              <a:t>tem espaços para se reunir e </a:t>
            </a:r>
            <a:r>
              <a:rPr lang="pt-BR" dirty="0" smtClean="0"/>
              <a:t>praticar atividades físicas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1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2068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 Justificativa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</a:t>
            </a:r>
            <a:r>
              <a:rPr lang="pt-BR" dirty="0" smtClean="0"/>
              <a:t>hipertensão arterial sistêmica (HAS) é um dos mais relevantes problemas de saúde pública do país, com prevalência entre 22,3% a 43,9%, com mais de 50% entre 60 e 69 anos e 75% acima de 70 </a:t>
            </a:r>
            <a:r>
              <a:rPr lang="pt-BR" dirty="0" smtClean="0"/>
              <a:t>anos.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</a:t>
            </a:r>
            <a:r>
              <a:rPr lang="pt-BR" dirty="0" smtClean="0"/>
              <a:t> </a:t>
            </a:r>
            <a:r>
              <a:rPr lang="pt-BR" dirty="0" smtClean="0"/>
              <a:t>hipertensão arterial atinge 22,7% da população adulta brasileira.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Estimativas </a:t>
            </a:r>
            <a:r>
              <a:rPr lang="pt-BR" dirty="0" smtClean="0"/>
              <a:t>da Organização Mundial da Saúde (OMS) indicam que mais de 246 milhões de pessoas têm DM e este número será provavelmente maior que o dobro em 2030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Segundo </a:t>
            </a:r>
            <a:r>
              <a:rPr lang="pt-BR" dirty="0" smtClean="0"/>
              <a:t>o Sistema de Monitoramento de Fatores de Risco e Proteção para Doenças Crônicas Não Transmissíveis (VIGITEL) em 2011, o diabetes apresenta prevalência de 5,2% da população adulta brasileira.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95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628800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 Objetivo geral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800" dirty="0" smtClean="0"/>
              <a:t>Melhorar a atenção à saúde dos hipertensos e dos diabéticos na UBS de Água Fria, Campo Maior, PI, Brasil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6021288"/>
            <a:ext cx="82772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31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96752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u="sng" dirty="0" smtClean="0"/>
              <a:t>Objetivos específicos e metas</a:t>
            </a:r>
          </a:p>
          <a:p>
            <a:endParaRPr lang="pt-BR" sz="2800" dirty="0" smtClean="0"/>
          </a:p>
          <a:p>
            <a:pPr algn="just"/>
            <a:r>
              <a:rPr lang="pt-BR" dirty="0"/>
              <a:t>-</a:t>
            </a:r>
            <a:r>
              <a:rPr lang="pt-BR" dirty="0" smtClean="0"/>
              <a:t> </a:t>
            </a:r>
            <a:r>
              <a:rPr lang="pt-BR" sz="2800" dirty="0" smtClean="0"/>
              <a:t>Ampliar a cobertura a hipertensos e/ou diabéticos.</a:t>
            </a:r>
          </a:p>
          <a:p>
            <a:pPr algn="just"/>
            <a:r>
              <a:rPr lang="pt-BR" sz="2800" dirty="0" smtClean="0"/>
              <a:t>- Melhorar a qualidade de atenção a hipertensos e/ou diabéticos.</a:t>
            </a:r>
          </a:p>
          <a:p>
            <a:pPr algn="just"/>
            <a:r>
              <a:rPr lang="pt-BR" sz="2800" dirty="0" smtClean="0"/>
              <a:t>- Melhorar a adesão de hipertensos e/ou diabéticos ao programa</a:t>
            </a:r>
          </a:p>
          <a:p>
            <a:pPr algn="just"/>
            <a:r>
              <a:rPr lang="pt-BR" sz="2800" dirty="0" smtClean="0"/>
              <a:t>- Melhorar registros das informações.</a:t>
            </a:r>
          </a:p>
          <a:p>
            <a:pPr algn="just"/>
            <a:r>
              <a:rPr lang="pt-BR" sz="2800" dirty="0" smtClean="0"/>
              <a:t> -Mapear hipertensos e diabéticos de risco para doença cardiovascular.</a:t>
            </a:r>
          </a:p>
          <a:p>
            <a:pPr algn="just"/>
            <a:r>
              <a:rPr lang="pt-BR" sz="2800" dirty="0" smtClean="0"/>
              <a:t>- Promover a saúde de hipertensos e diabéticos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042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1885</TotalTime>
  <Words>1753</Words>
  <Application>Microsoft Office PowerPoint</Application>
  <PresentationFormat>Apresentação na tela (4:3)</PresentationFormat>
  <Paragraphs>147</Paragraphs>
  <Slides>30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MENDES</dc:creator>
  <cp:lastModifiedBy>MENDES</cp:lastModifiedBy>
  <cp:revision>66</cp:revision>
  <dcterms:created xsi:type="dcterms:W3CDTF">2015-08-11T02:20:16Z</dcterms:created>
  <dcterms:modified xsi:type="dcterms:W3CDTF">2015-08-20T16:28:39Z</dcterms:modified>
</cp:coreProperties>
</file>