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Override5.xml" ContentType="application/vnd.openxmlformats-officedocument.themeOverr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Override3.xml" ContentType="application/vnd.openxmlformats-officedocument.themeOverride+xml"/>
  <Override PartName="/ppt/theme/themeOverride4.xml" ContentType="application/vnd.openxmlformats-officedocument.themeOverr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Override6.xml" ContentType="application/vnd.openxmlformats-officedocument.themeOverr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26"/>
  </p:notesMasterIdLst>
  <p:sldIdLst>
    <p:sldId id="256" r:id="rId2"/>
    <p:sldId id="298" r:id="rId3"/>
    <p:sldId id="300" r:id="rId4"/>
    <p:sldId id="257" r:id="rId5"/>
    <p:sldId id="268" r:id="rId6"/>
    <p:sldId id="301" r:id="rId7"/>
    <p:sldId id="274" r:id="rId8"/>
    <p:sldId id="276" r:id="rId9"/>
    <p:sldId id="303" r:id="rId10"/>
    <p:sldId id="304" r:id="rId11"/>
    <p:sldId id="277" r:id="rId12"/>
    <p:sldId id="279" r:id="rId13"/>
    <p:sldId id="305" r:id="rId14"/>
    <p:sldId id="307" r:id="rId15"/>
    <p:sldId id="308" r:id="rId16"/>
    <p:sldId id="310" r:id="rId17"/>
    <p:sldId id="309" r:id="rId18"/>
    <p:sldId id="311" r:id="rId19"/>
    <p:sldId id="314" r:id="rId20"/>
    <p:sldId id="316" r:id="rId21"/>
    <p:sldId id="291" r:id="rId22"/>
    <p:sldId id="315" r:id="rId23"/>
    <p:sldId id="295" r:id="rId24"/>
    <p:sldId id="265" r:id="rId25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85DF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29" autoAdjust="0"/>
    <p:restoredTop sz="94615" autoAdjust="0"/>
  </p:normalViewPr>
  <p:slideViewPr>
    <p:cSldViewPr>
      <p:cViewPr>
        <p:scale>
          <a:sx n="60" d="100"/>
          <a:sy n="60" d="100"/>
        </p:scale>
        <p:origin x="-1680" y="-2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0" y="2142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F:\Coleta%20de%20dados%20das%20Crian&#231;as.xlsx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F:\Coleta%20de%20dados%20das%20Crian&#231;as.xlsx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F:\Coleta%20de%20dados%20das%20Crian&#231;as.xlsx" TargetMode="External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file:///F:\Coleta%20de%20dados%20das%20Crian&#231;as.xlsx" TargetMode="External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oleObject" Target="file:///F:\Coleta%20de%20dados%20das%20Crian&#231;as.xlsx" TargetMode="External"/><Relationship Id="rId1" Type="http://schemas.openxmlformats.org/officeDocument/2006/relationships/themeOverride" Target="../theme/themeOverride5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oleObject" Target="file:///F:\Coleta%20de%20dados%20das%20Crian&#231;as.xlsx" TargetMode="External"/><Relationship Id="rId1" Type="http://schemas.openxmlformats.org/officeDocument/2006/relationships/themeOverride" Target="../theme/themeOverrid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style val="18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Indicadores!$C$4</c:f>
              <c:strCache>
                <c:ptCount val="1"/>
                <c:pt idx="0">
                  <c:v>Proporção de crianças entre zero e 72 meses inscritas no programa da unidade de saúde</c:v>
                </c:pt>
              </c:strCache>
            </c:strRef>
          </c:tx>
          <c:dLbls>
            <c:showVal val="1"/>
          </c:dLbls>
          <c:cat>
            <c:strRef>
              <c:f>Indicadores!$D$3:$F$3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Indicadores!$D$4:$F$4</c:f>
              <c:numCache>
                <c:formatCode>0.0%</c:formatCode>
                <c:ptCount val="3"/>
                <c:pt idx="0">
                  <c:v>0.21270718232044308</c:v>
                </c:pt>
                <c:pt idx="1">
                  <c:v>0.48618784530386927</c:v>
                </c:pt>
                <c:pt idx="2">
                  <c:v>0.75138121546961556</c:v>
                </c:pt>
              </c:numCache>
            </c:numRef>
          </c:val>
        </c:ser>
        <c:dLbls/>
        <c:axId val="68887296"/>
        <c:axId val="68888832"/>
      </c:barChart>
      <c:catAx>
        <c:axId val="68887296"/>
        <c:scaling>
          <c:orientation val="minMax"/>
        </c:scaling>
        <c:axPos val="b"/>
        <c:numFmt formatCode="General" sourceLinked="1"/>
        <c:tickLblPos val="nextTo"/>
        <c:txPr>
          <a:bodyPr rot="0" vert="horz"/>
          <a:lstStyle/>
          <a:p>
            <a:pPr>
              <a:defRPr/>
            </a:pPr>
            <a:endParaRPr lang="pt-BR"/>
          </a:p>
        </c:txPr>
        <c:crossAx val="68888832"/>
        <c:crosses val="autoZero"/>
        <c:auto val="1"/>
        <c:lblAlgn val="ctr"/>
        <c:lblOffset val="100"/>
      </c:catAx>
      <c:valAx>
        <c:axId val="68888832"/>
        <c:scaling>
          <c:orientation val="minMax"/>
          <c:max val="1"/>
          <c:min val="0"/>
        </c:scaling>
        <c:axPos val="l"/>
        <c:majorGridlines/>
        <c:numFmt formatCode="0%" sourceLinked="0"/>
        <c:tickLblPos val="nextTo"/>
        <c:txPr>
          <a:bodyPr rot="0" vert="horz"/>
          <a:lstStyle/>
          <a:p>
            <a:pPr>
              <a:defRPr/>
            </a:pPr>
            <a:endParaRPr lang="pt-BR"/>
          </a:p>
        </c:txPr>
        <c:crossAx val="68887296"/>
        <c:crosses val="autoZero"/>
        <c:crossBetween val="between"/>
        <c:majorUnit val="0.1"/>
        <c:minorUnit val="4.0000000000000112E-2"/>
      </c:valAx>
    </c:plotArea>
    <c:plotVisOnly val="1"/>
    <c:dispBlanksAs val="gap"/>
  </c:chart>
  <c:spPr>
    <a:solidFill>
      <a:sysClr val="window" lastClr="FFFFFF"/>
    </a:solidFill>
  </c:spPr>
  <c:txPr>
    <a:bodyPr/>
    <a:lstStyle/>
    <a:p>
      <a:pPr>
        <a:defRPr sz="1600"/>
      </a:pPr>
      <a:endParaRPr lang="pt-BR"/>
    </a:p>
  </c:txPr>
  <c:externalData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style val="18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Indicadores!$C$9</c:f>
              <c:strCache>
                <c:ptCount val="1"/>
                <c:pt idx="0">
                  <c:v>Proporção de crianças com primeira consulta na primeira semana de vida</c:v>
                </c:pt>
              </c:strCache>
            </c:strRef>
          </c:tx>
          <c:dLbls>
            <c:showVal val="1"/>
          </c:dLbls>
          <c:cat>
            <c:strRef>
              <c:f>Indicadores!$D$8:$F$8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Indicadores!$D$9:$F$9</c:f>
              <c:numCache>
                <c:formatCode>0.0%</c:formatCode>
                <c:ptCount val="3"/>
                <c:pt idx="0">
                  <c:v>0.96103896103896058</c:v>
                </c:pt>
                <c:pt idx="1">
                  <c:v>0.98295454545454541</c:v>
                </c:pt>
                <c:pt idx="2">
                  <c:v>0.98897058823529416</c:v>
                </c:pt>
              </c:numCache>
            </c:numRef>
          </c:val>
        </c:ser>
        <c:dLbls/>
        <c:axId val="70163072"/>
        <c:axId val="70164864"/>
      </c:barChart>
      <c:catAx>
        <c:axId val="70163072"/>
        <c:scaling>
          <c:orientation val="minMax"/>
        </c:scaling>
        <c:axPos val="b"/>
        <c:numFmt formatCode="General" sourceLinked="1"/>
        <c:tickLblPos val="nextTo"/>
        <c:txPr>
          <a:bodyPr rot="0" vert="horz"/>
          <a:lstStyle/>
          <a:p>
            <a:pPr>
              <a:defRPr/>
            </a:pPr>
            <a:endParaRPr lang="pt-BR"/>
          </a:p>
        </c:txPr>
        <c:crossAx val="70164864"/>
        <c:crosses val="autoZero"/>
        <c:auto val="1"/>
        <c:lblAlgn val="ctr"/>
        <c:lblOffset val="100"/>
      </c:catAx>
      <c:valAx>
        <c:axId val="70164864"/>
        <c:scaling>
          <c:orientation val="minMax"/>
          <c:max val="1"/>
          <c:min val="0"/>
        </c:scaling>
        <c:axPos val="l"/>
        <c:majorGridlines/>
        <c:numFmt formatCode="0%" sourceLinked="0"/>
        <c:tickLblPos val="nextTo"/>
        <c:txPr>
          <a:bodyPr rot="0" vert="horz"/>
          <a:lstStyle/>
          <a:p>
            <a:pPr>
              <a:defRPr/>
            </a:pPr>
            <a:endParaRPr lang="pt-BR"/>
          </a:p>
        </c:txPr>
        <c:crossAx val="70163072"/>
        <c:crosses val="autoZero"/>
        <c:crossBetween val="between"/>
        <c:majorUnit val="0.1"/>
        <c:minorUnit val="4.0000000000000022E-2"/>
      </c:valAx>
    </c:plotArea>
    <c:plotVisOnly val="1"/>
    <c:dispBlanksAs val="gap"/>
  </c:chart>
  <c:spPr>
    <a:solidFill>
      <a:sysClr val="window" lastClr="FFFFFF"/>
    </a:solidFill>
  </c:spPr>
  <c:txPr>
    <a:bodyPr/>
    <a:lstStyle/>
    <a:p>
      <a:pPr>
        <a:defRPr sz="1600"/>
      </a:pPr>
      <a:endParaRPr lang="pt-BR"/>
    </a:p>
  </c:txPr>
  <c:externalData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style val="18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Indicadores!$C$40</c:f>
              <c:strCache>
                <c:ptCount val="1"/>
                <c:pt idx="0">
                  <c:v>Proporção de crianças de 6 a 24 meses com suplementação de ferro</c:v>
                </c:pt>
              </c:strCache>
            </c:strRef>
          </c:tx>
          <c:dLbls>
            <c:showVal val="1"/>
          </c:dLbls>
          <c:cat>
            <c:strRef>
              <c:f>Indicadores!$D$39:$F$39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Indicadores!$D$40:$F$40</c:f>
              <c:numCache>
                <c:formatCode>0.0%</c:formatCode>
                <c:ptCount val="3"/>
                <c:pt idx="0">
                  <c:v>0.41379310344827575</c:v>
                </c:pt>
                <c:pt idx="1">
                  <c:v>0.70769230769230773</c:v>
                </c:pt>
                <c:pt idx="2">
                  <c:v>0.8125</c:v>
                </c:pt>
              </c:numCache>
            </c:numRef>
          </c:val>
        </c:ser>
        <c:dLbls/>
        <c:axId val="70176128"/>
        <c:axId val="70493312"/>
      </c:barChart>
      <c:catAx>
        <c:axId val="70176128"/>
        <c:scaling>
          <c:orientation val="minMax"/>
        </c:scaling>
        <c:axPos val="b"/>
        <c:numFmt formatCode="General" sourceLinked="1"/>
        <c:tickLblPos val="nextTo"/>
        <c:txPr>
          <a:bodyPr rot="0" vert="horz"/>
          <a:lstStyle/>
          <a:p>
            <a:pPr>
              <a:defRPr/>
            </a:pPr>
            <a:endParaRPr lang="pt-BR"/>
          </a:p>
        </c:txPr>
        <c:crossAx val="70493312"/>
        <c:crosses val="autoZero"/>
        <c:auto val="1"/>
        <c:lblAlgn val="ctr"/>
        <c:lblOffset val="100"/>
      </c:catAx>
      <c:valAx>
        <c:axId val="70493312"/>
        <c:scaling>
          <c:orientation val="minMax"/>
          <c:max val="1"/>
          <c:min val="0"/>
        </c:scaling>
        <c:axPos val="l"/>
        <c:majorGridlines/>
        <c:numFmt formatCode="0%" sourceLinked="0"/>
        <c:tickLblPos val="nextTo"/>
        <c:txPr>
          <a:bodyPr rot="0" vert="horz"/>
          <a:lstStyle/>
          <a:p>
            <a:pPr>
              <a:defRPr/>
            </a:pPr>
            <a:endParaRPr lang="pt-BR"/>
          </a:p>
        </c:txPr>
        <c:crossAx val="70176128"/>
        <c:crosses val="autoZero"/>
        <c:crossBetween val="between"/>
        <c:majorUnit val="0.1"/>
        <c:minorUnit val="4.0000000000000022E-2"/>
      </c:valAx>
    </c:plotArea>
    <c:plotVisOnly val="1"/>
    <c:dispBlanksAs val="gap"/>
  </c:chart>
  <c:spPr>
    <a:solidFill>
      <a:sysClr val="window" lastClr="FFFFFF"/>
    </a:solidFill>
  </c:spPr>
  <c:txPr>
    <a:bodyPr/>
    <a:lstStyle/>
    <a:p>
      <a:pPr>
        <a:defRPr sz="1600"/>
      </a:pPr>
      <a:endParaRPr lang="pt-BR"/>
    </a:p>
  </c:txPr>
  <c:externalData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style val="18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Indicadores!$C$46</c:f>
              <c:strCache>
                <c:ptCount val="1"/>
                <c:pt idx="0">
                  <c:v>Proporção de crianças com triagem auditiva</c:v>
                </c:pt>
              </c:strCache>
            </c:strRef>
          </c:tx>
          <c:dLbls>
            <c:showVal val="1"/>
          </c:dLbls>
          <c:cat>
            <c:strRef>
              <c:f>Indicadores!$D$45:$F$45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Indicadores!$D$46:$F$46</c:f>
              <c:numCache>
                <c:formatCode>0.0%</c:formatCode>
                <c:ptCount val="3"/>
                <c:pt idx="0">
                  <c:v>0.9220779220779215</c:v>
                </c:pt>
                <c:pt idx="1">
                  <c:v>0.96590909090909316</c:v>
                </c:pt>
                <c:pt idx="2">
                  <c:v>0.97794117647059353</c:v>
                </c:pt>
              </c:numCache>
            </c:numRef>
          </c:val>
        </c:ser>
        <c:dLbls/>
        <c:axId val="69632768"/>
        <c:axId val="69634304"/>
      </c:barChart>
      <c:catAx>
        <c:axId val="69632768"/>
        <c:scaling>
          <c:orientation val="minMax"/>
        </c:scaling>
        <c:axPos val="b"/>
        <c:numFmt formatCode="General" sourceLinked="1"/>
        <c:tickLblPos val="nextTo"/>
        <c:txPr>
          <a:bodyPr rot="0" vert="horz"/>
          <a:lstStyle/>
          <a:p>
            <a:pPr>
              <a:defRPr/>
            </a:pPr>
            <a:endParaRPr lang="pt-BR"/>
          </a:p>
        </c:txPr>
        <c:crossAx val="69634304"/>
        <c:crosses val="autoZero"/>
        <c:auto val="1"/>
        <c:lblAlgn val="ctr"/>
        <c:lblOffset val="100"/>
      </c:catAx>
      <c:valAx>
        <c:axId val="69634304"/>
        <c:scaling>
          <c:orientation val="minMax"/>
          <c:max val="1"/>
          <c:min val="0"/>
        </c:scaling>
        <c:axPos val="l"/>
        <c:majorGridlines/>
        <c:numFmt formatCode="0%" sourceLinked="0"/>
        <c:tickLblPos val="nextTo"/>
        <c:txPr>
          <a:bodyPr rot="0" vert="horz"/>
          <a:lstStyle/>
          <a:p>
            <a:pPr>
              <a:defRPr/>
            </a:pPr>
            <a:endParaRPr lang="pt-BR"/>
          </a:p>
        </c:txPr>
        <c:crossAx val="69632768"/>
        <c:crosses val="autoZero"/>
        <c:crossBetween val="between"/>
        <c:majorUnit val="0.1"/>
        <c:minorUnit val="4.0000000000000022E-2"/>
      </c:valAx>
    </c:plotArea>
    <c:plotVisOnly val="1"/>
    <c:dispBlanksAs val="gap"/>
  </c:chart>
  <c:spPr>
    <a:solidFill>
      <a:sysClr val="window" lastClr="FFFFFF"/>
    </a:solidFill>
  </c:spPr>
  <c:txPr>
    <a:bodyPr/>
    <a:lstStyle/>
    <a:p>
      <a:pPr>
        <a:defRPr sz="1600"/>
      </a:pPr>
      <a:endParaRPr lang="pt-BR"/>
    </a:p>
  </c:txPr>
  <c:externalData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style val="18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Indicadores!$C$57</c:f>
              <c:strCache>
                <c:ptCount val="1"/>
                <c:pt idx="0">
                  <c:v>Proporção de crianças entre 6 e 72 meses com avaliação de necessidade de atendimento odontológico </c:v>
                </c:pt>
              </c:strCache>
            </c:strRef>
          </c:tx>
          <c:dLbls>
            <c:showVal val="1"/>
          </c:dLbls>
          <c:cat>
            <c:strRef>
              <c:f>Indicadores!$D$56:$F$56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Indicadores!$D$57:$F$57</c:f>
              <c:numCache>
                <c:formatCode>0.0%</c:formatCode>
                <c:ptCount val="3"/>
                <c:pt idx="0">
                  <c:v>5.5555555555555455E-2</c:v>
                </c:pt>
                <c:pt idx="1">
                  <c:v>0.44285714285714284</c:v>
                </c:pt>
                <c:pt idx="2">
                  <c:v>0.65638766519823788</c:v>
                </c:pt>
              </c:numCache>
            </c:numRef>
          </c:val>
        </c:ser>
        <c:dLbls/>
        <c:axId val="69023616"/>
        <c:axId val="69025152"/>
      </c:barChart>
      <c:catAx>
        <c:axId val="69023616"/>
        <c:scaling>
          <c:orientation val="minMax"/>
        </c:scaling>
        <c:axPos val="b"/>
        <c:numFmt formatCode="General" sourceLinked="1"/>
        <c:tickLblPos val="nextTo"/>
        <c:txPr>
          <a:bodyPr rot="0" vert="horz"/>
          <a:lstStyle/>
          <a:p>
            <a:pPr>
              <a:defRPr/>
            </a:pPr>
            <a:endParaRPr lang="pt-BR"/>
          </a:p>
        </c:txPr>
        <c:crossAx val="69025152"/>
        <c:crosses val="autoZero"/>
        <c:auto val="1"/>
        <c:lblAlgn val="ctr"/>
        <c:lblOffset val="100"/>
      </c:catAx>
      <c:valAx>
        <c:axId val="69025152"/>
        <c:scaling>
          <c:orientation val="minMax"/>
          <c:max val="1"/>
          <c:min val="0"/>
        </c:scaling>
        <c:axPos val="l"/>
        <c:majorGridlines/>
        <c:numFmt formatCode="0%" sourceLinked="0"/>
        <c:tickLblPos val="nextTo"/>
        <c:txPr>
          <a:bodyPr rot="0" vert="horz"/>
          <a:lstStyle/>
          <a:p>
            <a:pPr>
              <a:defRPr/>
            </a:pPr>
            <a:endParaRPr lang="pt-BR"/>
          </a:p>
        </c:txPr>
        <c:crossAx val="69023616"/>
        <c:crosses val="autoZero"/>
        <c:crossBetween val="between"/>
        <c:majorUnit val="0.1"/>
        <c:minorUnit val="4.0000000000000022E-2"/>
      </c:valAx>
    </c:plotArea>
    <c:plotVisOnly val="1"/>
    <c:dispBlanksAs val="gap"/>
  </c:chart>
  <c:spPr>
    <a:solidFill>
      <a:sysClr val="window" lastClr="FFFFFF"/>
    </a:solidFill>
  </c:spPr>
  <c:txPr>
    <a:bodyPr/>
    <a:lstStyle/>
    <a:p>
      <a:pPr>
        <a:defRPr sz="1600"/>
      </a:pPr>
      <a:endParaRPr lang="pt-BR"/>
    </a:p>
  </c:txPr>
  <c:externalData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style val="18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Indicadores!$C$62</c:f>
              <c:strCache>
                <c:ptCount val="1"/>
                <c:pt idx="0">
                  <c:v>Proporção de crianças de 6 a 72 meses com primeira consulta odontológica</c:v>
                </c:pt>
              </c:strCache>
            </c:strRef>
          </c:tx>
          <c:dLbls>
            <c:showVal val="1"/>
          </c:dLbls>
          <c:cat>
            <c:strRef>
              <c:f>Indicadores!$D$61:$F$61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Indicadores!$D$62:$F$62</c:f>
              <c:numCache>
                <c:formatCode>0.0%</c:formatCode>
                <c:ptCount val="3"/>
                <c:pt idx="0">
                  <c:v>0.35185185185185314</c:v>
                </c:pt>
                <c:pt idx="1">
                  <c:v>0.6142857142857161</c:v>
                </c:pt>
                <c:pt idx="2">
                  <c:v>0.75770925110132392</c:v>
                </c:pt>
              </c:numCache>
            </c:numRef>
          </c:val>
        </c:ser>
        <c:dLbls/>
        <c:axId val="69057536"/>
        <c:axId val="70943488"/>
      </c:barChart>
      <c:catAx>
        <c:axId val="69057536"/>
        <c:scaling>
          <c:orientation val="minMax"/>
        </c:scaling>
        <c:axPos val="b"/>
        <c:numFmt formatCode="General" sourceLinked="1"/>
        <c:tickLblPos val="nextTo"/>
        <c:txPr>
          <a:bodyPr rot="0" vert="horz"/>
          <a:lstStyle/>
          <a:p>
            <a:pPr>
              <a:defRPr/>
            </a:pPr>
            <a:endParaRPr lang="pt-BR"/>
          </a:p>
        </c:txPr>
        <c:crossAx val="70943488"/>
        <c:crosses val="autoZero"/>
        <c:auto val="1"/>
        <c:lblAlgn val="ctr"/>
        <c:lblOffset val="100"/>
      </c:catAx>
      <c:valAx>
        <c:axId val="70943488"/>
        <c:scaling>
          <c:orientation val="minMax"/>
          <c:max val="1"/>
          <c:min val="0"/>
        </c:scaling>
        <c:axPos val="l"/>
        <c:majorGridlines/>
        <c:numFmt formatCode="0%" sourceLinked="0"/>
        <c:tickLblPos val="nextTo"/>
        <c:txPr>
          <a:bodyPr rot="0" vert="horz"/>
          <a:lstStyle/>
          <a:p>
            <a:pPr>
              <a:defRPr/>
            </a:pPr>
            <a:endParaRPr lang="pt-BR"/>
          </a:p>
        </c:txPr>
        <c:crossAx val="69057536"/>
        <c:crosses val="autoZero"/>
        <c:crossBetween val="between"/>
        <c:majorUnit val="0.1"/>
        <c:minorUnit val="4.0000000000000022E-2"/>
      </c:valAx>
    </c:plotArea>
    <c:plotVisOnly val="1"/>
    <c:dispBlanksAs val="gap"/>
  </c:chart>
  <c:spPr>
    <a:solidFill>
      <a:sysClr val="window" lastClr="FFFFFF"/>
    </a:solidFill>
  </c:spPr>
  <c:txPr>
    <a:bodyPr/>
    <a:lstStyle/>
    <a:p>
      <a:pPr>
        <a:defRPr sz="1600"/>
      </a:pPr>
      <a:endParaRPr lang="pt-BR"/>
    </a:p>
  </c:txPr>
  <c:externalData r:id="rId2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2CFD1B-18A4-4F03-9D57-15F255D6C0BD}" type="datetimeFigureOut">
              <a:rPr lang="pt-BR" smtClean="0"/>
              <a:pPr/>
              <a:t>16/09/2015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D9C8B7-80DC-417D-BAFF-EE32D247077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6305918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197C7-11FE-4B3E-9255-39B9F866C4E8}" type="datetimeFigureOut">
              <a:rPr lang="pt-BR" smtClean="0"/>
              <a:pPr/>
              <a:t>16/09/2015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DE420-33E2-43CB-B395-5C1974C126B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197C7-11FE-4B3E-9255-39B9F866C4E8}" type="datetimeFigureOut">
              <a:rPr lang="pt-BR" smtClean="0"/>
              <a:pPr/>
              <a:t>16/09/2015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DE420-33E2-43CB-B395-5C1974C126B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197C7-11FE-4B3E-9255-39B9F866C4E8}" type="datetimeFigureOut">
              <a:rPr lang="pt-BR" smtClean="0"/>
              <a:pPr/>
              <a:t>16/09/2015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DE420-33E2-43CB-B395-5C1974C126B0}" type="slidenum">
              <a:rPr lang="pt-BR" smtClean="0"/>
              <a:pPr/>
              <a:t>‹nº›</a:t>
            </a:fld>
            <a:endParaRPr lang="pt-BR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197C7-11FE-4B3E-9255-39B9F866C4E8}" type="datetimeFigureOut">
              <a:rPr lang="pt-BR" smtClean="0"/>
              <a:pPr/>
              <a:t>16/09/2015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DE420-33E2-43CB-B395-5C1974C126B0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197C7-11FE-4B3E-9255-39B9F866C4E8}" type="datetimeFigureOut">
              <a:rPr lang="pt-BR" smtClean="0"/>
              <a:pPr/>
              <a:t>16/09/2015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DE420-33E2-43CB-B395-5C1974C126B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197C7-11FE-4B3E-9255-39B9F866C4E8}" type="datetimeFigureOut">
              <a:rPr lang="pt-BR" smtClean="0"/>
              <a:pPr/>
              <a:t>16/09/2015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DE420-33E2-43CB-B395-5C1974C126B0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197C7-11FE-4B3E-9255-39B9F866C4E8}" type="datetimeFigureOut">
              <a:rPr lang="pt-BR" smtClean="0"/>
              <a:pPr/>
              <a:t>16/09/2015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DE420-33E2-43CB-B395-5C1974C126B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197C7-11FE-4B3E-9255-39B9F866C4E8}" type="datetimeFigureOut">
              <a:rPr lang="pt-BR" smtClean="0"/>
              <a:pPr/>
              <a:t>16/09/2015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DE420-33E2-43CB-B395-5C1974C126B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197C7-11FE-4B3E-9255-39B9F866C4E8}" type="datetimeFigureOut">
              <a:rPr lang="pt-BR" smtClean="0"/>
              <a:pPr/>
              <a:t>16/09/2015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DE420-33E2-43CB-B395-5C1974C126B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197C7-11FE-4B3E-9255-39B9F866C4E8}" type="datetimeFigureOut">
              <a:rPr lang="pt-BR" smtClean="0"/>
              <a:pPr/>
              <a:t>16/09/2015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DE420-33E2-43CB-B395-5C1974C126B0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197C7-11FE-4B3E-9255-39B9F866C4E8}" type="datetimeFigureOut">
              <a:rPr lang="pt-BR" smtClean="0"/>
              <a:pPr/>
              <a:t>16/09/2015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DE420-33E2-43CB-B395-5C1974C126B0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C95197C7-11FE-4B3E-9255-39B9F866C4E8}" type="datetimeFigureOut">
              <a:rPr lang="pt-BR" smtClean="0"/>
              <a:pPr/>
              <a:t>16/09/2015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AEBDE420-33E2-43CB-B395-5C1974C126B0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85DF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83568" y="4714884"/>
            <a:ext cx="7848872" cy="1594436"/>
          </a:xfrm>
        </p:spPr>
        <p:txBody>
          <a:bodyPr>
            <a:normAutofit/>
          </a:bodyPr>
          <a:lstStyle/>
          <a:p>
            <a:r>
              <a:rPr lang="pt-BR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pt-BR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pt-BR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pt-BR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1142976" y="285731"/>
            <a:ext cx="6243654" cy="171451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	</a:t>
            </a:r>
            <a:r>
              <a:rPr kumimoji="0" lang="pt-BR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UNIVERSIDADE FEDERAL DE PELOTAS - </a:t>
            </a:r>
            <a:br>
              <a:rPr kumimoji="0" lang="pt-BR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r>
              <a:rPr kumimoji="0" lang="pt-BR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	Universidade Aberta do SUS - UNASUS</a:t>
            </a:r>
            <a:br>
              <a:rPr kumimoji="0" lang="pt-BR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r>
              <a:rPr kumimoji="0" lang="pt-BR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	Especialização em Saúde da Família</a:t>
            </a:r>
            <a:br>
              <a:rPr kumimoji="0" lang="pt-BR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r>
              <a:rPr kumimoji="0" lang="pt-BR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	Modalidade a Distância</a:t>
            </a:r>
            <a:br>
              <a:rPr kumimoji="0" lang="pt-BR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r>
              <a:rPr kumimoji="0" lang="pt-BR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	Turma 8</a:t>
            </a:r>
            <a:r>
              <a:rPr kumimoji="0" lang="pt-B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pt-B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pt-BR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5" name="Imagem 23" descr="logo_saudeFamili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33410" y="433609"/>
            <a:ext cx="1415124" cy="114298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26" name="Picture 2" descr="C:\Users\talita helena\Desktop\Logo_UNA-SUS_Vertical_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7084" y="514738"/>
            <a:ext cx="1391784" cy="98072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9" name="Subtítulo 2"/>
          <p:cNvSpPr txBox="1">
            <a:spLocks/>
          </p:cNvSpPr>
          <p:nvPr/>
        </p:nvSpPr>
        <p:spPr>
          <a:xfrm>
            <a:off x="447084" y="2074460"/>
            <a:ext cx="8358213" cy="2415654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/>
          <a:p>
            <a:pPr algn="ctr">
              <a:spcBef>
                <a:spcPct val="20000"/>
              </a:spcBef>
            </a:pPr>
            <a:endParaRPr lang="pt-BR" sz="32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Bef>
                <a:spcPct val="20000"/>
              </a:spcBef>
            </a:pP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MELHORIA DA ATENÇÃO À SAÚDE DA CRIANÇA DE ZERO A SETENTA E DOIS MESES NA UBS PARAÍ, PARAÍ/RS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pt-BR" sz="36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pt-BR" sz="3600" b="1" i="0" u="none" strike="noStrike" kern="1200" cap="all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pt-BR" sz="3500" b="1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pt-BR" sz="3200" b="1" i="0" u="none" strike="noStrike" kern="120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pt-BR" sz="3200" b="1" i="0" u="none" strike="noStrike" kern="120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pt-BR" sz="3200" b="1" i="0" u="none" strike="noStrike" kern="120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pt-BR" sz="3200" b="1" i="0" u="none" strike="noStrike" kern="120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" name="CaixaDeTexto 1"/>
          <p:cNvSpPr txBox="1">
            <a:spLocks noChangeArrowheads="1"/>
          </p:cNvSpPr>
          <p:nvPr/>
        </p:nvSpPr>
        <p:spPr bwMode="auto">
          <a:xfrm>
            <a:off x="754697" y="4064176"/>
            <a:ext cx="742212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t-BR" sz="2000" dirty="0" err="1" smtClean="0">
                <a:latin typeface="Arial" pitchFamily="34" charset="0"/>
                <a:cs typeface="Arial" pitchFamily="34" charset="0"/>
              </a:rPr>
              <a:t>Yoany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2000" dirty="0" err="1" smtClean="0">
                <a:latin typeface="Arial" pitchFamily="34" charset="0"/>
                <a:cs typeface="Arial" pitchFamily="34" charset="0"/>
              </a:rPr>
              <a:t>Bringa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2000" dirty="0" err="1" smtClean="0">
                <a:latin typeface="Arial" pitchFamily="34" charset="0"/>
                <a:cs typeface="Arial" pitchFamily="34" charset="0"/>
              </a:rPr>
              <a:t>Onate</a:t>
            </a: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Orientadora: Fernanda dos Reis Sousa</a:t>
            </a:r>
          </a:p>
        </p:txBody>
      </p:sp>
      <p:sp>
        <p:nvSpPr>
          <p:cNvPr id="11" name="CaixaDeTexto 1"/>
          <p:cNvSpPr txBox="1">
            <a:spLocks noChangeArrowheads="1"/>
          </p:cNvSpPr>
          <p:nvPr/>
        </p:nvSpPr>
        <p:spPr bwMode="auto">
          <a:xfrm>
            <a:off x="785787" y="5677331"/>
            <a:ext cx="742212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Pelotas, 2015</a:t>
            </a:r>
            <a:endParaRPr lang="pt-BR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85DF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3568" y="332657"/>
            <a:ext cx="7772400" cy="864096"/>
          </a:xfrm>
        </p:spPr>
        <p:txBody>
          <a:bodyPr/>
          <a:lstStyle/>
          <a:p>
            <a:r>
              <a:rPr lang="pt-BR" b="1" dirty="0" smtClean="0">
                <a:cs typeface="Arial" pitchFamily="34" charset="0"/>
              </a:rPr>
              <a:t>Logística</a:t>
            </a:r>
            <a:endParaRPr lang="pt-BR" b="1" dirty="0">
              <a:cs typeface="Arial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83568" y="1772816"/>
            <a:ext cx="7776864" cy="4536504"/>
          </a:xfrm>
        </p:spPr>
        <p:txBody>
          <a:bodyPr>
            <a:noAutofit/>
          </a:bodyPr>
          <a:lstStyle/>
          <a:p>
            <a:pPr algn="just">
              <a:buFont typeface="Arial" pitchFamily="34" charset="0"/>
              <a:buChar char="•"/>
            </a:pPr>
            <a:r>
              <a:rPr lang="pt-BR" sz="2400" dirty="0" smtClean="0">
                <a:solidFill>
                  <a:schemeClr val="tx1"/>
                </a:solidFill>
                <a:cs typeface="Arial" pitchFamily="34" charset="0"/>
              </a:rPr>
              <a:t>Busca ativa (semanal)</a:t>
            </a:r>
          </a:p>
          <a:p>
            <a:pPr algn="just">
              <a:buFont typeface="Arial" pitchFamily="34" charset="0"/>
              <a:buChar char="•"/>
            </a:pPr>
            <a:endParaRPr lang="pt-BR" sz="2400" dirty="0" smtClean="0">
              <a:solidFill>
                <a:schemeClr val="tx1"/>
              </a:solidFill>
              <a:cs typeface="Arial" pitchFamily="34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pt-BR" sz="2400" dirty="0" smtClean="0">
                <a:solidFill>
                  <a:schemeClr val="tx1"/>
                </a:solidFill>
                <a:cs typeface="Arial" pitchFamily="34" charset="0"/>
              </a:rPr>
              <a:t>Disponibilização do material necessário (fita métrica, vacinas, suplementos).</a:t>
            </a:r>
          </a:p>
          <a:p>
            <a:pPr algn="just">
              <a:buFont typeface="Arial" pitchFamily="34" charset="0"/>
              <a:buChar char="•"/>
            </a:pPr>
            <a:endParaRPr lang="pt-BR" sz="2400" dirty="0" smtClean="0">
              <a:solidFill>
                <a:schemeClr val="tx1"/>
              </a:solidFill>
              <a:cs typeface="Arial" pitchFamily="34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pt-BR" sz="2400" dirty="0" smtClean="0">
                <a:solidFill>
                  <a:schemeClr val="tx1"/>
                </a:solidFill>
                <a:cs typeface="Arial" pitchFamily="34" charset="0"/>
              </a:rPr>
              <a:t>Informação gerais a comunidade antes do atendimento mediante atividades de educação em saúde.</a:t>
            </a:r>
          </a:p>
          <a:p>
            <a:pPr algn="just"/>
            <a:endParaRPr lang="pt-BR" sz="2400" dirty="0" smtClean="0">
              <a:solidFill>
                <a:schemeClr val="tx1"/>
              </a:solidFill>
              <a:cs typeface="Arial" pitchFamily="34" charset="0"/>
            </a:endParaRPr>
          </a:p>
          <a:p>
            <a:pPr algn="just">
              <a:buFont typeface="Arial" pitchFamily="34" charset="0"/>
              <a:buChar char="•"/>
            </a:pPr>
            <a:endParaRPr lang="pt-BR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Font typeface="Arial" pitchFamily="34" charset="0"/>
              <a:buChar char="•"/>
            </a:pPr>
            <a:endParaRPr lang="pt-BR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Font typeface="Arial" pitchFamily="34" charset="0"/>
              <a:buChar char="•"/>
            </a:pPr>
            <a:endParaRPr lang="pt-BR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Font typeface="Arial" pitchFamily="34" charset="0"/>
              <a:buChar char="•"/>
            </a:pPr>
            <a:endParaRPr lang="pt-BR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Font typeface="Arial" pitchFamily="34" charset="0"/>
              <a:buChar char="•"/>
            </a:pPr>
            <a:endParaRPr lang="pt-BR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70926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85DF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14348" y="214290"/>
            <a:ext cx="7772400" cy="738890"/>
          </a:xfrm>
        </p:spPr>
        <p:txBody>
          <a:bodyPr>
            <a:normAutofit fontScale="90000"/>
          </a:bodyPr>
          <a:lstStyle/>
          <a:p>
            <a:r>
              <a:rPr lang="pt-BR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Resultados</a:t>
            </a:r>
            <a:endParaRPr lang="pt-BR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85786" y="1142984"/>
            <a:ext cx="7848872" cy="5214974"/>
          </a:xfrm>
        </p:spPr>
        <p:txBody>
          <a:bodyPr>
            <a:normAutofit/>
          </a:bodyPr>
          <a:lstStyle/>
          <a:p>
            <a:pPr algn="just"/>
            <a:r>
              <a:rPr lang="pt-BR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OBJETIVO 1 </a:t>
            </a:r>
            <a:r>
              <a:rPr lang="pt-BR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pt-BR" sz="2400" dirty="0" smtClean="0">
                <a:solidFill>
                  <a:schemeClr val="bg1"/>
                </a:solidFill>
              </a:rPr>
              <a:t>Ampliar a cobertura do Programa de Saúde da Criança na UBS Paraí. </a:t>
            </a:r>
            <a:endParaRPr lang="pt-BR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pt-BR" sz="1800" dirty="0" smtClean="0">
              <a:solidFill>
                <a:schemeClr val="tx1"/>
              </a:solidFill>
            </a:endParaRPr>
          </a:p>
          <a:p>
            <a:pPr algn="just"/>
            <a:endParaRPr lang="pt-BR" sz="1800" dirty="0" smtClean="0">
              <a:solidFill>
                <a:schemeClr val="tx1"/>
              </a:solidFill>
            </a:endParaRPr>
          </a:p>
          <a:p>
            <a:endParaRPr lang="pt-BR" sz="1800" dirty="0" smtClean="0">
              <a:solidFill>
                <a:srgbClr val="FF0000"/>
              </a:solidFill>
            </a:endParaRPr>
          </a:p>
          <a:p>
            <a:pPr algn="just"/>
            <a:endParaRPr lang="pt-BR" sz="1800" dirty="0" smtClean="0">
              <a:solidFill>
                <a:schemeClr val="tx1"/>
              </a:solidFill>
            </a:endParaRPr>
          </a:p>
          <a:p>
            <a:pPr algn="just"/>
            <a:endParaRPr lang="pt-BR" sz="1800" dirty="0" smtClean="0">
              <a:solidFill>
                <a:schemeClr val="tx1"/>
              </a:solidFill>
            </a:endParaRPr>
          </a:p>
          <a:p>
            <a:pPr algn="just"/>
            <a:endParaRPr lang="pt-BR" sz="1800" dirty="0" smtClean="0">
              <a:solidFill>
                <a:schemeClr val="tx1"/>
              </a:solidFill>
            </a:endParaRPr>
          </a:p>
          <a:p>
            <a:pPr algn="just"/>
            <a:endParaRPr lang="pt-BR" sz="1800" dirty="0" smtClean="0">
              <a:solidFill>
                <a:schemeClr val="tx1"/>
              </a:solidFill>
            </a:endParaRPr>
          </a:p>
          <a:p>
            <a:pPr algn="just"/>
            <a:endParaRPr lang="pt-BR" sz="1800" dirty="0" smtClean="0">
              <a:solidFill>
                <a:schemeClr val="tx1"/>
              </a:solidFill>
            </a:endParaRPr>
          </a:p>
          <a:p>
            <a:pPr algn="just"/>
            <a:endParaRPr lang="pt-BR" sz="1800" dirty="0" smtClean="0">
              <a:solidFill>
                <a:schemeClr val="tx1"/>
              </a:solidFill>
            </a:endParaRPr>
          </a:p>
          <a:p>
            <a:r>
              <a:rPr lang="pt-BR" sz="2400" dirty="0" smtClean="0">
                <a:solidFill>
                  <a:schemeClr val="tx1"/>
                </a:solidFill>
              </a:rPr>
              <a:t>Proporção de crianças entre zero e 72 meses inscritas no programa da unidade de saúde.</a:t>
            </a:r>
            <a:endParaRPr lang="pt-BR" sz="2400" dirty="0">
              <a:solidFill>
                <a:schemeClr val="tx1"/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7164288" y="2348880"/>
            <a:ext cx="1157689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pt-BR" dirty="0" smtClean="0"/>
              <a:t>Meta: 70%</a:t>
            </a:r>
            <a:endParaRPr lang="pt-BR" dirty="0"/>
          </a:p>
        </p:txBody>
      </p:sp>
      <p:graphicFrame>
        <p:nvGraphicFramePr>
          <p:cNvPr id="7" name="Gráfico 6"/>
          <p:cNvGraphicFramePr/>
          <p:nvPr/>
        </p:nvGraphicFramePr>
        <p:xfrm>
          <a:off x="2205037" y="2119312"/>
          <a:ext cx="4733925" cy="2619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3857120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85DF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00034" y="1000108"/>
            <a:ext cx="8136904" cy="5429288"/>
          </a:xfrm>
        </p:spPr>
        <p:txBody>
          <a:bodyPr>
            <a:noAutofit/>
          </a:bodyPr>
          <a:lstStyle/>
          <a:p>
            <a:pPr algn="just"/>
            <a:r>
              <a:rPr lang="pt-BR" sz="2400" dirty="0" smtClean="0">
                <a:solidFill>
                  <a:schemeClr val="bg1"/>
                </a:solidFill>
                <a:cs typeface="Arial" pitchFamily="34" charset="0"/>
              </a:rPr>
              <a:t>OBJETIVO 2 </a:t>
            </a:r>
            <a:r>
              <a:rPr lang="pt-BR" sz="2400" dirty="0">
                <a:solidFill>
                  <a:schemeClr val="bg1"/>
                </a:solidFill>
                <a:cs typeface="Arial" pitchFamily="34" charset="0"/>
              </a:rPr>
              <a:t>– </a:t>
            </a:r>
            <a:r>
              <a:rPr lang="pt-BR" sz="2400" dirty="0" smtClean="0"/>
              <a:t>Melhorar a qualidade do atendimento à Saúde da Criança na área de abrangência da Unidade Básica de Saúde.</a:t>
            </a:r>
            <a:r>
              <a:rPr lang="pt-BR" sz="2400" dirty="0" smtClean="0">
                <a:solidFill>
                  <a:schemeClr val="bg1"/>
                </a:solidFill>
              </a:rPr>
              <a:t> </a:t>
            </a:r>
            <a:endParaRPr lang="pt-BR" sz="2400" dirty="0" smtClean="0">
              <a:solidFill>
                <a:schemeClr val="bg1"/>
              </a:solidFill>
              <a:cs typeface="Arial" pitchFamily="34" charset="0"/>
            </a:endParaRPr>
          </a:p>
          <a:p>
            <a:pPr lvl="0" algn="just">
              <a:defRPr/>
            </a:pPr>
            <a:r>
              <a:rPr lang="pt-BR" sz="2400" dirty="0" smtClean="0">
                <a:solidFill>
                  <a:schemeClr val="tx1"/>
                </a:solidFill>
                <a:cs typeface="Arial" pitchFamily="34" charset="0"/>
              </a:rPr>
              <a:t>2.1. P</a:t>
            </a:r>
            <a:r>
              <a:rPr lang="pt-BR" sz="2400" dirty="0" smtClean="0">
                <a:solidFill>
                  <a:schemeClr val="tx1"/>
                </a:solidFill>
              </a:rPr>
              <a:t>rimeira consulta na primeira semana de vida</a:t>
            </a:r>
          </a:p>
          <a:p>
            <a:pPr lvl="0" algn="just">
              <a:defRPr/>
            </a:pPr>
            <a:endParaRPr lang="pt-BR" sz="2800" dirty="0" smtClean="0">
              <a:solidFill>
                <a:schemeClr val="tx1"/>
              </a:solidFill>
            </a:endParaRPr>
          </a:p>
          <a:p>
            <a:pPr lvl="0" algn="just">
              <a:defRPr/>
            </a:pPr>
            <a:endParaRPr lang="pt-BR" sz="2800" dirty="0" smtClean="0">
              <a:solidFill>
                <a:schemeClr val="tx1"/>
              </a:solidFill>
            </a:endParaRPr>
          </a:p>
          <a:p>
            <a:pPr lvl="0">
              <a:defRPr/>
            </a:pPr>
            <a:endParaRPr lang="pt-BR" sz="2800" dirty="0" smtClean="0">
              <a:solidFill>
                <a:srgbClr val="FF0000"/>
              </a:solidFill>
            </a:endParaRPr>
          </a:p>
          <a:p>
            <a:pPr lvl="0">
              <a:defRPr/>
            </a:pPr>
            <a:endParaRPr lang="pt-BR" sz="2800" dirty="0" smtClean="0">
              <a:solidFill>
                <a:srgbClr val="FF0000"/>
              </a:solidFill>
            </a:endParaRPr>
          </a:p>
          <a:p>
            <a:pPr lvl="0">
              <a:defRPr/>
            </a:pPr>
            <a:endParaRPr lang="pt-BR" sz="2800" dirty="0" smtClean="0">
              <a:solidFill>
                <a:srgbClr val="FF0000"/>
              </a:solidFill>
            </a:endParaRPr>
          </a:p>
          <a:p>
            <a:pPr lvl="0">
              <a:defRPr/>
            </a:pPr>
            <a:endParaRPr lang="pt-BR" dirty="0" smtClean="0">
              <a:solidFill>
                <a:schemeClr val="tx1"/>
              </a:solidFill>
            </a:endParaRPr>
          </a:p>
          <a:p>
            <a:pPr lvl="0">
              <a:defRPr/>
            </a:pPr>
            <a:r>
              <a:rPr lang="pt-BR" sz="2400" dirty="0" smtClean="0">
                <a:solidFill>
                  <a:schemeClr val="tx1"/>
                </a:solidFill>
              </a:rPr>
              <a:t>Proporção de crianças com primeira consulta na primeira semana de vida. 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1071538" y="214290"/>
            <a:ext cx="712879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Resultados</a:t>
            </a:r>
            <a:endParaRPr lang="pt-BR" sz="4400" dirty="0">
              <a:solidFill>
                <a:schemeClr val="bg1"/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7215206" y="2928934"/>
            <a:ext cx="1255472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pt-BR" dirty="0" smtClean="0"/>
              <a:t>Meta: 100%</a:t>
            </a:r>
            <a:endParaRPr lang="pt-BR" dirty="0"/>
          </a:p>
        </p:txBody>
      </p:sp>
      <p:graphicFrame>
        <p:nvGraphicFramePr>
          <p:cNvPr id="7" name="Gráfico 6"/>
          <p:cNvGraphicFramePr/>
          <p:nvPr/>
        </p:nvGraphicFramePr>
        <p:xfrm>
          <a:off x="2357422" y="2786058"/>
          <a:ext cx="4733925" cy="2619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321273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85DF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67482" y="1071546"/>
            <a:ext cx="4364558" cy="5572163"/>
          </a:xfrm>
        </p:spPr>
        <p:txBody>
          <a:bodyPr>
            <a:noAutofit/>
          </a:bodyPr>
          <a:lstStyle/>
          <a:p>
            <a:pPr algn="just"/>
            <a:r>
              <a:rPr lang="pt-BR" sz="2400" dirty="0" smtClean="0">
                <a:solidFill>
                  <a:schemeClr val="tx1"/>
                </a:solidFill>
                <a:cs typeface="Arial" pitchFamily="34" charset="0"/>
              </a:rPr>
              <a:t>2.2. Monitorar o crescimento das crianças (100%)</a:t>
            </a:r>
          </a:p>
          <a:p>
            <a:pPr algn="just"/>
            <a:r>
              <a:rPr lang="pt-BR" sz="2400" dirty="0" smtClean="0">
                <a:solidFill>
                  <a:schemeClr val="tx1"/>
                </a:solidFill>
                <a:cs typeface="Arial" pitchFamily="34" charset="0"/>
              </a:rPr>
              <a:t>2.3. Monitorar as crianças com Déficit de peso (100%)</a:t>
            </a:r>
          </a:p>
          <a:p>
            <a:pPr algn="just"/>
            <a:r>
              <a:rPr lang="pt-BR" sz="2400" dirty="0" smtClean="0">
                <a:solidFill>
                  <a:schemeClr val="tx1"/>
                </a:solidFill>
                <a:cs typeface="Arial" pitchFamily="34" charset="0"/>
              </a:rPr>
              <a:t> 2.4. Monitorar as crianças com excesso de peso (100%)</a:t>
            </a:r>
          </a:p>
          <a:p>
            <a:pPr algn="just"/>
            <a:r>
              <a:rPr lang="pt-BR" sz="2400" dirty="0" smtClean="0">
                <a:solidFill>
                  <a:schemeClr val="tx1"/>
                </a:solidFill>
                <a:cs typeface="Arial" pitchFamily="34" charset="0"/>
              </a:rPr>
              <a:t>2.5. Monitorar o desenvolvimento das crianças (100%) </a:t>
            </a:r>
          </a:p>
          <a:p>
            <a:pPr algn="just"/>
            <a:r>
              <a:rPr lang="pt-BR" sz="2400" dirty="0" smtClean="0">
                <a:solidFill>
                  <a:schemeClr val="tx1"/>
                </a:solidFill>
              </a:rPr>
              <a:t>2.6: Vacinar 100% das crianças de acordo à idade (100%)</a:t>
            </a:r>
          </a:p>
          <a:p>
            <a:pPr algn="just"/>
            <a:endParaRPr lang="pt-BR" sz="2400" dirty="0" smtClean="0">
              <a:solidFill>
                <a:schemeClr val="tx1"/>
              </a:solidFill>
            </a:endParaRPr>
          </a:p>
          <a:p>
            <a:pPr algn="just"/>
            <a:endParaRPr lang="pt-BR" sz="2400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1071538" y="214290"/>
            <a:ext cx="712879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400" b="1" dirty="0">
                <a:solidFill>
                  <a:schemeClr val="bg1"/>
                </a:solidFill>
                <a:latin typeface="+mj-lt"/>
                <a:cs typeface="Arial" pitchFamily="34" charset="0"/>
              </a:rPr>
              <a:t>Resultados</a:t>
            </a:r>
            <a:endParaRPr lang="pt-BR" sz="44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6444208" y="980728"/>
            <a:ext cx="1351652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pt-BR" dirty="0" smtClean="0"/>
              <a:t>Metas: 100%</a:t>
            </a:r>
            <a:endParaRPr lang="pt-BR" dirty="0"/>
          </a:p>
        </p:txBody>
      </p:sp>
      <p:sp>
        <p:nvSpPr>
          <p:cNvPr id="2" name="Retângulo 1"/>
          <p:cNvSpPr/>
          <p:nvPr/>
        </p:nvSpPr>
        <p:spPr>
          <a:xfrm>
            <a:off x="6830114" y="5233894"/>
            <a:ext cx="126964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smtClean="0"/>
              <a:t>Vacinação. </a:t>
            </a:r>
          </a:p>
        </p:txBody>
      </p:sp>
      <p:pic>
        <p:nvPicPr>
          <p:cNvPr id="8" name="Picture 3" descr="C:\Users\Usuário\Documents\20150909_17014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98510" y="1556792"/>
            <a:ext cx="3243048" cy="353308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21273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85DF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00034" y="1000108"/>
            <a:ext cx="8136904" cy="5429288"/>
          </a:xfrm>
        </p:spPr>
        <p:txBody>
          <a:bodyPr>
            <a:noAutofit/>
          </a:bodyPr>
          <a:lstStyle/>
          <a:p>
            <a:r>
              <a:rPr lang="pt-BR" sz="2800" dirty="0" smtClean="0">
                <a:solidFill>
                  <a:schemeClr val="tx1"/>
                </a:solidFill>
              </a:rPr>
              <a:t>2.7: Realizar suplementação de ferro em 100% das crianças de 6 a 24 meses. </a:t>
            </a:r>
          </a:p>
          <a:p>
            <a:pPr algn="just"/>
            <a:endParaRPr lang="pt-BR" sz="2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pt-BR" sz="2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pt-BR" sz="28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endParaRPr lang="pt-BR" sz="28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endParaRPr lang="pt-BR" sz="28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endParaRPr lang="pt-BR" sz="28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endParaRPr lang="pt-BR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1071538" y="214290"/>
            <a:ext cx="712879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Resultados</a:t>
            </a:r>
            <a:endParaRPr lang="pt-BR" sz="4400" dirty="0">
              <a:solidFill>
                <a:schemeClr val="bg1"/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7219696" y="2780928"/>
            <a:ext cx="1255472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pt-BR" dirty="0" smtClean="0"/>
              <a:t>Meta: 100%</a:t>
            </a:r>
            <a:endParaRPr lang="pt-BR" dirty="0"/>
          </a:p>
        </p:txBody>
      </p:sp>
      <p:sp>
        <p:nvSpPr>
          <p:cNvPr id="2" name="Retângulo 1"/>
          <p:cNvSpPr/>
          <p:nvPr/>
        </p:nvSpPr>
        <p:spPr>
          <a:xfrm>
            <a:off x="251520" y="4725144"/>
            <a:ext cx="888654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400" dirty="0" smtClean="0"/>
              <a:t>Proporção de crianças  de 6 a 24 meses com suplementação de ferro. </a:t>
            </a:r>
            <a:endParaRPr lang="pt-BR" sz="2400" dirty="0"/>
          </a:p>
        </p:txBody>
      </p:sp>
      <p:graphicFrame>
        <p:nvGraphicFramePr>
          <p:cNvPr id="10" name="Gráfico 9"/>
          <p:cNvGraphicFramePr/>
          <p:nvPr>
            <p:extLst>
              <p:ext uri="{D42A27DB-BD31-4B8C-83A1-F6EECF244321}">
                <p14:modId xmlns:p14="http://schemas.microsoft.com/office/powerpoint/2010/main" xmlns="" val="3842658092"/>
              </p:ext>
            </p:extLst>
          </p:nvPr>
        </p:nvGraphicFramePr>
        <p:xfrm>
          <a:off x="2307071" y="1957482"/>
          <a:ext cx="4657725" cy="25717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321273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85DF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00034" y="1000108"/>
            <a:ext cx="8136904" cy="5429288"/>
          </a:xfrm>
        </p:spPr>
        <p:txBody>
          <a:bodyPr>
            <a:noAutofit/>
          </a:bodyPr>
          <a:lstStyle/>
          <a:p>
            <a:pPr algn="just"/>
            <a:endParaRPr lang="pt-BR" sz="2800" dirty="0" smtClean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r>
              <a:rPr lang="pt-BR" sz="2800" dirty="0" smtClean="0">
                <a:solidFill>
                  <a:schemeClr val="tx1"/>
                </a:solidFill>
                <a:cs typeface="Arial" pitchFamily="34" charset="0"/>
              </a:rPr>
              <a:t>2.8. Triagem auditiva </a:t>
            </a:r>
          </a:p>
          <a:p>
            <a:pPr algn="just"/>
            <a:endParaRPr lang="pt-BR" sz="2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pt-BR" sz="28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endParaRPr lang="pt-BR" sz="28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endParaRPr lang="pt-BR" sz="28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endParaRPr lang="pt-BR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pt-BR" dirty="0" smtClean="0">
                <a:solidFill>
                  <a:schemeClr val="tx1"/>
                </a:solidFill>
              </a:rPr>
              <a:t>Proporção de crianças com triagem auditiva</a:t>
            </a:r>
          </a:p>
          <a:p>
            <a:endParaRPr lang="pt-BR" sz="2800" dirty="0" smtClean="0">
              <a:solidFill>
                <a:schemeClr val="tx1"/>
              </a:solidFill>
            </a:endParaRPr>
          </a:p>
          <a:p>
            <a:r>
              <a:rPr lang="pt-BR" sz="2800" dirty="0" smtClean="0">
                <a:solidFill>
                  <a:schemeClr val="tx1"/>
                </a:solidFill>
              </a:rPr>
              <a:t>2.9</a:t>
            </a:r>
            <a:r>
              <a:rPr lang="pt-BR" sz="2800" dirty="0">
                <a:solidFill>
                  <a:schemeClr val="tx1"/>
                </a:solidFill>
              </a:rPr>
              <a:t>: Realizar teste do pezinho em 100% das crianças até 7 dias de </a:t>
            </a:r>
            <a:r>
              <a:rPr lang="pt-BR" sz="2800" dirty="0" smtClean="0">
                <a:solidFill>
                  <a:schemeClr val="tx1"/>
                </a:solidFill>
              </a:rPr>
              <a:t>vida (100%)</a:t>
            </a:r>
            <a:endParaRPr lang="pt-BR" sz="2800" dirty="0">
              <a:solidFill>
                <a:schemeClr val="tx1"/>
              </a:solidFill>
            </a:endParaRPr>
          </a:p>
          <a:p>
            <a:endParaRPr lang="pt-BR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1071538" y="214290"/>
            <a:ext cx="712879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400" b="1" dirty="0">
                <a:solidFill>
                  <a:schemeClr val="bg1"/>
                </a:solidFill>
                <a:latin typeface="+mj-lt"/>
                <a:cs typeface="Arial" pitchFamily="34" charset="0"/>
              </a:rPr>
              <a:t>Resultados</a:t>
            </a:r>
            <a:endParaRPr lang="pt-BR" sz="44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7291804" y="2996952"/>
            <a:ext cx="1351652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pt-BR" dirty="0" smtClean="0"/>
              <a:t>Metas: 100%</a:t>
            </a:r>
            <a:endParaRPr lang="pt-BR" dirty="0"/>
          </a:p>
        </p:txBody>
      </p:sp>
      <p:graphicFrame>
        <p:nvGraphicFramePr>
          <p:cNvPr id="7" name="Gráfico 6"/>
          <p:cNvGraphicFramePr/>
          <p:nvPr>
            <p:extLst>
              <p:ext uri="{D42A27DB-BD31-4B8C-83A1-F6EECF244321}">
                <p14:modId xmlns:p14="http://schemas.microsoft.com/office/powerpoint/2010/main" xmlns="" val="416241787"/>
              </p:ext>
            </p:extLst>
          </p:nvPr>
        </p:nvGraphicFramePr>
        <p:xfrm>
          <a:off x="2226109" y="2242334"/>
          <a:ext cx="4819650" cy="2247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321273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85DF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00034" y="1000108"/>
            <a:ext cx="8136904" cy="5429288"/>
          </a:xfrm>
        </p:spPr>
        <p:txBody>
          <a:bodyPr>
            <a:noAutofit/>
          </a:bodyPr>
          <a:lstStyle/>
          <a:p>
            <a:pPr algn="just"/>
            <a:r>
              <a:rPr lang="pt-BR" sz="2800" dirty="0" smtClean="0">
                <a:solidFill>
                  <a:schemeClr val="tx1"/>
                </a:solidFill>
              </a:rPr>
              <a:t>2.10: Realizar avaliação da necessidade de atendimento odontológico em 100% das crianças de 6 a 72 meses.</a:t>
            </a:r>
            <a:endParaRPr lang="pt-BR" sz="2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pt-BR" sz="2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pt-BR" sz="28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endParaRPr lang="pt-BR" sz="28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endParaRPr lang="pt-BR" sz="28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endParaRPr lang="pt-BR" sz="28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endParaRPr lang="pt-BR" sz="28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pt-BR" sz="2400" dirty="0" smtClean="0">
                <a:solidFill>
                  <a:schemeClr val="tx1"/>
                </a:solidFill>
              </a:rPr>
              <a:t>Proporção de crianças de 6 e 72 meses com avaliação da necessidade de atendimento odontológico.</a:t>
            </a:r>
          </a:p>
          <a:p>
            <a:endParaRPr lang="pt-BR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1071538" y="214290"/>
            <a:ext cx="712879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400" b="1" dirty="0">
                <a:solidFill>
                  <a:schemeClr val="bg1"/>
                </a:solidFill>
                <a:latin typeface="+mj-lt"/>
                <a:cs typeface="Arial" pitchFamily="34" charset="0"/>
              </a:rPr>
              <a:t>Resultados</a:t>
            </a:r>
            <a:endParaRPr lang="pt-BR" sz="44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6858016" y="2857496"/>
            <a:ext cx="1255472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pt-BR" dirty="0" smtClean="0"/>
              <a:t>Meta: 100%</a:t>
            </a:r>
            <a:endParaRPr lang="pt-BR" dirty="0"/>
          </a:p>
        </p:txBody>
      </p:sp>
      <p:graphicFrame>
        <p:nvGraphicFramePr>
          <p:cNvPr id="8" name="Gráfico 7"/>
          <p:cNvGraphicFramePr/>
          <p:nvPr/>
        </p:nvGraphicFramePr>
        <p:xfrm>
          <a:off x="1928794" y="2786058"/>
          <a:ext cx="4772025" cy="2371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321273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85DF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00034" y="1000108"/>
            <a:ext cx="8136904" cy="5429288"/>
          </a:xfrm>
        </p:spPr>
        <p:txBody>
          <a:bodyPr>
            <a:noAutofit/>
          </a:bodyPr>
          <a:lstStyle/>
          <a:p>
            <a:pPr algn="just"/>
            <a:r>
              <a:rPr lang="pt-BR" sz="2400" dirty="0" smtClean="0">
                <a:solidFill>
                  <a:schemeClr val="tx1"/>
                </a:solidFill>
                <a:cs typeface="Arial" pitchFamily="34" charset="0"/>
              </a:rPr>
              <a:t>2.11. Primeira consulta odontológica realizada </a:t>
            </a:r>
          </a:p>
          <a:p>
            <a:pPr algn="just"/>
            <a:endParaRPr lang="pt-BR" sz="28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pt-BR" sz="2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pt-BR" sz="2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pt-BR" sz="2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pt-BR" sz="2200" dirty="0" smtClean="0">
              <a:solidFill>
                <a:schemeClr val="tx1"/>
              </a:solidFill>
            </a:endParaRPr>
          </a:p>
          <a:p>
            <a:pPr algn="just"/>
            <a:endParaRPr lang="pt-BR" sz="2200" dirty="0" smtClean="0">
              <a:solidFill>
                <a:schemeClr val="tx1"/>
              </a:solidFill>
            </a:endParaRPr>
          </a:p>
          <a:p>
            <a:pPr algn="just"/>
            <a:endParaRPr lang="pt-BR" sz="2200" dirty="0" smtClean="0">
              <a:solidFill>
                <a:schemeClr val="tx1"/>
              </a:solidFill>
            </a:endParaRPr>
          </a:p>
          <a:p>
            <a:pPr algn="just"/>
            <a:endParaRPr lang="pt-BR" sz="2200" dirty="0" smtClean="0">
              <a:solidFill>
                <a:schemeClr val="tx1"/>
              </a:solidFill>
            </a:endParaRPr>
          </a:p>
          <a:p>
            <a:r>
              <a:rPr lang="pt-BR" sz="2400" dirty="0" smtClean="0">
                <a:solidFill>
                  <a:schemeClr val="tx1"/>
                </a:solidFill>
              </a:rPr>
              <a:t>Proporção de crianças de 6 a 72 meses com primeira consulta odontológica.</a:t>
            </a:r>
          </a:p>
          <a:p>
            <a:pPr algn="just"/>
            <a:endParaRPr lang="pt-BR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1071538" y="214290"/>
            <a:ext cx="712879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400" b="1" dirty="0">
                <a:solidFill>
                  <a:schemeClr val="bg1"/>
                </a:solidFill>
                <a:latin typeface="+mj-lt"/>
                <a:cs typeface="Arial" pitchFamily="34" charset="0"/>
              </a:rPr>
              <a:t>Resultados</a:t>
            </a:r>
            <a:endParaRPr lang="pt-BR" sz="44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7215206" y="2214554"/>
            <a:ext cx="1255472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pt-BR" dirty="0" smtClean="0"/>
              <a:t>Meta: 100%</a:t>
            </a:r>
            <a:endParaRPr lang="pt-BR" dirty="0"/>
          </a:p>
        </p:txBody>
      </p:sp>
      <p:graphicFrame>
        <p:nvGraphicFramePr>
          <p:cNvPr id="7" name="Gráfico 6"/>
          <p:cNvGraphicFramePr/>
          <p:nvPr/>
        </p:nvGraphicFramePr>
        <p:xfrm>
          <a:off x="2205037" y="2119312"/>
          <a:ext cx="4733925" cy="2619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321273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85DF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00034" y="1000108"/>
            <a:ext cx="8320438" cy="5429288"/>
          </a:xfrm>
        </p:spPr>
        <p:txBody>
          <a:bodyPr>
            <a:noAutofit/>
          </a:bodyPr>
          <a:lstStyle/>
          <a:p>
            <a:pPr algn="just"/>
            <a:endParaRPr lang="pt-BR" sz="2400" dirty="0" smtClean="0">
              <a:solidFill>
                <a:schemeClr val="bg1"/>
              </a:solidFill>
              <a:cs typeface="Arial" pitchFamily="34" charset="0"/>
            </a:endParaRPr>
          </a:p>
          <a:p>
            <a:pPr algn="just"/>
            <a:endParaRPr lang="pt-BR" sz="2400" dirty="0">
              <a:solidFill>
                <a:schemeClr val="bg1"/>
              </a:solidFill>
              <a:cs typeface="Arial" pitchFamily="34" charset="0"/>
            </a:endParaRPr>
          </a:p>
          <a:p>
            <a:pPr algn="just"/>
            <a:r>
              <a:rPr lang="pt-BR" sz="2400" dirty="0" smtClean="0">
                <a:solidFill>
                  <a:schemeClr val="bg1"/>
                </a:solidFill>
                <a:cs typeface="Arial" pitchFamily="34" charset="0"/>
              </a:rPr>
              <a:t>OBJETIVO 3 – Adesão ao programa </a:t>
            </a:r>
          </a:p>
          <a:p>
            <a:pPr algn="just"/>
            <a:r>
              <a:rPr lang="pt-BR" sz="2400" dirty="0" smtClean="0">
                <a:solidFill>
                  <a:schemeClr val="tx1"/>
                </a:solidFill>
              </a:rPr>
              <a:t>3.1: Fazer busca ativa de 100% das crianças faltosas às consultas </a:t>
            </a:r>
            <a:r>
              <a:rPr lang="pt-BR" sz="2400" dirty="0">
                <a:solidFill>
                  <a:schemeClr val="tx1"/>
                </a:solidFill>
                <a:cs typeface="Arial" pitchFamily="34" charset="0"/>
              </a:rPr>
              <a:t>(100</a:t>
            </a:r>
            <a:r>
              <a:rPr lang="pt-BR" sz="2400" dirty="0" smtClean="0">
                <a:solidFill>
                  <a:schemeClr val="tx1"/>
                </a:solidFill>
                <a:cs typeface="Arial" pitchFamily="34" charset="0"/>
              </a:rPr>
              <a:t>%)</a:t>
            </a:r>
            <a:r>
              <a:rPr lang="pt-BR" sz="2400" dirty="0" smtClean="0">
                <a:solidFill>
                  <a:schemeClr val="tx1"/>
                </a:solidFill>
              </a:rPr>
              <a:t>.</a:t>
            </a:r>
          </a:p>
          <a:p>
            <a:pPr algn="just"/>
            <a:r>
              <a:rPr lang="pt-BR" sz="2400" dirty="0" smtClean="0">
                <a:solidFill>
                  <a:schemeClr val="bg1"/>
                </a:solidFill>
                <a:cs typeface="Arial" pitchFamily="34" charset="0"/>
              </a:rPr>
              <a:t>OBJETIVO 4 – Registro das informações </a:t>
            </a:r>
          </a:p>
          <a:p>
            <a:pPr algn="just"/>
            <a:r>
              <a:rPr lang="pt-BR" sz="2400" dirty="0" smtClean="0">
                <a:solidFill>
                  <a:schemeClr val="tx1"/>
                </a:solidFill>
              </a:rPr>
              <a:t>4.1: Manter registro na ficha de acompanhamento/espelho da saúde da criança de 100% das crianças que consultam no serviço</a:t>
            </a:r>
            <a:r>
              <a:rPr lang="pt-BR" sz="2400" dirty="0">
                <a:solidFill>
                  <a:schemeClr val="tx1"/>
                </a:solidFill>
              </a:rPr>
              <a:t> </a:t>
            </a:r>
            <a:r>
              <a:rPr lang="pt-BR" sz="2400" dirty="0">
                <a:solidFill>
                  <a:schemeClr val="tx1"/>
                </a:solidFill>
                <a:cs typeface="Arial" pitchFamily="34" charset="0"/>
              </a:rPr>
              <a:t>(100</a:t>
            </a:r>
            <a:r>
              <a:rPr lang="pt-BR" sz="2400" dirty="0" smtClean="0">
                <a:solidFill>
                  <a:schemeClr val="tx1"/>
                </a:solidFill>
                <a:cs typeface="Arial" pitchFamily="34" charset="0"/>
              </a:rPr>
              <a:t>%).</a:t>
            </a:r>
          </a:p>
          <a:p>
            <a:pPr algn="just"/>
            <a:r>
              <a:rPr lang="pt-BR" sz="2400" dirty="0">
                <a:solidFill>
                  <a:schemeClr val="bg1"/>
                </a:solidFill>
                <a:cs typeface="Arial" pitchFamily="34" charset="0"/>
              </a:rPr>
              <a:t>OBJETIVO 5 – Mapear as crianças de risco</a:t>
            </a:r>
            <a:r>
              <a:rPr lang="pt-BR" sz="2400" dirty="0">
                <a:solidFill>
                  <a:schemeClr val="tx1"/>
                </a:solidFill>
                <a:cs typeface="Arial" pitchFamily="34" charset="0"/>
              </a:rPr>
              <a:t> </a:t>
            </a:r>
            <a:endParaRPr lang="pt-BR" sz="2400" dirty="0" smtClean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r>
              <a:rPr lang="pt-BR" sz="2400" dirty="0" smtClean="0">
                <a:solidFill>
                  <a:schemeClr val="tx1"/>
                </a:solidFill>
              </a:rPr>
              <a:t>5.1</a:t>
            </a:r>
            <a:r>
              <a:rPr lang="pt-BR" sz="2400" dirty="0">
                <a:solidFill>
                  <a:schemeClr val="tx1"/>
                </a:solidFill>
              </a:rPr>
              <a:t>: Realizar avaliação de risco em 100% das crianças cadastradas no </a:t>
            </a:r>
            <a:r>
              <a:rPr lang="pt-BR" sz="2400" dirty="0" smtClean="0">
                <a:solidFill>
                  <a:schemeClr val="tx1"/>
                </a:solidFill>
              </a:rPr>
              <a:t>programa</a:t>
            </a:r>
            <a:r>
              <a:rPr lang="pt-BR" sz="2400" dirty="0" smtClean="0"/>
              <a:t> </a:t>
            </a:r>
            <a:r>
              <a:rPr lang="pt-BR" sz="2400" dirty="0">
                <a:solidFill>
                  <a:schemeClr val="tx1"/>
                </a:solidFill>
                <a:cs typeface="Arial" pitchFamily="34" charset="0"/>
              </a:rPr>
              <a:t>(100</a:t>
            </a:r>
            <a:r>
              <a:rPr lang="pt-BR" sz="2400" dirty="0" smtClean="0">
                <a:solidFill>
                  <a:schemeClr val="tx1"/>
                </a:solidFill>
                <a:cs typeface="Arial" pitchFamily="34" charset="0"/>
              </a:rPr>
              <a:t>%).</a:t>
            </a:r>
            <a:endParaRPr lang="pt-BR" sz="2400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t-BR" sz="2400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t-BR" sz="2400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t-BR" sz="2400" dirty="0" smtClean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t-BR" sz="2400" dirty="0" smtClean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t-BR" sz="2400" dirty="0" smtClean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t-BR" sz="2400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1071538" y="261507"/>
            <a:ext cx="712879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400" b="1" dirty="0">
                <a:solidFill>
                  <a:schemeClr val="bg1"/>
                </a:solidFill>
                <a:latin typeface="+mj-lt"/>
                <a:cs typeface="Arial" pitchFamily="34" charset="0"/>
              </a:rPr>
              <a:t>Resultados</a:t>
            </a:r>
            <a:endParaRPr lang="pt-BR" sz="44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626926" y="1484784"/>
            <a:ext cx="1351652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pt-BR" dirty="0" smtClean="0"/>
              <a:t>Metas: 100%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321273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85DF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95536" y="928670"/>
            <a:ext cx="5328592" cy="5643602"/>
          </a:xfrm>
        </p:spPr>
        <p:txBody>
          <a:bodyPr>
            <a:noAutofit/>
          </a:bodyPr>
          <a:lstStyle/>
          <a:p>
            <a:pPr algn="just"/>
            <a:r>
              <a:rPr lang="pt-BR" sz="2400" dirty="0" smtClean="0">
                <a:solidFill>
                  <a:schemeClr val="bg1"/>
                </a:solidFill>
                <a:cs typeface="Arial" pitchFamily="34" charset="0"/>
              </a:rPr>
              <a:t>OBJETIVO 6 – Promover a saúde das crianças </a:t>
            </a:r>
            <a:r>
              <a:rPr lang="pt-BR" sz="2400" dirty="0" smtClean="0">
                <a:solidFill>
                  <a:schemeClr val="tx1"/>
                </a:solidFill>
                <a:cs typeface="Arial" pitchFamily="34" charset="0"/>
              </a:rPr>
              <a:t>(100%)</a:t>
            </a:r>
          </a:p>
          <a:p>
            <a:pPr algn="just"/>
            <a:r>
              <a:rPr lang="pt-BR" dirty="0" smtClean="0">
                <a:solidFill>
                  <a:schemeClr val="tx1"/>
                </a:solidFill>
              </a:rPr>
              <a:t>6.1: Dar orientações para prevenir acidentes na infância em 100% das consultas de saúde da criança.</a:t>
            </a:r>
          </a:p>
          <a:p>
            <a:pPr algn="just"/>
            <a:r>
              <a:rPr lang="pt-BR" dirty="0" smtClean="0">
                <a:solidFill>
                  <a:schemeClr val="tx1"/>
                </a:solidFill>
              </a:rPr>
              <a:t>6.2: Colocar 100% das crianças para mamar durante a primeira consulta.</a:t>
            </a:r>
          </a:p>
          <a:p>
            <a:pPr algn="just"/>
            <a:r>
              <a:rPr lang="pt-BR" dirty="0" smtClean="0">
                <a:solidFill>
                  <a:schemeClr val="tx1"/>
                </a:solidFill>
              </a:rPr>
              <a:t>6.3: Proporção de crianças cujas mães receberam orientações nutricionais de acordo com a faixa etária.</a:t>
            </a:r>
          </a:p>
          <a:p>
            <a:pPr algn="just"/>
            <a:r>
              <a:rPr lang="pt-BR" dirty="0" smtClean="0">
                <a:solidFill>
                  <a:schemeClr val="tx1"/>
                </a:solidFill>
              </a:rPr>
              <a:t>6.4: Fornecer orientações sobre higiene bucal, etiologia e prevenção da cárie para 100% das crianças de acordo com a faixa de etária.</a:t>
            </a:r>
            <a:endParaRPr lang="pt-BR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1071538" y="214290"/>
            <a:ext cx="712879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Resultados</a:t>
            </a:r>
            <a:endParaRPr lang="pt-BR" sz="4400" dirty="0">
              <a:solidFill>
                <a:schemeClr val="bg1"/>
              </a:solidFill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6789152" y="1601260"/>
            <a:ext cx="1351652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pt-BR" dirty="0" smtClean="0"/>
              <a:t>Metas: 100%</a:t>
            </a:r>
            <a:endParaRPr lang="pt-BR" dirty="0"/>
          </a:p>
        </p:txBody>
      </p:sp>
      <p:sp>
        <p:nvSpPr>
          <p:cNvPr id="7" name="Retângulo 6"/>
          <p:cNvSpPr/>
          <p:nvPr/>
        </p:nvSpPr>
        <p:spPr>
          <a:xfrm>
            <a:off x="6012160" y="4714884"/>
            <a:ext cx="264763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dirty="0" smtClean="0"/>
              <a:t>Criança colocada para mamar durante a primeira consulta. </a:t>
            </a:r>
            <a:endParaRPr lang="pt-BR" dirty="0"/>
          </a:p>
        </p:txBody>
      </p:sp>
      <p:pic>
        <p:nvPicPr>
          <p:cNvPr id="10" name="Imagem 9" descr="F:\Fotos 1\DSC07726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26914" y="2155258"/>
            <a:ext cx="2857520" cy="242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21273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0B0F0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3568" y="87425"/>
            <a:ext cx="7772400" cy="792089"/>
          </a:xfrm>
        </p:spPr>
        <p:txBody>
          <a:bodyPr>
            <a:normAutofit/>
          </a:bodyPr>
          <a:lstStyle/>
          <a:p>
            <a:r>
              <a:rPr lang="pt-BR" b="1" dirty="0" smtClean="0">
                <a:latin typeface="Arial" pitchFamily="34" charset="0"/>
                <a:cs typeface="Arial" pitchFamily="34" charset="0"/>
              </a:rPr>
              <a:t>Análise situacional</a:t>
            </a:r>
            <a:endParaRPr lang="pt-B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827584" y="1340768"/>
            <a:ext cx="5572164" cy="733760"/>
          </a:xfrm>
        </p:spPr>
        <p:txBody>
          <a:bodyPr>
            <a:normAutofit/>
          </a:bodyPr>
          <a:lstStyle/>
          <a:p>
            <a:pPr algn="l"/>
            <a:r>
              <a:rPr lang="pt-BR" sz="2600" b="1" dirty="0" smtClean="0">
                <a:solidFill>
                  <a:schemeClr val="bg1"/>
                </a:solidFill>
                <a:cs typeface="Arial" pitchFamily="34" charset="0"/>
              </a:rPr>
              <a:t>Município Paraí, </a:t>
            </a:r>
            <a:r>
              <a:rPr lang="pt-BR" sz="2800" b="1" dirty="0" smtClean="0">
                <a:solidFill>
                  <a:schemeClr val="bg1"/>
                </a:solidFill>
                <a:latin typeface="+mj-lt"/>
                <a:cs typeface="Arial" pitchFamily="34" charset="0"/>
              </a:rPr>
              <a:t>UBS Paraí 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611560" y="2348880"/>
            <a:ext cx="7378943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400" dirty="0" smtClean="0"/>
              <a:t> UBS tradicional;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400" dirty="0" smtClean="0"/>
              <a:t> Estrutura; </a:t>
            </a:r>
          </a:p>
          <a:p>
            <a:pPr marL="285750" indent="-285750"/>
            <a:endParaRPr lang="pt-BR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400" dirty="0" smtClean="0"/>
              <a:t>Com equipes de agentes comunitários de saúde;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400" dirty="0" smtClean="0"/>
              <a:t>População assistida: </a:t>
            </a:r>
            <a:r>
              <a:rPr lang="pt-BR" sz="2400" dirty="0"/>
              <a:t>aproximadamente </a:t>
            </a:r>
            <a:r>
              <a:rPr lang="pt-BR" sz="2400" dirty="0" smtClean="0"/>
              <a:t>7 247 </a:t>
            </a:r>
            <a:r>
              <a:rPr lang="pt-BR" sz="2400" dirty="0"/>
              <a:t>pessoas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3568" y="332657"/>
            <a:ext cx="7772400" cy="881766"/>
          </a:xfrm>
        </p:spPr>
        <p:txBody>
          <a:bodyPr/>
          <a:lstStyle/>
          <a:p>
            <a:r>
              <a:rPr lang="pt-BR" b="1" dirty="0" smtClean="0">
                <a:cs typeface="Arial" pitchFamily="34" charset="0"/>
              </a:rPr>
              <a:t>Discussão</a:t>
            </a:r>
            <a:endParaRPr lang="pt-BR" b="1" dirty="0">
              <a:cs typeface="Arial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11560" y="1484784"/>
            <a:ext cx="8136904" cy="4752528"/>
          </a:xfrm>
        </p:spPr>
        <p:txBody>
          <a:bodyPr>
            <a:normAutofit/>
          </a:bodyPr>
          <a:lstStyle/>
          <a:p>
            <a:pPr algn="just"/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A intervenção proporcionou: </a:t>
            </a:r>
          </a:p>
          <a:p>
            <a:pPr algn="just">
              <a:buFont typeface="Arial" pitchFamily="34" charset="0"/>
              <a:buChar char="•"/>
            </a:pPr>
            <a:r>
              <a:rPr lang="pt-BR" sz="2400" dirty="0" smtClean="0">
                <a:solidFill>
                  <a:schemeClr val="tx1"/>
                </a:solidFill>
                <a:cs typeface="Arial" pitchFamily="34" charset="0"/>
              </a:rPr>
              <a:t> Atendimento 0 a 72 meses;</a:t>
            </a:r>
          </a:p>
          <a:p>
            <a:pPr algn="just">
              <a:buFont typeface="Arial" pitchFamily="34" charset="0"/>
              <a:buChar char="•"/>
            </a:pPr>
            <a:r>
              <a:rPr lang="pt-BR" sz="2400" dirty="0" smtClean="0">
                <a:solidFill>
                  <a:schemeClr val="tx1"/>
                </a:solidFill>
                <a:cs typeface="Arial" pitchFamily="34" charset="0"/>
              </a:rPr>
              <a:t> Início do cadastro e cobertura das crianças; </a:t>
            </a:r>
          </a:p>
          <a:p>
            <a:pPr algn="just">
              <a:buFont typeface="Arial" pitchFamily="34" charset="0"/>
              <a:buChar char="•"/>
            </a:pPr>
            <a:r>
              <a:rPr lang="pt-BR" sz="2400" dirty="0" smtClean="0">
                <a:solidFill>
                  <a:schemeClr val="tx1"/>
                </a:solidFill>
                <a:cs typeface="Arial" pitchFamily="34" charset="0"/>
              </a:rPr>
              <a:t> Melhoria dos registros;</a:t>
            </a:r>
          </a:p>
          <a:p>
            <a:pPr algn="just">
              <a:buFont typeface="Arial" pitchFamily="34" charset="0"/>
              <a:buChar char="•"/>
            </a:pPr>
            <a:r>
              <a:rPr lang="pt-BR" sz="2400" dirty="0">
                <a:solidFill>
                  <a:schemeClr val="tx1"/>
                </a:solidFill>
                <a:cs typeface="Arial" pitchFamily="34" charset="0"/>
              </a:rPr>
              <a:t> </a:t>
            </a:r>
            <a:r>
              <a:rPr lang="pt-BR" sz="2400" dirty="0" smtClean="0">
                <a:solidFill>
                  <a:schemeClr val="tx1"/>
                </a:solidFill>
                <a:cs typeface="Arial" pitchFamily="34" charset="0"/>
              </a:rPr>
              <a:t>Qualidade da atenção;</a:t>
            </a:r>
          </a:p>
          <a:p>
            <a:pPr algn="just">
              <a:buFont typeface="Arial" pitchFamily="34" charset="0"/>
              <a:buChar char="•"/>
            </a:pPr>
            <a:r>
              <a:rPr lang="pt-BR" sz="2400" dirty="0">
                <a:solidFill>
                  <a:schemeClr val="tx1"/>
                </a:solidFill>
                <a:cs typeface="Arial" pitchFamily="34" charset="0"/>
              </a:rPr>
              <a:t> </a:t>
            </a:r>
            <a:r>
              <a:rPr lang="pt-BR" sz="2400" dirty="0" smtClean="0">
                <a:solidFill>
                  <a:schemeClr val="tx1"/>
                </a:solidFill>
                <a:cs typeface="Arial" pitchFamily="34" charset="0"/>
              </a:rPr>
              <a:t>Melhoria na adesão por meio da busca ativa;</a:t>
            </a:r>
          </a:p>
        </p:txBody>
      </p:sp>
    </p:spTree>
    <p:extLst>
      <p:ext uri="{BB962C8B-B14F-4D97-AF65-F5344CB8AC3E}">
        <p14:creationId xmlns:p14="http://schemas.microsoft.com/office/powerpoint/2010/main" xmlns="" val="1636373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85DF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3568" y="332657"/>
            <a:ext cx="7772400" cy="881766"/>
          </a:xfrm>
        </p:spPr>
        <p:txBody>
          <a:bodyPr/>
          <a:lstStyle/>
          <a:p>
            <a:r>
              <a:rPr lang="pt-BR" b="1" dirty="0" smtClean="0">
                <a:cs typeface="Arial" pitchFamily="34" charset="0"/>
              </a:rPr>
              <a:t>Discussão</a:t>
            </a:r>
            <a:endParaRPr lang="pt-BR" b="1" dirty="0">
              <a:cs typeface="Arial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67544" y="1268760"/>
            <a:ext cx="4824536" cy="4752528"/>
          </a:xfrm>
        </p:spPr>
        <p:txBody>
          <a:bodyPr>
            <a:normAutofit/>
          </a:bodyPr>
          <a:lstStyle/>
          <a:p>
            <a:pPr algn="just"/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A intervenção proporcionou: </a:t>
            </a:r>
          </a:p>
          <a:p>
            <a:pPr algn="just">
              <a:buFont typeface="Arial" pitchFamily="34" charset="0"/>
              <a:buChar char="•"/>
            </a:pPr>
            <a:r>
              <a:rPr lang="pt-BR" sz="2400" dirty="0" smtClean="0">
                <a:solidFill>
                  <a:schemeClr val="tx1"/>
                </a:solidFill>
                <a:cs typeface="Arial" pitchFamily="34" charset="0"/>
              </a:rPr>
              <a:t>Ações educativas e preventivas;</a:t>
            </a:r>
          </a:p>
          <a:p>
            <a:pPr algn="just">
              <a:buFont typeface="Arial" pitchFamily="34" charset="0"/>
              <a:buChar char="•"/>
            </a:pPr>
            <a:r>
              <a:rPr lang="pt-BR" sz="2400" dirty="0">
                <a:solidFill>
                  <a:schemeClr val="tx1"/>
                </a:solidFill>
                <a:cs typeface="Arial" pitchFamily="34" charset="0"/>
              </a:rPr>
              <a:t> </a:t>
            </a:r>
            <a:r>
              <a:rPr lang="pt-BR" sz="2400" dirty="0" smtClean="0">
                <a:solidFill>
                  <a:schemeClr val="tx1"/>
                </a:solidFill>
                <a:cs typeface="Arial" pitchFamily="34" charset="0"/>
              </a:rPr>
              <a:t>Interação com a comunidade;</a:t>
            </a:r>
          </a:p>
          <a:p>
            <a:pPr algn="just">
              <a:buFont typeface="Arial" pitchFamily="34" charset="0"/>
              <a:buChar char="•"/>
            </a:pPr>
            <a:r>
              <a:rPr lang="pt-BR" sz="2400" dirty="0">
                <a:solidFill>
                  <a:schemeClr val="tx1"/>
                </a:solidFill>
                <a:cs typeface="Arial" pitchFamily="34" charset="0"/>
              </a:rPr>
              <a:t> </a:t>
            </a:r>
            <a:r>
              <a:rPr lang="pt-BR" sz="2400" dirty="0" smtClean="0">
                <a:solidFill>
                  <a:schemeClr val="tx1"/>
                </a:solidFill>
                <a:cs typeface="Arial" pitchFamily="34" charset="0"/>
              </a:rPr>
              <a:t>Qualificação da equipe/ aprofundamento teórico; </a:t>
            </a:r>
          </a:p>
          <a:p>
            <a:pPr algn="just">
              <a:buFont typeface="Arial" pitchFamily="34" charset="0"/>
              <a:buChar char="•"/>
            </a:pPr>
            <a:r>
              <a:rPr lang="pt-BR" sz="2400" dirty="0">
                <a:solidFill>
                  <a:schemeClr val="tx1"/>
                </a:solidFill>
                <a:cs typeface="Arial" pitchFamily="34" charset="0"/>
              </a:rPr>
              <a:t> </a:t>
            </a:r>
            <a:r>
              <a:rPr lang="pt-BR" sz="2400" dirty="0" smtClean="0">
                <a:solidFill>
                  <a:schemeClr val="tx1"/>
                </a:solidFill>
                <a:cs typeface="Arial" pitchFamily="34" charset="0"/>
              </a:rPr>
              <a:t>Atenção interdisciplinar e integração da equipe;</a:t>
            </a:r>
          </a:p>
          <a:p>
            <a:pPr algn="just">
              <a:buFont typeface="Arial" pitchFamily="34" charset="0"/>
              <a:buChar char="•"/>
            </a:pPr>
            <a:r>
              <a:rPr lang="pt-BR" sz="2400" dirty="0">
                <a:solidFill>
                  <a:schemeClr val="tx1"/>
                </a:solidFill>
                <a:cs typeface="Arial" pitchFamily="34" charset="0"/>
              </a:rPr>
              <a:t> Aumento da quantidade de </a:t>
            </a:r>
            <a:r>
              <a:rPr lang="pt-BR" sz="2400" dirty="0" smtClean="0">
                <a:solidFill>
                  <a:schemeClr val="tx1"/>
                </a:solidFill>
                <a:cs typeface="Arial" pitchFamily="34" charset="0"/>
              </a:rPr>
              <a:t>atendimento diário.</a:t>
            </a:r>
            <a:endParaRPr lang="pt-BR" sz="2400" dirty="0">
              <a:solidFill>
                <a:schemeClr val="tx1"/>
              </a:solidFill>
              <a:cs typeface="Arial" pitchFamily="34" charset="0"/>
            </a:endParaRPr>
          </a:p>
          <a:p>
            <a:pPr algn="just">
              <a:buFont typeface="Arial" pitchFamily="34" charset="0"/>
              <a:buChar char="•"/>
            </a:pPr>
            <a:endParaRPr lang="pt-BR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5204084" y="5130242"/>
            <a:ext cx="381873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1600" dirty="0"/>
              <a:t>Atividades de educação em saúde </a:t>
            </a:r>
            <a:r>
              <a:rPr lang="pt-BR" sz="1600" dirty="0" smtClean="0"/>
              <a:t>e </a:t>
            </a:r>
            <a:r>
              <a:rPr lang="pt-BR" sz="1600" dirty="0"/>
              <a:t>com </a:t>
            </a:r>
            <a:r>
              <a:rPr lang="pt-BR" sz="1600" dirty="0" smtClean="0"/>
              <a:t>a </a:t>
            </a:r>
            <a:r>
              <a:rPr lang="pt-BR" sz="1600" dirty="0"/>
              <a:t>fisioterapeuta e assistente social</a:t>
            </a:r>
          </a:p>
        </p:txBody>
      </p:sp>
      <p:pic>
        <p:nvPicPr>
          <p:cNvPr id="6" name="Imagem 5" descr="F:\Fotos 1\DSC08770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49552" y="1700808"/>
            <a:ext cx="3327800" cy="3286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894316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85DF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3568" y="332657"/>
            <a:ext cx="7772400" cy="881766"/>
          </a:xfrm>
        </p:spPr>
        <p:txBody>
          <a:bodyPr/>
          <a:lstStyle/>
          <a:p>
            <a:r>
              <a:rPr lang="pt-BR" b="1" dirty="0" smtClean="0">
                <a:latin typeface="Arial" pitchFamily="34" charset="0"/>
                <a:cs typeface="Arial" pitchFamily="34" charset="0"/>
              </a:rPr>
              <a:t>Discussão</a:t>
            </a:r>
            <a:endParaRPr lang="pt-B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39552" y="1628800"/>
            <a:ext cx="8064896" cy="4752528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Dificuldades:</a:t>
            </a: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pt-BR" sz="2400" dirty="0" smtClean="0">
                <a:solidFill>
                  <a:schemeClr val="tx1"/>
                </a:solidFill>
                <a:cs typeface="Arial" pitchFamily="34" charset="0"/>
              </a:rPr>
              <a:t>Reclamação de membros da comunidade por desconhecer o motivo de priorização das mães à consulta.</a:t>
            </a: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pt-BR" sz="2400" dirty="0" smtClean="0">
                <a:solidFill>
                  <a:schemeClr val="tx1"/>
                </a:solidFill>
                <a:cs typeface="Arial" pitchFamily="34" charset="0"/>
              </a:rPr>
              <a:t>Apesar da ampliação da cobertura, ainda temos crianças que não estão sendo acompanhadas pelo programa. </a:t>
            </a: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endParaRPr lang="pt-BR" sz="2400" dirty="0" smtClean="0">
              <a:solidFill>
                <a:schemeClr val="tx1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94316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85DF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>
            <a:spLocks noGrp="1"/>
          </p:cNvSpPr>
          <p:nvPr>
            <p:ph type="ctrTitle"/>
          </p:nvPr>
        </p:nvSpPr>
        <p:spPr>
          <a:xfrm>
            <a:off x="683568" y="332656"/>
            <a:ext cx="7960398" cy="738890"/>
          </a:xfrm>
        </p:spPr>
        <p:txBody>
          <a:bodyPr>
            <a:normAutofit/>
          </a:bodyPr>
          <a:lstStyle/>
          <a:p>
            <a:r>
              <a:rPr lang="pt-B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Reflexão Crítica</a:t>
            </a:r>
            <a:endParaRPr lang="pt-BR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71472" y="1571612"/>
            <a:ext cx="7992888" cy="4392488"/>
          </a:xfrm>
        </p:spPr>
        <p:txBody>
          <a:bodyPr/>
          <a:lstStyle/>
          <a:p>
            <a:pPr algn="just">
              <a:buFont typeface="Arial" pitchFamily="34" charset="0"/>
              <a:buChar char="•"/>
            </a:pPr>
            <a:r>
              <a:rPr lang="pt-BR" dirty="0" smtClean="0">
                <a:solidFill>
                  <a:schemeClr val="tx1"/>
                </a:solidFill>
                <a:cs typeface="Arial" pitchFamily="34" charset="0"/>
              </a:rPr>
              <a:t> </a:t>
            </a:r>
            <a:r>
              <a:rPr lang="pt-BR" sz="3600" dirty="0" smtClean="0">
                <a:solidFill>
                  <a:schemeClr val="tx1"/>
                </a:solidFill>
                <a:cs typeface="Arial" pitchFamily="34" charset="0"/>
              </a:rPr>
              <a:t>Expectativas;</a:t>
            </a:r>
          </a:p>
          <a:p>
            <a:pPr algn="just">
              <a:buFont typeface="Arial" pitchFamily="34" charset="0"/>
              <a:buChar char="•"/>
            </a:pPr>
            <a:endParaRPr lang="pt-BR" sz="3600" dirty="0">
              <a:solidFill>
                <a:schemeClr val="tx1"/>
              </a:solidFill>
              <a:cs typeface="Arial" pitchFamily="34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pt-BR" sz="3600" dirty="0">
                <a:solidFill>
                  <a:schemeClr val="tx1"/>
                </a:solidFill>
                <a:cs typeface="Arial" pitchFamily="34" charset="0"/>
              </a:rPr>
              <a:t> </a:t>
            </a:r>
            <a:r>
              <a:rPr lang="pt-BR" sz="3600" dirty="0" smtClean="0">
                <a:solidFill>
                  <a:schemeClr val="tx1"/>
                </a:solidFill>
                <a:cs typeface="Arial" pitchFamily="34" charset="0"/>
              </a:rPr>
              <a:t>Significado;</a:t>
            </a:r>
          </a:p>
          <a:p>
            <a:pPr algn="just">
              <a:buFont typeface="Arial" pitchFamily="34" charset="0"/>
              <a:buChar char="•"/>
            </a:pPr>
            <a:endParaRPr lang="pt-BR" sz="3600" dirty="0">
              <a:solidFill>
                <a:schemeClr val="tx1"/>
              </a:solidFill>
              <a:cs typeface="Arial" pitchFamily="34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pt-BR" sz="3600" dirty="0" smtClean="0">
                <a:solidFill>
                  <a:schemeClr val="tx1"/>
                </a:solidFill>
                <a:cs typeface="Arial" pitchFamily="34" charset="0"/>
              </a:rPr>
              <a:t> Aprendizados mais relevantes.</a:t>
            </a:r>
          </a:p>
          <a:p>
            <a:pPr algn="just"/>
            <a:endParaRPr lang="pt-BR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06406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85DF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85786" y="1643050"/>
            <a:ext cx="7772400" cy="1470025"/>
          </a:xfrm>
        </p:spPr>
        <p:txBody>
          <a:bodyPr/>
          <a:lstStyle/>
          <a:p>
            <a:r>
              <a:rPr lang="pt-BR" b="1" dirty="0" smtClean="0">
                <a:latin typeface="Arial" pitchFamily="34" charset="0"/>
                <a:cs typeface="Arial" pitchFamily="34" charset="0"/>
              </a:rPr>
              <a:t>OBRIGADO!</a:t>
            </a:r>
            <a:endParaRPr lang="pt-BR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 descr="C:\Users\talita helena\Desktop\su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3643314"/>
            <a:ext cx="2857519" cy="2143140"/>
          </a:xfrm>
          <a:prstGeom prst="rect">
            <a:avLst/>
          </a:prstGeom>
          <a:noFill/>
        </p:spPr>
      </p:pic>
      <p:pic>
        <p:nvPicPr>
          <p:cNvPr id="5" name="Picture 4" descr="C:\Users\talita helena\Desktop\saude-da-famili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29256" y="3643314"/>
            <a:ext cx="3343312" cy="21431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85DF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12293" y="298697"/>
            <a:ext cx="7772400" cy="792089"/>
          </a:xfrm>
        </p:spPr>
        <p:txBody>
          <a:bodyPr>
            <a:normAutofit/>
          </a:bodyPr>
          <a:lstStyle/>
          <a:p>
            <a:r>
              <a:rPr lang="pt-BR" b="1" dirty="0">
                <a:latin typeface="Arial" pitchFamily="34" charset="0"/>
                <a:cs typeface="Arial" pitchFamily="34" charset="0"/>
              </a:rPr>
              <a:t>Análise situacional</a:t>
            </a:r>
          </a:p>
        </p:txBody>
      </p:sp>
      <p:sp>
        <p:nvSpPr>
          <p:cNvPr id="5" name="Subtítulo 2"/>
          <p:cNvSpPr txBox="1">
            <a:spLocks/>
          </p:cNvSpPr>
          <p:nvPr/>
        </p:nvSpPr>
        <p:spPr>
          <a:xfrm>
            <a:off x="539552" y="1556792"/>
            <a:ext cx="8390736" cy="236315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pt-B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Arial" pitchFamily="34" charset="0"/>
              </a:rPr>
              <a:t> Atenção a saúde </a:t>
            </a:r>
            <a:r>
              <a:rPr lang="pt-BR" sz="2400" noProof="0" dirty="0" smtClean="0">
                <a:cs typeface="Arial" pitchFamily="34" charset="0"/>
              </a:rPr>
              <a:t>das crianças de zero a 72 meses;</a:t>
            </a:r>
            <a:endParaRPr kumimoji="0" lang="pt-BR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cs typeface="Arial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pt-BR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cs typeface="Arial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pt-B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Arial" pitchFamily="34" charset="0"/>
              </a:rPr>
              <a:t> Importância da saúde </a:t>
            </a:r>
            <a:r>
              <a:rPr lang="pt-BR" sz="2400" noProof="0" dirty="0" smtClean="0">
                <a:cs typeface="Arial" pitchFamily="34" charset="0"/>
              </a:rPr>
              <a:t>das crianças de zero a 72 meses;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pt-BR" sz="2400" dirty="0">
              <a:cs typeface="Arial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pt-BR" sz="2400" dirty="0" smtClean="0">
                <a:cs typeface="Arial" pitchFamily="34" charset="0"/>
              </a:rPr>
              <a:t> </a:t>
            </a:r>
            <a:r>
              <a:rPr lang="pt-BR" sz="2400" dirty="0" smtClean="0"/>
              <a:t>Quantidade aproximada de crianças </a:t>
            </a:r>
            <a:r>
              <a:rPr lang="pt-BR" sz="2400" dirty="0"/>
              <a:t>que residiam na área de abrangência da </a:t>
            </a:r>
            <a:r>
              <a:rPr lang="pt-BR" sz="2400" dirty="0" smtClean="0"/>
              <a:t>UBS</a:t>
            </a:r>
            <a:r>
              <a:rPr lang="pt-BR" sz="2400" b="1" dirty="0" smtClean="0"/>
              <a:t>: 362  </a:t>
            </a:r>
            <a:r>
              <a:rPr lang="pt-BR" sz="2400" dirty="0" smtClean="0"/>
              <a:t>(segundo dados da planilha de coleta de dados)</a:t>
            </a:r>
            <a:endParaRPr kumimoji="0" lang="pt-BR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17335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85DF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3568" y="692696"/>
            <a:ext cx="7772400" cy="1470025"/>
          </a:xfrm>
        </p:spPr>
        <p:txBody>
          <a:bodyPr/>
          <a:lstStyle/>
          <a:p>
            <a:r>
              <a:rPr lang="pt-BR" b="1" dirty="0" smtClean="0">
                <a:cs typeface="Arial" pitchFamily="34" charset="0"/>
              </a:rPr>
              <a:t>Objetivo Geral</a:t>
            </a:r>
            <a:endParaRPr lang="pt-BR" b="1" dirty="0">
              <a:cs typeface="Arial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899592" y="2500306"/>
            <a:ext cx="7632848" cy="2304256"/>
          </a:xfrm>
        </p:spPr>
        <p:txBody>
          <a:bodyPr>
            <a:normAutofit/>
          </a:bodyPr>
          <a:lstStyle/>
          <a:p>
            <a:r>
              <a:rPr lang="pt-BR" sz="4400" dirty="0" smtClean="0">
                <a:solidFill>
                  <a:schemeClr val="tx1"/>
                </a:solidFill>
                <a:cs typeface="Arial" pitchFamily="34" charset="0"/>
              </a:rPr>
              <a:t>Melhorar a atenção à saúde da criança de 0 a 72 meses na UBS Paraí, Paraí/RS</a:t>
            </a:r>
            <a:r>
              <a:rPr lang="pt-BR" sz="4000" dirty="0" smtClean="0">
                <a:solidFill>
                  <a:schemeClr val="tx1"/>
                </a:solidFill>
                <a:cs typeface="Arial" pitchFamily="34" charset="0"/>
              </a:rPr>
              <a:t>.</a:t>
            </a:r>
            <a:endParaRPr lang="pt-BR" sz="4000" dirty="0">
              <a:solidFill>
                <a:schemeClr val="tx1"/>
              </a:solidFill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85DF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3568" y="332657"/>
            <a:ext cx="7772400" cy="738890"/>
          </a:xfrm>
        </p:spPr>
        <p:txBody>
          <a:bodyPr>
            <a:normAutofit fontScale="90000"/>
          </a:bodyPr>
          <a:lstStyle/>
          <a:p>
            <a:r>
              <a:rPr lang="pt-BR" b="1" dirty="0" smtClean="0">
                <a:latin typeface="Arial" pitchFamily="34" charset="0"/>
                <a:cs typeface="Arial" pitchFamily="34" charset="0"/>
              </a:rPr>
              <a:t>Metodologia</a:t>
            </a:r>
            <a:endParaRPr lang="pt-B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Espaço Reservado para Conteúdo 2"/>
          <p:cNvSpPr txBox="1">
            <a:spLocks/>
          </p:cNvSpPr>
          <p:nvPr/>
        </p:nvSpPr>
        <p:spPr>
          <a:xfrm>
            <a:off x="0" y="1412776"/>
            <a:ext cx="4644008" cy="4221088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pt-BR" sz="26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cs typeface="Arial" pitchFamily="34" charset="0"/>
              </a:rPr>
              <a:t>Monitoramento e</a:t>
            </a:r>
            <a:r>
              <a:rPr kumimoji="0" lang="pt-BR" sz="26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cs typeface="Arial" pitchFamily="34" charset="0"/>
              </a:rPr>
              <a:t> avaliação:</a:t>
            </a:r>
            <a:r>
              <a:rPr lang="pt-BR" sz="2600" dirty="0" smtClean="0">
                <a:cs typeface="Arial" pitchFamily="34" charset="0"/>
              </a:rPr>
              <a:t>                                  </a:t>
            </a:r>
          </a:p>
          <a:p>
            <a:pPr lvl="1" algn="just">
              <a:buFont typeface="Arial" pitchFamily="34" charset="0"/>
              <a:buChar char="•"/>
            </a:pPr>
            <a:r>
              <a:rPr lang="pt-BR" sz="2600" dirty="0" smtClean="0">
                <a:cs typeface="Arial" pitchFamily="34" charset="0"/>
              </a:rPr>
              <a:t> Avaliação de ações  desenvolvidas;</a:t>
            </a:r>
          </a:p>
          <a:p>
            <a:pPr lvl="1" algn="just">
              <a:buFont typeface="Arial" pitchFamily="34" charset="0"/>
              <a:buChar char="•"/>
            </a:pPr>
            <a:r>
              <a:rPr lang="pt-BR" sz="2600" dirty="0" smtClean="0">
                <a:cs typeface="Arial" pitchFamily="34" charset="0"/>
              </a:rPr>
              <a:t> Preenchimento da ficha espelho da criança;</a:t>
            </a:r>
          </a:p>
          <a:p>
            <a:pPr lvl="1" algn="just">
              <a:buFont typeface="Arial" pitchFamily="34" charset="0"/>
              <a:buChar char="•"/>
            </a:pPr>
            <a:r>
              <a:rPr lang="pt-BR" sz="2600" dirty="0" smtClean="0">
                <a:cs typeface="Arial" pitchFamily="34" charset="0"/>
              </a:rPr>
              <a:t> Consulta na primeira semana de vida;</a:t>
            </a:r>
          </a:p>
          <a:p>
            <a:pPr lvl="1" algn="just">
              <a:buFont typeface="Arial" pitchFamily="34" charset="0"/>
              <a:buChar char="•"/>
            </a:pPr>
            <a:r>
              <a:rPr lang="pt-BR" sz="2600" dirty="0" smtClean="0">
                <a:cs typeface="Arial" pitchFamily="34" charset="0"/>
              </a:rPr>
              <a:t> Monitoramento de criança com excesso e déficit de peso;</a:t>
            </a:r>
          </a:p>
          <a:p>
            <a:pPr lvl="1" algn="just">
              <a:buFont typeface="Arial" pitchFamily="34" charset="0"/>
              <a:buChar char="•"/>
            </a:pPr>
            <a:r>
              <a:rPr lang="pt-BR" sz="2600" dirty="0" smtClean="0">
                <a:cs typeface="Arial" pitchFamily="34" charset="0"/>
              </a:rPr>
              <a:t> Desenvolvimento neuro-cognitivo;</a:t>
            </a:r>
          </a:p>
          <a:p>
            <a:pPr lvl="1" algn="just">
              <a:buFont typeface="Arial" pitchFamily="34" charset="0"/>
              <a:buChar char="•"/>
            </a:pPr>
            <a:r>
              <a:rPr lang="pt-BR" sz="2600" dirty="0" smtClean="0">
                <a:cs typeface="Arial" pitchFamily="34" charset="0"/>
              </a:rPr>
              <a:t> Preenchimento da caderneta criança (Vacinas);</a:t>
            </a:r>
          </a:p>
          <a:p>
            <a:pPr lvl="1" algn="just">
              <a:buFont typeface="Arial" pitchFamily="34" charset="0"/>
              <a:buChar char="•"/>
            </a:pPr>
            <a:r>
              <a:rPr lang="pt-BR" sz="2600" dirty="0" smtClean="0">
                <a:cs typeface="Arial" pitchFamily="34" charset="0"/>
              </a:rPr>
              <a:t> Suplementação de ferro;</a:t>
            </a:r>
          </a:p>
          <a:p>
            <a:pPr lvl="1" algn="just">
              <a:buFont typeface="Arial" pitchFamily="34" charset="0"/>
              <a:buChar char="•"/>
            </a:pPr>
            <a:r>
              <a:rPr lang="pt-BR" sz="2600" dirty="0" smtClean="0">
                <a:cs typeface="Arial" pitchFamily="34" charset="0"/>
              </a:rPr>
              <a:t> Triagem auditiva e teste do pezinho; </a:t>
            </a:r>
          </a:p>
          <a:p>
            <a:pPr lvl="1" algn="just"/>
            <a:endParaRPr lang="pt-BR" sz="2600" dirty="0" smtClean="0">
              <a:cs typeface="Arial" pitchFamily="34" charset="0"/>
            </a:endParaRPr>
          </a:p>
          <a:p>
            <a:pPr lvl="1" algn="just"/>
            <a:endParaRPr lang="pt-BR" sz="2600" dirty="0" smtClean="0">
              <a:cs typeface="Arial" pitchFamily="34" charset="0"/>
            </a:endParaRPr>
          </a:p>
          <a:p>
            <a:pPr lvl="1" algn="just">
              <a:buFont typeface="Arial" pitchFamily="34" charset="0"/>
              <a:buChar char="•"/>
            </a:pPr>
            <a:endParaRPr lang="pt-BR" sz="2600" dirty="0" smtClean="0">
              <a:cs typeface="Arial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pt-BR" sz="26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4644008" y="1484784"/>
            <a:ext cx="421256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just"/>
            <a:r>
              <a:rPr lang="pt-BR" dirty="0" smtClean="0">
                <a:cs typeface="Arial" pitchFamily="34" charset="0"/>
              </a:rPr>
              <a:t>  </a:t>
            </a:r>
            <a:endParaRPr lang="pt-BR" dirty="0">
              <a:cs typeface="Arial" pitchFamily="34" charset="0"/>
            </a:endParaRPr>
          </a:p>
          <a:p>
            <a:pPr lvl="1" algn="just">
              <a:buFont typeface="Arial" pitchFamily="34" charset="0"/>
              <a:buChar char="•"/>
            </a:pPr>
            <a:r>
              <a:rPr lang="pt-BR" dirty="0" smtClean="0">
                <a:cs typeface="Arial" pitchFamily="34" charset="0"/>
              </a:rPr>
              <a:t> Avaliação da necessidade de tratamento odontológico e com primeira consulta odontológica;</a:t>
            </a:r>
          </a:p>
          <a:p>
            <a:pPr lvl="1" algn="just">
              <a:buFont typeface="Arial" pitchFamily="34" charset="0"/>
              <a:buChar char="•"/>
            </a:pPr>
            <a:r>
              <a:rPr lang="pt-BR" dirty="0" smtClean="0">
                <a:cs typeface="Arial" pitchFamily="34" charset="0"/>
              </a:rPr>
              <a:t> orientações sobre higiene bucal; </a:t>
            </a:r>
          </a:p>
          <a:p>
            <a:pPr lvl="1" algn="just">
              <a:buFont typeface="Arial" pitchFamily="34" charset="0"/>
              <a:buChar char="•"/>
            </a:pPr>
            <a:r>
              <a:rPr lang="pt-BR" sz="2000" dirty="0" smtClean="0">
                <a:cs typeface="Arial" pitchFamily="34" charset="0"/>
              </a:rPr>
              <a:t>Monitoramento</a:t>
            </a:r>
            <a:r>
              <a:rPr lang="pt-BR" dirty="0" smtClean="0">
                <a:cs typeface="Arial" pitchFamily="34" charset="0"/>
              </a:rPr>
              <a:t> de criança em situação de risco;                                   </a:t>
            </a:r>
            <a:endParaRPr lang="pt-BR" dirty="0">
              <a:cs typeface="Arial" pitchFamily="34" charset="0"/>
            </a:endParaRPr>
          </a:p>
          <a:p>
            <a:pPr lvl="1" algn="just">
              <a:buFont typeface="Arial" pitchFamily="34" charset="0"/>
              <a:buChar char="•"/>
            </a:pPr>
            <a:r>
              <a:rPr lang="pt-BR" dirty="0">
                <a:cs typeface="Arial" pitchFamily="34" charset="0"/>
              </a:rPr>
              <a:t> </a:t>
            </a:r>
            <a:r>
              <a:rPr lang="pt-BR" dirty="0" smtClean="0">
                <a:cs typeface="Arial" pitchFamily="34" charset="0"/>
              </a:rPr>
              <a:t>Orientações sobre aleitamento materno, nutrição e prevenção de acidentes na infância;</a:t>
            </a:r>
          </a:p>
          <a:p>
            <a:pPr lvl="1" algn="just">
              <a:buFont typeface="Arial" pitchFamily="34" charset="0"/>
              <a:buChar char="•"/>
            </a:pPr>
            <a:r>
              <a:rPr lang="pt-BR" dirty="0" smtClean="0">
                <a:cs typeface="Arial" pitchFamily="34" charset="0"/>
              </a:rPr>
              <a:t> Revisão dos prontuários</a:t>
            </a:r>
            <a:endParaRPr lang="pt-BR" dirty="0">
              <a:cs typeface="Arial" pitchFamily="34" charset="0"/>
            </a:endParaRPr>
          </a:p>
          <a:p>
            <a:pPr lvl="1" algn="just">
              <a:buFont typeface="Arial" pitchFamily="34" charset="0"/>
              <a:buChar char="•"/>
            </a:pPr>
            <a:r>
              <a:rPr lang="pt-BR" dirty="0">
                <a:cs typeface="Arial" pitchFamily="34" charset="0"/>
              </a:rPr>
              <a:t> Registros </a:t>
            </a:r>
            <a:r>
              <a:rPr lang="pt-BR" dirty="0" smtClean="0">
                <a:cs typeface="Arial" pitchFamily="34" charset="0"/>
              </a:rPr>
              <a:t>atualizados;</a:t>
            </a:r>
          </a:p>
          <a:p>
            <a:pPr lvl="1" algn="just">
              <a:buFont typeface="Arial" pitchFamily="34" charset="0"/>
              <a:buChar char="•"/>
            </a:pPr>
            <a:r>
              <a:rPr lang="pt-BR" dirty="0" smtClean="0">
                <a:cs typeface="Arial" pitchFamily="34" charset="0"/>
              </a:rPr>
              <a:t>Atividades de educação em saúde.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3623866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85DF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3568" y="332657"/>
            <a:ext cx="7772400" cy="738890"/>
          </a:xfrm>
        </p:spPr>
        <p:txBody>
          <a:bodyPr>
            <a:normAutofit fontScale="90000"/>
          </a:bodyPr>
          <a:lstStyle/>
          <a:p>
            <a:r>
              <a:rPr lang="pt-BR" b="1" dirty="0" smtClean="0">
                <a:cs typeface="Arial" pitchFamily="34" charset="0"/>
              </a:rPr>
              <a:t>Metodologia</a:t>
            </a:r>
            <a:endParaRPr lang="pt-BR" b="1" dirty="0">
              <a:cs typeface="Arial" pitchFamily="34" charset="0"/>
            </a:endParaRPr>
          </a:p>
        </p:txBody>
      </p:sp>
      <p:sp>
        <p:nvSpPr>
          <p:cNvPr id="6" name="Subtítulo 2"/>
          <p:cNvSpPr>
            <a:spLocks noGrp="1"/>
          </p:cNvSpPr>
          <p:nvPr>
            <p:ph type="subTitle" idx="1"/>
          </p:nvPr>
        </p:nvSpPr>
        <p:spPr>
          <a:xfrm>
            <a:off x="149234" y="1285860"/>
            <a:ext cx="8423294" cy="5000660"/>
          </a:xfrm>
        </p:spPr>
        <p:txBody>
          <a:bodyPr>
            <a:noAutofit/>
          </a:bodyPr>
          <a:lstStyle/>
          <a:p>
            <a:r>
              <a:rPr lang="pt-BR" sz="2600" b="1" dirty="0" smtClean="0">
                <a:solidFill>
                  <a:schemeClr val="tx1"/>
                </a:solidFill>
                <a:cs typeface="Arial" pitchFamily="34" charset="0"/>
              </a:rPr>
              <a:t>Organização </a:t>
            </a:r>
            <a:r>
              <a:rPr lang="pt-BR" sz="2600" b="1" dirty="0">
                <a:solidFill>
                  <a:schemeClr val="tx1"/>
                </a:solidFill>
                <a:cs typeface="Arial" pitchFamily="34" charset="0"/>
              </a:rPr>
              <a:t>e gestão do serviço: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pt-BR" sz="2400" dirty="0" smtClean="0">
                <a:solidFill>
                  <a:schemeClr val="tx1"/>
                </a:solidFill>
                <a:cs typeface="Arial" pitchFamily="34" charset="0"/>
              </a:rPr>
              <a:t>Cadastramento das crianças levando a conta as prioridades;  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pt-BR" sz="2400" dirty="0" smtClean="0">
                <a:solidFill>
                  <a:schemeClr val="tx1"/>
                </a:solidFill>
                <a:cs typeface="Arial" pitchFamily="34" charset="0"/>
              </a:rPr>
              <a:t>vagas disponíveis para crianças em situação de risco;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pt-BR" sz="2400" dirty="0" smtClean="0">
                <a:solidFill>
                  <a:schemeClr val="tx1"/>
                </a:solidFill>
                <a:cs typeface="Arial" pitchFamily="34" charset="0"/>
              </a:rPr>
              <a:t>Contato </a:t>
            </a:r>
            <a:r>
              <a:rPr lang="pt-BR" sz="2400" dirty="0">
                <a:solidFill>
                  <a:schemeClr val="tx1"/>
                </a:solidFill>
                <a:cs typeface="Arial" pitchFamily="34" charset="0"/>
              </a:rPr>
              <a:t>com </a:t>
            </a:r>
            <a:r>
              <a:rPr lang="pt-BR" sz="2400" dirty="0" smtClean="0">
                <a:solidFill>
                  <a:schemeClr val="tx1"/>
                </a:solidFill>
                <a:cs typeface="Arial" pitchFamily="34" charset="0"/>
              </a:rPr>
              <a:t>a escola;</a:t>
            </a:r>
            <a:endParaRPr lang="pt-BR" sz="2400" dirty="0">
              <a:solidFill>
                <a:schemeClr val="tx1"/>
              </a:solidFill>
              <a:cs typeface="Arial" pitchFamily="34" charset="0"/>
            </a:endParaRP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pt-BR" sz="2400" dirty="0" smtClean="0">
                <a:solidFill>
                  <a:schemeClr val="tx1"/>
                </a:solidFill>
                <a:cs typeface="Arial" pitchFamily="34" charset="0"/>
              </a:rPr>
              <a:t>Organização </a:t>
            </a:r>
            <a:r>
              <a:rPr lang="pt-BR" sz="2400" dirty="0">
                <a:solidFill>
                  <a:schemeClr val="tx1"/>
                </a:solidFill>
                <a:cs typeface="Arial" pitchFamily="34" charset="0"/>
              </a:rPr>
              <a:t>da busca </a:t>
            </a:r>
            <a:r>
              <a:rPr lang="pt-BR" sz="2400" dirty="0" smtClean="0">
                <a:solidFill>
                  <a:schemeClr val="tx1"/>
                </a:solidFill>
                <a:cs typeface="Arial" pitchFamily="34" charset="0"/>
              </a:rPr>
              <a:t>ativa (crianças faltosas);</a:t>
            </a:r>
            <a:endParaRPr lang="pt-BR" sz="2400" dirty="0">
              <a:solidFill>
                <a:schemeClr val="tx1"/>
              </a:solidFill>
              <a:cs typeface="Arial" pitchFamily="34" charset="0"/>
            </a:endParaRP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pt-BR" sz="2400" dirty="0" smtClean="0">
                <a:solidFill>
                  <a:schemeClr val="tx1"/>
                </a:solidFill>
                <a:cs typeface="Arial" pitchFamily="34" charset="0"/>
              </a:rPr>
              <a:t>Planejamento </a:t>
            </a:r>
            <a:r>
              <a:rPr lang="pt-BR" sz="2400" dirty="0">
                <a:solidFill>
                  <a:schemeClr val="tx1"/>
                </a:solidFill>
                <a:cs typeface="Arial" pitchFamily="34" charset="0"/>
              </a:rPr>
              <a:t>dos materiais </a:t>
            </a:r>
            <a:r>
              <a:rPr lang="pt-BR" sz="2400" dirty="0" smtClean="0">
                <a:solidFill>
                  <a:schemeClr val="tx1"/>
                </a:solidFill>
                <a:cs typeface="Arial" pitchFamily="34" charset="0"/>
              </a:rPr>
              <a:t>necessários;</a:t>
            </a:r>
            <a:endParaRPr lang="pt-BR" sz="2400" dirty="0">
              <a:solidFill>
                <a:schemeClr val="tx1"/>
              </a:solidFill>
              <a:cs typeface="Arial" pitchFamily="34" charset="0"/>
            </a:endParaRPr>
          </a:p>
          <a:p>
            <a:pPr marL="800100" lvl="1" indent="-342900" algn="just">
              <a:buFont typeface="Arial" panose="020B0604020202020204" pitchFamily="34" charset="0"/>
              <a:buChar char="•"/>
              <a:defRPr/>
            </a:pPr>
            <a:r>
              <a:rPr lang="pt-BR" sz="2400" dirty="0" smtClean="0">
                <a:solidFill>
                  <a:schemeClr val="tx1"/>
                </a:solidFill>
                <a:cs typeface="Arial" pitchFamily="34" charset="0"/>
              </a:rPr>
              <a:t>Capacitação dos profissionais;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  <a:defRPr/>
            </a:pPr>
            <a:r>
              <a:rPr lang="pt-BR" sz="2400" dirty="0" smtClean="0">
                <a:solidFill>
                  <a:schemeClr val="tx1"/>
                </a:solidFill>
                <a:cs typeface="Arial" pitchFamily="34" charset="0"/>
              </a:rPr>
              <a:t>Determinar a função de cada profissional na intervenção.</a:t>
            </a:r>
          </a:p>
          <a:p>
            <a:pPr lvl="1" algn="just">
              <a:buFont typeface="Arial" pitchFamily="34" charset="0"/>
              <a:buChar char="•"/>
            </a:pPr>
            <a:endParaRPr lang="pt-BR" sz="2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Font typeface="Arial" pitchFamily="34" charset="0"/>
              <a:buChar char="•"/>
            </a:pPr>
            <a:endParaRPr lang="pt-BR" sz="2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Font typeface="Arial" pitchFamily="34" charset="0"/>
              <a:buChar char="•"/>
            </a:pPr>
            <a:endParaRPr lang="pt-BR" sz="2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pt-BR" sz="2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Subtítulo 2"/>
          <p:cNvSpPr txBox="1">
            <a:spLocks/>
          </p:cNvSpPr>
          <p:nvPr/>
        </p:nvSpPr>
        <p:spPr>
          <a:xfrm>
            <a:off x="8572528" y="1857340"/>
            <a:ext cx="4494204" cy="50006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pt-B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pt-B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23866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85DF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3568" y="332657"/>
            <a:ext cx="7772400" cy="738890"/>
          </a:xfrm>
        </p:spPr>
        <p:txBody>
          <a:bodyPr>
            <a:normAutofit fontScale="90000"/>
          </a:bodyPr>
          <a:lstStyle/>
          <a:p>
            <a:r>
              <a:rPr lang="pt-BR" b="1" dirty="0" smtClean="0">
                <a:cs typeface="Arial" pitchFamily="34" charset="0"/>
              </a:rPr>
              <a:t>Metodologia</a:t>
            </a:r>
            <a:endParaRPr lang="pt-BR" b="1" dirty="0">
              <a:cs typeface="Arial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95692" y="1285860"/>
            <a:ext cx="4576464" cy="3727316"/>
          </a:xfrm>
        </p:spPr>
        <p:txBody>
          <a:bodyPr>
            <a:normAutofit/>
          </a:bodyPr>
          <a:lstStyle/>
          <a:p>
            <a:pPr algn="l"/>
            <a:r>
              <a:rPr lang="pt-BR" sz="2400" b="1" dirty="0" smtClean="0">
                <a:solidFill>
                  <a:schemeClr val="tx1"/>
                </a:solidFill>
                <a:cs typeface="Arial" pitchFamily="34" charset="0"/>
              </a:rPr>
              <a:t>Engajamento público</a:t>
            </a:r>
          </a:p>
          <a:p>
            <a:pPr marL="342900" lvl="1" indent="-342900" algn="l">
              <a:buFont typeface="Arial" panose="020B0604020202020204" pitchFamily="34" charset="0"/>
              <a:buChar char="•"/>
            </a:pPr>
            <a:r>
              <a:rPr lang="pt-BR" sz="2400" dirty="0" smtClean="0">
                <a:solidFill>
                  <a:schemeClr val="tx1"/>
                </a:solidFill>
                <a:cs typeface="Arial" pitchFamily="34" charset="0"/>
              </a:rPr>
              <a:t> Orientação aos pais</a:t>
            </a:r>
          </a:p>
          <a:p>
            <a:pPr marL="342900" lvl="1" indent="-342900" algn="l">
              <a:buFont typeface="Arial" panose="020B0604020202020204" pitchFamily="34" charset="0"/>
              <a:buChar char="•"/>
            </a:pPr>
            <a:r>
              <a:rPr lang="pt-BR" sz="2400" dirty="0" smtClean="0">
                <a:solidFill>
                  <a:schemeClr val="tx1"/>
                </a:solidFill>
                <a:cs typeface="Arial" pitchFamily="34" charset="0"/>
              </a:rPr>
              <a:t> Manutenção dos registros</a:t>
            </a:r>
            <a:endParaRPr lang="pt-BR" sz="2400" dirty="0">
              <a:solidFill>
                <a:schemeClr val="tx1"/>
              </a:solidFill>
              <a:cs typeface="Arial" pitchFamily="34" charset="0"/>
            </a:endParaRPr>
          </a:p>
          <a:p>
            <a:pPr marL="342900" lvl="1" indent="-342900" algn="l">
              <a:buFont typeface="Arial" panose="020B0604020202020204" pitchFamily="34" charset="0"/>
              <a:buChar char="•"/>
            </a:pPr>
            <a:r>
              <a:rPr lang="pt-BR" sz="2400" dirty="0" smtClean="0">
                <a:solidFill>
                  <a:schemeClr val="tx1"/>
                </a:solidFill>
                <a:cs typeface="Arial" pitchFamily="34" charset="0"/>
              </a:rPr>
              <a:t> Participação da comunidade</a:t>
            </a:r>
          </a:p>
          <a:p>
            <a:pPr marL="342900" lvl="1" indent="-342900" algn="l">
              <a:buFont typeface="Arial" panose="020B0604020202020204" pitchFamily="34" charset="0"/>
              <a:buChar char="•"/>
            </a:pPr>
            <a:r>
              <a:rPr lang="pt-BR" sz="2400" dirty="0" smtClean="0">
                <a:solidFill>
                  <a:schemeClr val="tx1"/>
                </a:solidFill>
                <a:cs typeface="Arial" pitchFamily="34" charset="0"/>
              </a:rPr>
              <a:t> Atividades de educação em saúde na sala de espera da unidade.</a:t>
            </a:r>
          </a:p>
          <a:p>
            <a:pPr marL="342900" lvl="1" indent="-342900" algn="l">
              <a:buFont typeface="Arial" panose="020B0604020202020204" pitchFamily="34" charset="0"/>
              <a:buChar char="•"/>
            </a:pPr>
            <a:r>
              <a:rPr lang="pt-BR" sz="2400" dirty="0" smtClean="0">
                <a:solidFill>
                  <a:schemeClr val="tx1"/>
                </a:solidFill>
                <a:cs typeface="Arial" pitchFamily="34" charset="0"/>
              </a:rPr>
              <a:t>Orientação a comunidade</a:t>
            </a:r>
          </a:p>
        </p:txBody>
      </p:sp>
      <p:sp>
        <p:nvSpPr>
          <p:cNvPr id="4" name="Subtítulo 2"/>
          <p:cNvSpPr txBox="1">
            <a:spLocks/>
          </p:cNvSpPr>
          <p:nvPr/>
        </p:nvSpPr>
        <p:spPr>
          <a:xfrm>
            <a:off x="4972156" y="1285860"/>
            <a:ext cx="3886124" cy="48794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pt-BR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4629218" y="1412776"/>
            <a:ext cx="422906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400" b="1" dirty="0">
                <a:cs typeface="Arial" pitchFamily="34" charset="0"/>
              </a:rPr>
              <a:t>Qualificação da prática clínica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pt-BR" sz="2400" dirty="0">
                <a:cs typeface="Arial" pitchFamily="34" charset="0"/>
              </a:rPr>
              <a:t>Qualificação  e treinamento da equipe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pt-BR" sz="2400" dirty="0">
                <a:cs typeface="Arial" pitchFamily="34" charset="0"/>
              </a:rPr>
              <a:t> Reuniões semanais da equipe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pt-BR" sz="2400" dirty="0">
                <a:cs typeface="Arial" pitchFamily="34" charset="0"/>
              </a:rPr>
              <a:t> Registros adequados	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pt-BR" sz="2400" dirty="0">
                <a:cs typeface="Arial" pitchFamily="34" charset="0"/>
              </a:rPr>
              <a:t>Determinar o papel de cada integrante da equipe na intervenção</a:t>
            </a:r>
          </a:p>
        </p:txBody>
      </p:sp>
    </p:spTree>
    <p:extLst>
      <p:ext uri="{BB962C8B-B14F-4D97-AF65-F5344CB8AC3E}">
        <p14:creationId xmlns:p14="http://schemas.microsoft.com/office/powerpoint/2010/main" xmlns="" val="2747957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85DF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3568" y="476673"/>
            <a:ext cx="7772400" cy="1080120"/>
          </a:xfrm>
        </p:spPr>
        <p:txBody>
          <a:bodyPr/>
          <a:lstStyle/>
          <a:p>
            <a:r>
              <a:rPr lang="pt-BR" b="1" dirty="0" smtClean="0">
                <a:cs typeface="Arial" pitchFamily="34" charset="0"/>
              </a:rPr>
              <a:t>Logística</a:t>
            </a:r>
            <a:endParaRPr lang="pt-BR" b="1" dirty="0">
              <a:cs typeface="Arial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83568" y="1916832"/>
            <a:ext cx="7776864" cy="3312368"/>
          </a:xfrm>
        </p:spPr>
        <p:txBody>
          <a:bodyPr>
            <a:noAutofit/>
          </a:bodyPr>
          <a:lstStyle/>
          <a:p>
            <a:pPr lvl="0" algn="just">
              <a:buFont typeface="Arial" pitchFamily="34" charset="0"/>
              <a:buChar char="•"/>
              <a:defRPr/>
            </a:pPr>
            <a:r>
              <a:rPr lang="pt-BR" sz="2400" dirty="0">
                <a:solidFill>
                  <a:schemeClr val="tx1"/>
                </a:solidFill>
                <a:cs typeface="Arial" pitchFamily="34" charset="0"/>
              </a:rPr>
              <a:t> </a:t>
            </a:r>
            <a:r>
              <a:rPr lang="pt-BR" sz="2400" dirty="0" smtClean="0">
                <a:solidFill>
                  <a:schemeClr val="tx1"/>
                </a:solidFill>
                <a:cs typeface="Arial" pitchFamily="34" charset="0"/>
              </a:rPr>
              <a:t>Protocolo (caderno da atenção da atenção básica) de saúde da criança Ministério de Saúde (Brasil, 2012)  </a:t>
            </a:r>
          </a:p>
          <a:p>
            <a:pPr lvl="0" algn="just">
              <a:buFont typeface="Arial" pitchFamily="34" charset="0"/>
              <a:buChar char="•"/>
              <a:defRPr/>
            </a:pPr>
            <a:r>
              <a:rPr lang="pt-BR" sz="2400" dirty="0" smtClean="0">
                <a:solidFill>
                  <a:schemeClr val="tx1"/>
                </a:solidFill>
                <a:cs typeface="Arial" pitchFamily="34" charset="0"/>
              </a:rPr>
              <a:t> </a:t>
            </a:r>
            <a:r>
              <a:rPr lang="pt-BR" sz="2400" dirty="0">
                <a:solidFill>
                  <a:schemeClr val="tx1"/>
                </a:solidFill>
                <a:cs typeface="Arial" pitchFamily="34" charset="0"/>
              </a:rPr>
              <a:t>Registros nos prontuários, fichas espelhos e planilha de coleta de dados</a:t>
            </a:r>
            <a:r>
              <a:rPr lang="pt-BR" sz="2400" dirty="0" smtClean="0">
                <a:solidFill>
                  <a:schemeClr val="tx1"/>
                </a:solidFill>
                <a:cs typeface="Arial" pitchFamily="34" charset="0"/>
              </a:rPr>
              <a:t>.</a:t>
            </a:r>
          </a:p>
          <a:p>
            <a:pPr lvl="0" algn="just">
              <a:buFont typeface="Arial" pitchFamily="34" charset="0"/>
              <a:buChar char="•"/>
              <a:defRPr/>
            </a:pPr>
            <a:r>
              <a:rPr lang="pt-BR" sz="2400" dirty="0" smtClean="0">
                <a:solidFill>
                  <a:schemeClr val="tx1"/>
                </a:solidFill>
                <a:cs typeface="Arial" pitchFamily="34" charset="0"/>
              </a:rPr>
              <a:t>Reprodução da ficha espelho </a:t>
            </a:r>
          </a:p>
          <a:p>
            <a:pPr algn="just">
              <a:buFont typeface="Arial" pitchFamily="34" charset="0"/>
              <a:buChar char="•"/>
            </a:pPr>
            <a:r>
              <a:rPr lang="pt-BR" sz="2400" dirty="0" smtClean="0">
                <a:solidFill>
                  <a:schemeClr val="tx1"/>
                </a:solidFill>
                <a:cs typeface="Arial" pitchFamily="34" charset="0"/>
              </a:rPr>
              <a:t>Reunião com equipe de saúde (semanal)</a:t>
            </a:r>
          </a:p>
          <a:p>
            <a:pPr algn="just">
              <a:buFont typeface="Arial" pitchFamily="34" charset="0"/>
              <a:buChar char="•"/>
            </a:pPr>
            <a:r>
              <a:rPr lang="pt-BR" sz="2400" dirty="0" smtClean="0">
                <a:solidFill>
                  <a:schemeClr val="tx1"/>
                </a:solidFill>
                <a:cs typeface="Arial" pitchFamily="34" charset="0"/>
              </a:rPr>
              <a:t>Reunião com a comunidade</a:t>
            </a:r>
            <a:r>
              <a:rPr lang="pt-BR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algn="just">
              <a:buFont typeface="Arial" pitchFamily="34" charset="0"/>
              <a:buChar char="•"/>
            </a:pPr>
            <a:endParaRPr lang="pt-BR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70926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85DF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3568" y="332657"/>
            <a:ext cx="7772400" cy="1080120"/>
          </a:xfrm>
        </p:spPr>
        <p:txBody>
          <a:bodyPr/>
          <a:lstStyle/>
          <a:p>
            <a:r>
              <a:rPr lang="pt-BR" b="1" dirty="0" smtClean="0">
                <a:cs typeface="Arial" pitchFamily="34" charset="0"/>
              </a:rPr>
              <a:t>Logística</a:t>
            </a:r>
            <a:endParaRPr lang="pt-BR" b="1" dirty="0">
              <a:cs typeface="Arial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83568" y="1772816"/>
            <a:ext cx="7776864" cy="4536504"/>
          </a:xfrm>
        </p:spPr>
        <p:txBody>
          <a:bodyPr>
            <a:noAutofit/>
          </a:bodyPr>
          <a:lstStyle/>
          <a:p>
            <a:pPr algn="just">
              <a:buFont typeface="Arial" pitchFamily="34" charset="0"/>
              <a:buChar char="•"/>
            </a:pPr>
            <a:r>
              <a:rPr lang="pt-BR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400" dirty="0" smtClean="0">
                <a:solidFill>
                  <a:schemeClr val="tx1"/>
                </a:solidFill>
                <a:cs typeface="Arial" pitchFamily="34" charset="0"/>
              </a:rPr>
              <a:t>Classificação de risco.</a:t>
            </a:r>
          </a:p>
          <a:p>
            <a:pPr algn="just">
              <a:buFont typeface="Arial" pitchFamily="34" charset="0"/>
              <a:buChar char="•"/>
            </a:pPr>
            <a:r>
              <a:rPr lang="pt-BR" sz="2400" dirty="0" smtClean="0">
                <a:solidFill>
                  <a:schemeClr val="tx1"/>
                </a:solidFill>
                <a:cs typeface="Arial" pitchFamily="34" charset="0"/>
              </a:rPr>
              <a:t> Atendimentos clínicos (20 fichas diárias).</a:t>
            </a:r>
          </a:p>
          <a:p>
            <a:pPr algn="just">
              <a:buFont typeface="Arial" pitchFamily="34" charset="0"/>
              <a:buChar char="•"/>
            </a:pPr>
            <a:r>
              <a:rPr lang="pt-BR" sz="2400" dirty="0" smtClean="0">
                <a:solidFill>
                  <a:schemeClr val="tx1"/>
                </a:solidFill>
                <a:cs typeface="Arial" pitchFamily="34" charset="0"/>
              </a:rPr>
              <a:t> Atividades educativas e preventivas.</a:t>
            </a:r>
          </a:p>
          <a:p>
            <a:pPr algn="just">
              <a:buFont typeface="Arial" pitchFamily="34" charset="0"/>
              <a:buChar char="•"/>
            </a:pPr>
            <a:r>
              <a:rPr lang="pt-BR" sz="2400" dirty="0" smtClean="0">
                <a:solidFill>
                  <a:schemeClr val="tx1"/>
                </a:solidFill>
                <a:cs typeface="Arial" pitchFamily="34" charset="0"/>
              </a:rPr>
              <a:t>Registro das informações</a:t>
            </a:r>
          </a:p>
          <a:p>
            <a:pPr algn="just">
              <a:buFont typeface="Arial" pitchFamily="34" charset="0"/>
              <a:buChar char="•"/>
            </a:pPr>
            <a:r>
              <a:rPr lang="pt-BR" sz="2400" dirty="0" smtClean="0">
                <a:solidFill>
                  <a:schemeClr val="tx1"/>
                </a:solidFill>
                <a:cs typeface="Arial" pitchFamily="34" charset="0"/>
              </a:rPr>
              <a:t> Solicitar aos pais e responsáveis pelas crianças levar a caderneta da crianças as consultas. </a:t>
            </a:r>
          </a:p>
          <a:p>
            <a:pPr algn="just">
              <a:buFont typeface="Arial" pitchFamily="34" charset="0"/>
              <a:buChar char="•"/>
            </a:pPr>
            <a:endParaRPr lang="pt-BR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Font typeface="Arial" pitchFamily="34" charset="0"/>
              <a:buChar char="•"/>
            </a:pPr>
            <a:endParaRPr lang="pt-BR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70926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rma de Onda">
  <a:themeElements>
    <a:clrScheme name="Flux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orma de Onda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Forma de Onda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1441</TotalTime>
  <Words>1092</Words>
  <Application>Microsoft Office PowerPoint</Application>
  <PresentationFormat>Apresentação na tela (4:3)</PresentationFormat>
  <Paragraphs>217</Paragraphs>
  <Slides>24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24</vt:i4>
      </vt:variant>
    </vt:vector>
  </HeadingPairs>
  <TitlesOfParts>
    <vt:vector size="25" baseType="lpstr">
      <vt:lpstr>Forma de Onda</vt:lpstr>
      <vt:lpstr>Slide 1</vt:lpstr>
      <vt:lpstr>Análise situacional</vt:lpstr>
      <vt:lpstr>Análise situacional</vt:lpstr>
      <vt:lpstr>Objetivo Geral</vt:lpstr>
      <vt:lpstr>Metodologia</vt:lpstr>
      <vt:lpstr>Metodologia</vt:lpstr>
      <vt:lpstr>Metodologia</vt:lpstr>
      <vt:lpstr>Logística</vt:lpstr>
      <vt:lpstr>Logística</vt:lpstr>
      <vt:lpstr>Logística</vt:lpstr>
      <vt:lpstr>Resultados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Discussão</vt:lpstr>
      <vt:lpstr>Discussão</vt:lpstr>
      <vt:lpstr>Discussão</vt:lpstr>
      <vt:lpstr>Reflexão Crítica</vt:lpstr>
      <vt:lpstr>OBRIGADO!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Convidado</cp:lastModifiedBy>
  <cp:revision>130</cp:revision>
  <dcterms:created xsi:type="dcterms:W3CDTF">2014-04-14T13:00:38Z</dcterms:created>
  <dcterms:modified xsi:type="dcterms:W3CDTF">2015-09-16T15:59:27Z</dcterms:modified>
</cp:coreProperties>
</file>