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  <p:sldMasterId id="2147483713" r:id="rId3"/>
  </p:sldMasterIdLst>
  <p:notesMasterIdLst>
    <p:notesMasterId r:id="rId37"/>
  </p:notesMasterIdLst>
  <p:sldIdLst>
    <p:sldId id="256" r:id="rId4"/>
    <p:sldId id="362" r:id="rId5"/>
    <p:sldId id="363" r:id="rId6"/>
    <p:sldId id="297" r:id="rId7"/>
    <p:sldId id="364" r:id="rId8"/>
    <p:sldId id="365" r:id="rId9"/>
    <p:sldId id="266" r:id="rId10"/>
    <p:sldId id="366" r:id="rId11"/>
    <p:sldId id="298" r:id="rId12"/>
    <p:sldId id="307" r:id="rId13"/>
    <p:sldId id="308" r:id="rId14"/>
    <p:sldId id="309" r:id="rId15"/>
    <p:sldId id="311" r:id="rId16"/>
    <p:sldId id="314" r:id="rId17"/>
    <p:sldId id="317" r:id="rId18"/>
    <p:sldId id="315" r:id="rId19"/>
    <p:sldId id="320" r:id="rId20"/>
    <p:sldId id="321" r:id="rId21"/>
    <p:sldId id="323" r:id="rId22"/>
    <p:sldId id="325" r:id="rId23"/>
    <p:sldId id="327" r:id="rId24"/>
    <p:sldId id="329" r:id="rId25"/>
    <p:sldId id="331" r:id="rId26"/>
    <p:sldId id="333" r:id="rId27"/>
    <p:sldId id="335" r:id="rId28"/>
    <p:sldId id="337" r:id="rId29"/>
    <p:sldId id="339" r:id="rId30"/>
    <p:sldId id="341" r:id="rId31"/>
    <p:sldId id="344" r:id="rId32"/>
    <p:sldId id="287" r:id="rId33"/>
    <p:sldId id="288" r:id="rId34"/>
    <p:sldId id="349" r:id="rId35"/>
    <p:sldId id="296" r:id="rId36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0.bin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1.bin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2.bin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3.bin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4.bin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5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8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9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80147823503195"/>
          <c:y val="8.170709430551952E-2"/>
          <c:w val="0.86019852176496803"/>
          <c:h val="0.819041081403286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'[COLETA DE DADOS FINAL DOS IDOSOS (1).xls]Indicadores'!$C$4</c:f>
              <c:strCache>
                <c:ptCount val="1"/>
                <c:pt idx="0">
                  <c:v>Cobertura do programa de atenção à saúde do idoso na unidade de saúde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'[COLETA DE DADOS FINAL DOS IDOSOS (1).xls]Indicadores'!$D$3:$G$3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FINAL DOS IDOSOS (1).xls]Indicadores'!$D$4:$G$4</c:f>
              <c:numCache>
                <c:formatCode>0.0%</c:formatCode>
                <c:ptCount val="4"/>
                <c:pt idx="0">
                  <c:v>0.39310344827586208</c:v>
                </c:pt>
                <c:pt idx="1">
                  <c:v>0.73333333333333328</c:v>
                </c:pt>
                <c:pt idx="2">
                  <c:v>0.9264367816091954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91582112"/>
        <c:axId val="-1791585920"/>
      </c:barChart>
      <c:catAx>
        <c:axId val="-1791582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91585920"/>
        <c:crosses val="autoZero"/>
        <c:auto val="1"/>
        <c:lblAlgn val="ctr"/>
        <c:lblOffset val="100"/>
        <c:noMultiLvlLbl val="0"/>
      </c:catAx>
      <c:valAx>
        <c:axId val="-179158592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9158211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'[COLETA DE DADOS FINAL DOS IDOSOS (1).xls]Indicadores'!$C$60</c:f>
              <c:strCache>
                <c:ptCount val="1"/>
                <c:pt idx="0">
                  <c:v>Proporção de idosos faltosos às consultas que receberam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'[COLETA DE DADOS FINAL DOS IDOSOS (1).xls]Indicadores'!$D$59:$G$59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FINAL DOS IDOSOS (1).xls]Indicadores'!$D$60:$G$60</c:f>
              <c:numCache>
                <c:formatCode>0.0%</c:formatCode>
                <c:ptCount val="4"/>
                <c:pt idx="0">
                  <c:v>0.91666666666666663</c:v>
                </c:pt>
                <c:pt idx="1">
                  <c:v>0.70370370370370372</c:v>
                </c:pt>
                <c:pt idx="2">
                  <c:v>0.91304347826086951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720091072"/>
        <c:axId val="-1720094336"/>
      </c:barChart>
      <c:catAx>
        <c:axId val="-1720091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20094336"/>
        <c:crosses val="autoZero"/>
        <c:auto val="1"/>
        <c:lblAlgn val="ctr"/>
        <c:lblOffset val="100"/>
        <c:noMultiLvlLbl val="0"/>
      </c:catAx>
      <c:valAx>
        <c:axId val="-172009433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200910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'[COLETA DE DADOS FINAL DOS IDOSOS (1).xls]Indicadores'!$C$66</c:f>
              <c:strCache>
                <c:ptCount val="1"/>
                <c:pt idx="0">
                  <c:v>Proporção de idosos com registro na ficha espelho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'[COLETA DE DADOS FINAL DOS IDOSOS (1).xls]Indicadores'!$D$65:$G$65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FINAL DOS IDOSOS (1).xls]Indicadores'!$D$66:$G$66</c:f>
              <c:numCache>
                <c:formatCode>0.0%</c:formatCode>
                <c:ptCount val="4"/>
                <c:pt idx="0">
                  <c:v>0.83040935672514615</c:v>
                </c:pt>
                <c:pt idx="1">
                  <c:v>0.72100313479623823</c:v>
                </c:pt>
                <c:pt idx="2">
                  <c:v>0.77915632754342434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720086176"/>
        <c:axId val="-1720089984"/>
      </c:barChart>
      <c:catAx>
        <c:axId val="-1720086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20089984"/>
        <c:crosses val="autoZero"/>
        <c:auto val="1"/>
        <c:lblAlgn val="ctr"/>
        <c:lblOffset val="100"/>
        <c:noMultiLvlLbl val="0"/>
      </c:catAx>
      <c:valAx>
        <c:axId val="-172008998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2008617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'[COLETA DE DADOS FINAL DOS IDOSOS (1).xls]Indicadores'!$C$79</c:f>
              <c:strCache>
                <c:ptCount val="1"/>
                <c:pt idx="0">
                  <c:v>Proporção de idosos com avaliação de risco para morbimortalidade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'[COLETA DE DADOS FINAL DOS IDOSOS (1).xls]Indicadores'!$D$78:$G$78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FINAL DOS IDOSOS (1).xls]Indicadores'!$D$79:$G$79</c:f>
              <c:numCache>
                <c:formatCode>0.0%</c:formatCode>
                <c:ptCount val="4"/>
                <c:pt idx="0">
                  <c:v>0.24561403508771928</c:v>
                </c:pt>
                <c:pt idx="1">
                  <c:v>0.21630094043887146</c:v>
                </c:pt>
                <c:pt idx="2">
                  <c:v>0.27791563275434245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719371504"/>
        <c:axId val="-1719375312"/>
      </c:barChart>
      <c:catAx>
        <c:axId val="-1719371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19375312"/>
        <c:crosses val="autoZero"/>
        <c:auto val="1"/>
        <c:lblAlgn val="ctr"/>
        <c:lblOffset val="100"/>
        <c:noMultiLvlLbl val="0"/>
      </c:catAx>
      <c:valAx>
        <c:axId val="-171937531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1937150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'[COLETA DE DADOS FINAL DOS IDOSOS (1).xls]Indicadores'!$C$85</c:f>
              <c:strCache>
                <c:ptCount val="1"/>
                <c:pt idx="0">
                  <c:v>Proporção de idosos com avaliação para fragilização na velhice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'[COLETA DE DADOS FINAL DOS IDOSOS (1).xls]Indicadores'!$D$84:$G$84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FINAL DOS IDOSOS (1).xls]Indicadores'!$D$85:$G$85</c:f>
              <c:numCache>
                <c:formatCode>0.0%</c:formatCode>
                <c:ptCount val="4"/>
                <c:pt idx="0">
                  <c:v>0.56140350877192979</c:v>
                </c:pt>
                <c:pt idx="1">
                  <c:v>0.47335423197492166</c:v>
                </c:pt>
                <c:pt idx="2">
                  <c:v>0.52605459057071957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719379120"/>
        <c:axId val="-1719375856"/>
      </c:barChart>
      <c:catAx>
        <c:axId val="-1719379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19375856"/>
        <c:crosses val="autoZero"/>
        <c:auto val="1"/>
        <c:lblAlgn val="ctr"/>
        <c:lblOffset val="100"/>
        <c:noMultiLvlLbl val="0"/>
      </c:catAx>
      <c:valAx>
        <c:axId val="-171937585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1937912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'[COLETA DE DADOS FINAL DOS IDOSOS (1).xls]Indicadores'!$C$85</c:f>
              <c:strCache>
                <c:ptCount val="1"/>
                <c:pt idx="0">
                  <c:v>Proporção de idosos com avaliação para fragilização na velhice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'[COLETA DE DADOS FINAL DOS IDOSOS (1).xls]Indicadores'!$D$84:$G$84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FINAL DOS IDOSOS (1).xls]Indicadores'!$D$85:$G$85</c:f>
              <c:numCache>
                <c:formatCode>0.0%</c:formatCode>
                <c:ptCount val="4"/>
                <c:pt idx="0">
                  <c:v>0.56140350877192979</c:v>
                </c:pt>
                <c:pt idx="1">
                  <c:v>0.47335423197492166</c:v>
                </c:pt>
                <c:pt idx="2">
                  <c:v>0.52605459057071957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719370960"/>
        <c:axId val="-1719367696"/>
      </c:barChart>
      <c:catAx>
        <c:axId val="-171937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19367696"/>
        <c:crosses val="autoZero"/>
        <c:auto val="1"/>
        <c:lblAlgn val="ctr"/>
        <c:lblOffset val="100"/>
        <c:noMultiLvlLbl val="0"/>
      </c:catAx>
      <c:valAx>
        <c:axId val="-171936769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1937096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'[COLETA DE DADOS FINAL DOS IDOSOS (1).xls]Indicadores'!$C$112</c:f>
              <c:strCache>
                <c:ptCount val="1"/>
                <c:pt idx="0">
                  <c:v>Proporção de idosos com orientação individual de cuidados de saúde bucal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'[COLETA DE DADOS FINAL DOS IDOSOS (1).xls]Indicadores'!$D$111:$G$111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FINAL DOS IDOSOS (1).xls]Indicadores'!$D$112:$G$112</c:f>
              <c:numCache>
                <c:formatCode>0.0%</c:formatCode>
                <c:ptCount val="4"/>
                <c:pt idx="0">
                  <c:v>0.68181818181818177</c:v>
                </c:pt>
                <c:pt idx="1">
                  <c:v>0.578125</c:v>
                </c:pt>
                <c:pt idx="2">
                  <c:v>0.86764705882352944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719367152"/>
        <c:axId val="-1719374224"/>
      </c:barChart>
      <c:catAx>
        <c:axId val="-1719367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19374224"/>
        <c:crosses val="autoZero"/>
        <c:auto val="1"/>
        <c:lblAlgn val="ctr"/>
        <c:lblOffset val="100"/>
        <c:noMultiLvlLbl val="0"/>
      </c:catAx>
      <c:valAx>
        <c:axId val="-171937422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1936715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0336560800713"/>
          <c:y val="9.0772106724069573E-2"/>
          <c:w val="0.86275686831012155"/>
          <c:h val="0.770591183019665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'[COLETA DE DADOS FINAL DOS IDOSOS (1).xls]Indicadores'!$C$9</c:f>
              <c:strCache>
                <c:ptCount val="1"/>
                <c:pt idx="0">
                  <c:v>Proporção de idosos com Avaliação Multidimensional Rápida em dia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'[COLETA DE DADOS FINAL DOS IDOSOS (1).xls]Indicadores'!$D$8:$G$8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FINAL DOS IDOSOS (1).xls]Indicadores'!$D$9:$G$9</c:f>
              <c:numCache>
                <c:formatCode>0.0%</c:formatCode>
                <c:ptCount val="4"/>
                <c:pt idx="0">
                  <c:v>0.39766081871345027</c:v>
                </c:pt>
                <c:pt idx="1">
                  <c:v>0.30407523510971785</c:v>
                </c:pt>
                <c:pt idx="2">
                  <c:v>0.4143920595533499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791579936"/>
        <c:axId val="-1791585376"/>
      </c:barChart>
      <c:catAx>
        <c:axId val="-179157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91585376"/>
        <c:crosses val="autoZero"/>
        <c:auto val="1"/>
        <c:lblAlgn val="ctr"/>
        <c:lblOffset val="100"/>
        <c:noMultiLvlLbl val="0"/>
      </c:catAx>
      <c:valAx>
        <c:axId val="-17915853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79157993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25450162962685"/>
          <c:y val="3.2288463942007246E-2"/>
          <c:w val="0.85017607044065979"/>
          <c:h val="0.80870807815689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'[COLETA DE DADOS FINAL DOS IDOSOS (1).xls]Indicadores'!$C$14</c:f>
              <c:strCache>
                <c:ptCount val="1"/>
                <c:pt idx="0">
                  <c:v>Proporção de idosos com exame clínico apropriado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'[COLETA DE DADOS FINAL DOS IDOSOS (1).xls]Indicadores'!$D$13:$G$13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FINAL DOS IDOSOS (1).xls]Indicadores'!$D$14:$G$14</c:f>
              <c:numCache>
                <c:formatCode>0.0%</c:formatCode>
                <c:ptCount val="4"/>
                <c:pt idx="0">
                  <c:v>0.71345029239766078</c:v>
                </c:pt>
                <c:pt idx="1">
                  <c:v>0.66144200626959249</c:v>
                </c:pt>
                <c:pt idx="2">
                  <c:v>0.70223325062034736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791572864"/>
        <c:axId val="-1791584288"/>
      </c:barChart>
      <c:catAx>
        <c:axId val="-179157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91584288"/>
        <c:crosses val="autoZero"/>
        <c:auto val="1"/>
        <c:lblAlgn val="ctr"/>
        <c:lblOffset val="100"/>
        <c:noMultiLvlLbl val="0"/>
      </c:catAx>
      <c:valAx>
        <c:axId val="-179158428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9157286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'[COLETA DE DADOS FINAL DOS IDOSOS (1).xls]Indicadores'!$C$19</c:f>
              <c:strCache>
                <c:ptCount val="1"/>
                <c:pt idx="0">
                  <c:v>Proporção de idosos hipertensos e/ou diabéticos com solicitação de exames complementares periódicos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'[COLETA DE DADOS FINAL DOS IDOSOS (1).xls]Indicadores'!$D$18:$G$18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FINAL DOS IDOSOS (1).xls]Indicadores'!$D$19:$G$19</c:f>
              <c:numCache>
                <c:formatCode>0.0%</c:formatCode>
                <c:ptCount val="4"/>
                <c:pt idx="0">
                  <c:v>0.93333333333333335</c:v>
                </c:pt>
                <c:pt idx="1">
                  <c:v>0.87878787878787878</c:v>
                </c:pt>
                <c:pt idx="2">
                  <c:v>0.90041493775933612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91580480"/>
        <c:axId val="-1791579392"/>
      </c:barChart>
      <c:catAx>
        <c:axId val="-179158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91579392"/>
        <c:crosses val="autoZero"/>
        <c:auto val="1"/>
        <c:lblAlgn val="ctr"/>
        <c:lblOffset val="100"/>
        <c:noMultiLvlLbl val="0"/>
      </c:catAx>
      <c:valAx>
        <c:axId val="-179157939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915804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'[COLETA DE DADOS FINAL DOS IDOSOS (1).xls]Indicadores'!$C$24</c:f>
              <c:strCache>
                <c:ptCount val="1"/>
                <c:pt idx="0">
                  <c:v>Proporção de idosos com prescrição de medicamentos  da Farmácia Popular priorizada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'[COLETA DE DADOS FINAL DOS IDOSOS (1).xls]Indicadores'!$D$23:$G$23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FINAL DOS IDOSOS (1).xls]Indicadores'!$D$24:$G$24</c:f>
              <c:numCache>
                <c:formatCode>0.0%</c:formatCode>
                <c:ptCount val="4"/>
                <c:pt idx="0">
                  <c:v>0.91812865497076024</c:v>
                </c:pt>
                <c:pt idx="1">
                  <c:v>0.91849529780564265</c:v>
                </c:pt>
                <c:pt idx="2">
                  <c:v>0.90818858560794047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720093248"/>
        <c:axId val="-1720084000"/>
      </c:barChart>
      <c:catAx>
        <c:axId val="-1720093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20084000"/>
        <c:crosses val="autoZero"/>
        <c:auto val="1"/>
        <c:lblAlgn val="ctr"/>
        <c:lblOffset val="100"/>
        <c:noMultiLvlLbl val="0"/>
      </c:catAx>
      <c:valAx>
        <c:axId val="-172008400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2009324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'[COLETA DE DADOS FINAL DOS IDOSOS (1).xls]Indicadores'!$C$39</c:f>
              <c:strCache>
                <c:ptCount val="1"/>
                <c:pt idx="0">
                  <c:v>Proporção de idosos com verificação da pressão arterial na última consulta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'[COLETA DE DADOS FINAL DOS IDOSOS (1).xls]Indicadores'!$D$38:$G$38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FINAL DOS IDOSOS (1).xls]Indicadores'!$D$39:$G$39</c:f>
              <c:numCache>
                <c:formatCode>0.0%</c:formatCode>
                <c:ptCount val="4"/>
                <c:pt idx="0">
                  <c:v>0.94736842105263153</c:v>
                </c:pt>
                <c:pt idx="1">
                  <c:v>0.94357366771159878</c:v>
                </c:pt>
                <c:pt idx="2">
                  <c:v>0.92803970223325061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720087808"/>
        <c:axId val="-1720088352"/>
      </c:barChart>
      <c:catAx>
        <c:axId val="-1720087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20088352"/>
        <c:crosses val="autoZero"/>
        <c:auto val="1"/>
        <c:lblAlgn val="ctr"/>
        <c:lblOffset val="100"/>
        <c:noMultiLvlLbl val="0"/>
      </c:catAx>
      <c:valAx>
        <c:axId val="-172008835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2008780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'[COLETA DE DADOS FINAL DOS IDOSOS (1).xls]Indicadores'!$C$44</c:f>
              <c:strCache>
                <c:ptCount val="1"/>
                <c:pt idx="0">
                  <c:v>Proporção de idosos hipertensos rastreados para diabetes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'[COLETA DE DADOS FINAL DOS IDOSOS (1).xls]Indicadores'!$D$43:$G$43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FINAL DOS IDOSOS (1).xls]Indicadores'!$D$44:$G$44</c:f>
              <c:numCache>
                <c:formatCode>0.0%</c:formatCode>
                <c:ptCount val="4"/>
                <c:pt idx="0">
                  <c:v>0.89830508474576276</c:v>
                </c:pt>
                <c:pt idx="1">
                  <c:v>0.82692307692307687</c:v>
                </c:pt>
                <c:pt idx="2">
                  <c:v>0.91044776119402981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720086720"/>
        <c:axId val="-1720083456"/>
      </c:barChart>
      <c:catAx>
        <c:axId val="-1720086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20083456"/>
        <c:crosses val="autoZero"/>
        <c:auto val="1"/>
        <c:lblAlgn val="ctr"/>
        <c:lblOffset val="100"/>
        <c:noMultiLvlLbl val="0"/>
      </c:catAx>
      <c:valAx>
        <c:axId val="-172008345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2008672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'[COLETA DE DADOS FINAL DOS IDOSOS (1).xls]Indicadores'!$C$49</c:f>
              <c:strCache>
                <c:ptCount val="1"/>
                <c:pt idx="0">
                  <c:v>Proporção de idosos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'[COLETA DE DADOS FINAL DOS IDOSOS (1).xls]Indicadores'!$D$48:$G$48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FINAL DOS IDOSOS (1).xls]Indicadores'!$D$49:$G$49</c:f>
              <c:numCache>
                <c:formatCode>0.0%</c:formatCode>
                <c:ptCount val="4"/>
                <c:pt idx="0">
                  <c:v>0.33333333333333331</c:v>
                </c:pt>
                <c:pt idx="1">
                  <c:v>0.28213166144200624</c:v>
                </c:pt>
                <c:pt idx="2">
                  <c:v>0.28535980148883372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720088896"/>
        <c:axId val="-1720095968"/>
      </c:barChart>
      <c:catAx>
        <c:axId val="-1720088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20095968"/>
        <c:crosses val="autoZero"/>
        <c:auto val="1"/>
        <c:lblAlgn val="ctr"/>
        <c:lblOffset val="100"/>
        <c:noMultiLvlLbl val="0"/>
      </c:catAx>
      <c:valAx>
        <c:axId val="-172009596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2008889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'[COLETA DE DADOS FINAL DOS IDOSOS (1).xls]Indicadores'!$C$54</c:f>
              <c:strCache>
                <c:ptCount val="1"/>
                <c:pt idx="0">
                  <c:v>Proporção de idosos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'[COLETA DE DADOS FINAL DOS IDOSOS (1).xls]Indicadores'!$D$53:$G$53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FINAL DOS IDOSOS (1).xls]Indicadores'!$D$54:$G$54</c:f>
              <c:numCache>
                <c:formatCode>0.0%</c:formatCode>
                <c:ptCount val="4"/>
                <c:pt idx="0">
                  <c:v>0.25730994152046782</c:v>
                </c:pt>
                <c:pt idx="1">
                  <c:v>0.20062695924764889</c:v>
                </c:pt>
                <c:pt idx="2">
                  <c:v>0.16873449131513649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720081280"/>
        <c:axId val="-1720095424"/>
      </c:barChart>
      <c:catAx>
        <c:axId val="-1720081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20095424"/>
        <c:crosses val="autoZero"/>
        <c:auto val="1"/>
        <c:lblAlgn val="ctr"/>
        <c:lblOffset val="100"/>
        <c:noMultiLvlLbl val="0"/>
      </c:catAx>
      <c:valAx>
        <c:axId val="-17200954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200812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2000">
                <a:latin typeface="Arial"/>
              </a:rPr>
              <a:t>Clique para editar o formato de notas</a:t>
            </a:r>
            <a:endParaRPr/>
          </a:p>
        </p:txBody>
      </p:sp>
      <p:sp>
        <p:nvSpPr>
          <p:cNvPr id="25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1400">
                <a:latin typeface="Times New Roman"/>
              </a:rPr>
              <a:t>&lt;cabeçalho&gt;</a:t>
            </a:r>
            <a:endParaRPr/>
          </a:p>
        </p:txBody>
      </p:sp>
      <p:sp>
        <p:nvSpPr>
          <p:cNvPr id="26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pt-BR" sz="1400">
                <a:latin typeface="Times New Roman"/>
              </a:rPr>
              <a:t>&lt;data/hora&gt;</a:t>
            </a:r>
            <a:endParaRPr/>
          </a:p>
        </p:txBody>
      </p:sp>
      <p:sp>
        <p:nvSpPr>
          <p:cNvPr id="26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pt-BR" sz="1400">
                <a:latin typeface="Times New Roman"/>
              </a:rPr>
              <a:t>&lt;rodapé&gt;</a:t>
            </a:r>
            <a:endParaRPr/>
          </a:p>
        </p:txBody>
      </p:sp>
      <p:sp>
        <p:nvSpPr>
          <p:cNvPr id="26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D060C1D4-1C2A-499D-B956-7F5C6C5F1C2D}" type="slidenum">
              <a:rPr lang="pt-BR" sz="1400">
                <a:latin typeface="Times New Roman"/>
              </a:r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00352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41" name="Imagen 40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2" name="Imagen 41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27" name="Imagen 12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28" name="Imagen 12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2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256" name="Imagen 25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257" name="Imagen 25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417600" y="1098720"/>
            <a:ext cx="433800" cy="470520"/>
          </a:xfrm>
          <a:prstGeom prst="rect">
            <a:avLst/>
          </a:prstGeom>
          <a:solidFill>
            <a:schemeClr val="accent2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2"/>
          <p:cNvSpPr/>
          <p:nvPr/>
        </p:nvSpPr>
        <p:spPr>
          <a:xfrm>
            <a:off x="800280" y="1098720"/>
            <a:ext cx="324360" cy="47052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bg1"/>
              </a:gs>
            </a:gsLst>
            <a:lin ang="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541440" y="1521000"/>
            <a:ext cx="417960" cy="470520"/>
          </a:xfrm>
          <a:prstGeom prst="rect">
            <a:avLst/>
          </a:prstGeom>
          <a:solidFill>
            <a:schemeClr val="folHlink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911160" y="1521000"/>
            <a:ext cx="363960" cy="470520"/>
          </a:xfrm>
          <a:prstGeom prst="rect">
            <a:avLst/>
          </a:prstGeom>
          <a:gradFill>
            <a:gsLst>
              <a:gs pos="0">
                <a:schemeClr val="folHlink"/>
              </a:gs>
              <a:gs pos="100000">
                <a:schemeClr val="bg1"/>
              </a:gs>
            </a:gsLst>
            <a:lin ang="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127080" y="1447920"/>
            <a:ext cx="556200" cy="41796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hlink"/>
              </a:gs>
            </a:gsLst>
            <a:lin ang="189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762120" y="990720"/>
            <a:ext cx="27360" cy="1048320"/>
          </a:xfrm>
          <a:prstGeom prst="rect">
            <a:avLst/>
          </a:prstGeom>
          <a:solidFill>
            <a:schemeClr val="bg2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442800" y="1781280"/>
            <a:ext cx="8222040" cy="2736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8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>
                <a:latin typeface="Arial"/>
              </a:rPr>
              <a:t>Clique para editar o formato do texto do título</a:t>
            </a:r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t-BR" sz="3200">
                <a:latin typeface="Arial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800">
                <a:latin typeface="Arial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400">
                <a:latin typeface="Arial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000">
                <a:latin typeface="Arial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7.º nível da estrutura de tópicos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417600" y="1098720"/>
            <a:ext cx="433800" cy="470520"/>
          </a:xfrm>
          <a:prstGeom prst="rect">
            <a:avLst/>
          </a:prstGeom>
          <a:solidFill>
            <a:schemeClr val="accent2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CustomShape 2"/>
          <p:cNvSpPr/>
          <p:nvPr/>
        </p:nvSpPr>
        <p:spPr>
          <a:xfrm>
            <a:off x="800280" y="1098720"/>
            <a:ext cx="324360" cy="47052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bg1"/>
              </a:gs>
            </a:gsLst>
            <a:lin ang="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" name="CustomShape 3"/>
          <p:cNvSpPr/>
          <p:nvPr/>
        </p:nvSpPr>
        <p:spPr>
          <a:xfrm>
            <a:off x="541440" y="1521000"/>
            <a:ext cx="417960" cy="470520"/>
          </a:xfrm>
          <a:prstGeom prst="rect">
            <a:avLst/>
          </a:prstGeom>
          <a:solidFill>
            <a:schemeClr val="folHlink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" name="CustomShape 4"/>
          <p:cNvSpPr/>
          <p:nvPr/>
        </p:nvSpPr>
        <p:spPr>
          <a:xfrm>
            <a:off x="911160" y="1521000"/>
            <a:ext cx="363960" cy="470520"/>
          </a:xfrm>
          <a:prstGeom prst="rect">
            <a:avLst/>
          </a:prstGeom>
          <a:gradFill>
            <a:gsLst>
              <a:gs pos="0">
                <a:schemeClr val="folHlink"/>
              </a:gs>
              <a:gs pos="100000">
                <a:schemeClr val="bg1"/>
              </a:gs>
            </a:gsLst>
            <a:lin ang="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CustomShape 5"/>
          <p:cNvSpPr/>
          <p:nvPr/>
        </p:nvSpPr>
        <p:spPr>
          <a:xfrm>
            <a:off x="127080" y="1447920"/>
            <a:ext cx="556200" cy="41796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hlink"/>
              </a:gs>
            </a:gsLst>
            <a:lin ang="189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" name="CustomShape 6"/>
          <p:cNvSpPr/>
          <p:nvPr/>
        </p:nvSpPr>
        <p:spPr>
          <a:xfrm>
            <a:off x="762120" y="990720"/>
            <a:ext cx="27360" cy="1048320"/>
          </a:xfrm>
          <a:prstGeom prst="rect">
            <a:avLst/>
          </a:prstGeom>
          <a:solidFill>
            <a:schemeClr val="bg2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CustomShape 7"/>
          <p:cNvSpPr/>
          <p:nvPr/>
        </p:nvSpPr>
        <p:spPr>
          <a:xfrm>
            <a:off x="442800" y="1781280"/>
            <a:ext cx="8222040" cy="2736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PlaceHolder 8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>
                <a:latin typeface="Arial"/>
              </a:rPr>
              <a:t>Clique para editar o formato do texto do título</a:t>
            </a:r>
            <a:endParaRPr/>
          </a:p>
        </p:txBody>
      </p:sp>
      <p:sp>
        <p:nvSpPr>
          <p:cNvPr id="94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t-BR" sz="3200">
                <a:latin typeface="Arial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800">
                <a:latin typeface="Arial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400">
                <a:latin typeface="Arial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000">
                <a:latin typeface="Arial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7.º nível da estrutura de tópicos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417600" y="1098720"/>
            <a:ext cx="433800" cy="470520"/>
          </a:xfrm>
          <a:prstGeom prst="rect">
            <a:avLst/>
          </a:prstGeom>
          <a:solidFill>
            <a:schemeClr val="accent2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6" name="CustomShape 2"/>
          <p:cNvSpPr/>
          <p:nvPr/>
        </p:nvSpPr>
        <p:spPr>
          <a:xfrm>
            <a:off x="800280" y="1098720"/>
            <a:ext cx="324360" cy="47052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bg1"/>
              </a:gs>
            </a:gsLst>
            <a:lin ang="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7" name="CustomShape 3"/>
          <p:cNvSpPr/>
          <p:nvPr/>
        </p:nvSpPr>
        <p:spPr>
          <a:xfrm>
            <a:off x="541440" y="1521000"/>
            <a:ext cx="417960" cy="470520"/>
          </a:xfrm>
          <a:prstGeom prst="rect">
            <a:avLst/>
          </a:prstGeom>
          <a:solidFill>
            <a:schemeClr val="folHlink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8" name="CustomShape 4"/>
          <p:cNvSpPr/>
          <p:nvPr/>
        </p:nvSpPr>
        <p:spPr>
          <a:xfrm>
            <a:off x="911160" y="1521000"/>
            <a:ext cx="363960" cy="470520"/>
          </a:xfrm>
          <a:prstGeom prst="rect">
            <a:avLst/>
          </a:prstGeom>
          <a:gradFill>
            <a:gsLst>
              <a:gs pos="0">
                <a:schemeClr val="folHlink"/>
              </a:gs>
              <a:gs pos="100000">
                <a:schemeClr val="bg1"/>
              </a:gs>
            </a:gsLst>
            <a:lin ang="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9" name="CustomShape 5"/>
          <p:cNvSpPr/>
          <p:nvPr/>
        </p:nvSpPr>
        <p:spPr>
          <a:xfrm>
            <a:off x="127080" y="1447920"/>
            <a:ext cx="556200" cy="41796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hlink"/>
              </a:gs>
            </a:gsLst>
            <a:lin ang="189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0" name="CustomShape 6"/>
          <p:cNvSpPr/>
          <p:nvPr/>
        </p:nvSpPr>
        <p:spPr>
          <a:xfrm>
            <a:off x="762120" y="990720"/>
            <a:ext cx="27360" cy="1048320"/>
          </a:xfrm>
          <a:prstGeom prst="rect">
            <a:avLst/>
          </a:prstGeom>
          <a:solidFill>
            <a:schemeClr val="bg2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1" name="CustomShape 7"/>
          <p:cNvSpPr/>
          <p:nvPr/>
        </p:nvSpPr>
        <p:spPr>
          <a:xfrm>
            <a:off x="442800" y="1781280"/>
            <a:ext cx="8222040" cy="2736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PlaceHolder 8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>
                <a:latin typeface="Arial"/>
              </a:rPr>
              <a:t>Clique para editar o formato do texto do título</a:t>
            </a:r>
            <a:endParaRPr/>
          </a:p>
        </p:txBody>
      </p:sp>
      <p:sp>
        <p:nvSpPr>
          <p:cNvPr id="223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t-BR" sz="3200">
                <a:latin typeface="Arial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800">
                <a:latin typeface="Arial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400">
                <a:latin typeface="Arial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000">
                <a:latin typeface="Arial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7.º nível da estrutura de tópicos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CustomShape 1"/>
          <p:cNvSpPr/>
          <p:nvPr/>
        </p:nvSpPr>
        <p:spPr>
          <a:xfrm>
            <a:off x="1785960" y="214200"/>
            <a:ext cx="7011000" cy="171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endParaRPr dirty="0" smtClean="0"/>
          </a:p>
          <a:p>
            <a:pPr>
              <a:lnSpc>
                <a:spcPct val="100000"/>
              </a:lnSpc>
            </a:pPr>
            <a:endParaRPr dirty="0" smtClean="0"/>
          </a:p>
          <a:p>
            <a:pPr>
              <a:lnSpc>
                <a:spcPct val="100000"/>
              </a:lnSpc>
            </a:pPr>
            <a:endParaRPr dirty="0"/>
          </a:p>
          <a:p>
            <a:pPr lvl="0" indent="53975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b="1" dirty="0">
                <a:solidFill>
                  <a:srgbClr val="000000"/>
                </a:solidFill>
                <a:latin typeface="Lucida Sans Unicode"/>
                <a:ea typeface="Calibri" pitchFamily="34" charset="0"/>
                <a:cs typeface="Arial" panose="020B0604020202020204" pitchFamily="34" charset="0"/>
              </a:rPr>
              <a:t>UNIVERSIDADE ABERTA DO SUS</a:t>
            </a:r>
            <a:endParaRPr lang="pt-BR" dirty="0">
              <a:solidFill>
                <a:prstClr val="black"/>
              </a:solidFill>
              <a:latin typeface="Lucida Sans Unicode"/>
              <a:cs typeface="Arial" panose="020B0604020202020204" pitchFamily="34" charset="0"/>
            </a:endParaRPr>
          </a:p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b="1" dirty="0">
                <a:solidFill>
                  <a:srgbClr val="000000"/>
                </a:solidFill>
                <a:latin typeface="Lucida Sans Unicode"/>
                <a:ea typeface="Calibri" pitchFamily="34" charset="0"/>
                <a:cs typeface="Arial" panose="020B0604020202020204" pitchFamily="34" charset="0"/>
              </a:rPr>
              <a:t>UNIVERSIDADE FEDERAL DE PELOTAS</a:t>
            </a:r>
            <a:endParaRPr lang="pt-BR" dirty="0">
              <a:solidFill>
                <a:prstClr val="black"/>
              </a:solidFill>
              <a:latin typeface="Lucida Sans Unicode"/>
              <a:cs typeface="Arial" panose="020B0604020202020204" pitchFamily="34" charset="0"/>
            </a:endParaRPr>
          </a:p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b="1" dirty="0">
                <a:solidFill>
                  <a:srgbClr val="000000"/>
                </a:solidFill>
                <a:latin typeface="Lucida Sans Unicode"/>
                <a:ea typeface="Calibri" pitchFamily="34" charset="0"/>
                <a:cs typeface="Arial" panose="020B0604020202020204" pitchFamily="34" charset="0"/>
              </a:rPr>
              <a:t>Especialização em Saúde da Família</a:t>
            </a:r>
            <a:endParaRPr lang="pt-BR" dirty="0">
              <a:solidFill>
                <a:prstClr val="black"/>
              </a:solidFill>
              <a:latin typeface="Lucida Sans Unicode"/>
              <a:cs typeface="Arial" panose="020B0604020202020204" pitchFamily="34" charset="0"/>
            </a:endParaRPr>
          </a:p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b="1" dirty="0">
                <a:solidFill>
                  <a:srgbClr val="000000"/>
                </a:solidFill>
                <a:latin typeface="Lucida Sans Unicode"/>
                <a:ea typeface="Calibri" pitchFamily="34" charset="0"/>
                <a:cs typeface="Arial" panose="020B0604020202020204" pitchFamily="34" charset="0"/>
              </a:rPr>
              <a:t>Modalidade a Distância</a:t>
            </a:r>
          </a:p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b="1" dirty="0">
                <a:solidFill>
                  <a:prstClr val="black"/>
                </a:solidFill>
                <a:latin typeface="Arial" charset="0"/>
                <a:cs typeface="Arial" charset="0"/>
              </a:rPr>
              <a:t>Turma nº7</a:t>
            </a:r>
            <a:endParaRPr lang="pt-BR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264" name="CustomShape 2"/>
          <p:cNvSpPr/>
          <p:nvPr/>
        </p:nvSpPr>
        <p:spPr>
          <a:xfrm>
            <a:off x="785880" y="2743200"/>
            <a:ext cx="7768080" cy="161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dirty="0" smtClean="0"/>
          </a:p>
          <a:p>
            <a:pPr algn="ctr">
              <a:lnSpc>
                <a:spcPct val="100000"/>
              </a:lnSpc>
            </a:pPr>
            <a:r>
              <a:rPr lang="pt-BR" sz="2400" b="1" dirty="0" smtClean="0">
                <a:solidFill>
                  <a:srgbClr val="1F497D"/>
                </a:solidFill>
                <a:latin typeface="Lucida Sans Unicode"/>
                <a:ea typeface="+mj-ea"/>
                <a:cs typeface="+mj-cs"/>
              </a:rPr>
              <a:t>Melhorar a </a:t>
            </a:r>
            <a:r>
              <a:rPr lang="pt-BR" sz="2400" b="1" dirty="0">
                <a:solidFill>
                  <a:srgbClr val="1F497D"/>
                </a:solidFill>
                <a:latin typeface="Lucida Sans Unicode"/>
                <a:ea typeface="+mj-ea"/>
                <a:cs typeface="+mj-cs"/>
              </a:rPr>
              <a:t>Atenção à Saúde do Idoso na UBS Pinhal da Serra, Pinhal da Serra/RS.</a:t>
            </a:r>
            <a:br>
              <a:rPr lang="pt-BR" sz="2400" b="1" dirty="0">
                <a:solidFill>
                  <a:srgbClr val="1F497D"/>
                </a:solidFill>
                <a:latin typeface="Lucida Sans Unicode"/>
                <a:ea typeface="+mj-ea"/>
                <a:cs typeface="+mj-cs"/>
              </a:rPr>
            </a:br>
            <a:r>
              <a:rPr lang="pt-BR" sz="2400" b="1" dirty="0">
                <a:solidFill>
                  <a:srgbClr val="1F497D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+mj-ea"/>
                <a:cs typeface="Arial" pitchFamily="34" charset="0"/>
              </a:rPr>
              <a:t/>
            </a:r>
            <a:br>
              <a:rPr lang="pt-BR" sz="2400" b="1" dirty="0">
                <a:solidFill>
                  <a:srgbClr val="1F497D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+mj-ea"/>
                <a:cs typeface="Arial" pitchFamily="34" charset="0"/>
              </a:rPr>
            </a:br>
            <a:r>
              <a:rPr lang="pt-BR" sz="2400" b="1" dirty="0">
                <a:solidFill>
                  <a:srgbClr val="1F497D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+mj-ea"/>
                <a:cs typeface="Arial" pitchFamily="34" charset="0"/>
              </a:rPr>
              <a:t> </a:t>
            </a:r>
            <a:endParaRPr dirty="0" smtClean="0"/>
          </a:p>
          <a:p>
            <a:pPr algn="ctr">
              <a:lnSpc>
                <a:spcPct val="100000"/>
              </a:lnSpc>
            </a:pPr>
            <a:r>
              <a:rPr lang="pt-BR" sz="2400" b="1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Aluno: Yoel Quesada Gago</a:t>
            </a:r>
            <a:endParaRPr sz="2400" dirty="0" smtClean="0"/>
          </a:p>
          <a:p>
            <a:pPr algn="ctr">
              <a:lnSpc>
                <a:spcPct val="100000"/>
              </a:lnSpc>
            </a:pPr>
            <a:endParaRPr dirty="0" smtClean="0"/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Orientadora</a:t>
            </a:r>
            <a:r>
              <a:rPr lang="pt-BR" sz="2400" b="1" dirty="0">
                <a:solidFill>
                  <a:srgbClr val="000000"/>
                </a:solidFill>
                <a:latin typeface="Tahoma"/>
              </a:rPr>
              <a:t>: Dayana Kelly Silva Oliveira</a:t>
            </a:r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alt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altLang="pt-B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endParaRPr sz="2400" dirty="0" smtClean="0"/>
          </a:p>
          <a:p>
            <a:pPr>
              <a:lnSpc>
                <a:spcPct val="100000"/>
              </a:lnSpc>
            </a:pPr>
            <a:endParaRPr dirty="0" smtClean="0"/>
          </a:p>
          <a:p>
            <a:pPr algn="ctr">
              <a:lnSpc>
                <a:spcPct val="100000"/>
              </a:lnSpc>
            </a:pPr>
            <a:r>
              <a:rPr lang="pt-BR" sz="2400" b="1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                          Outubro - 2015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400" dirty="0"/>
              <a:t>R</a:t>
            </a:r>
            <a:r>
              <a:rPr lang="pt-PT" sz="2400" dirty="0" smtClean="0"/>
              <a:t>esultados.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184245" y="2218670"/>
            <a:ext cx="8229240" cy="397728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endParaRPr lang="pt-BR" sz="2400" b="1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pt-BR" sz="2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pt-BR" sz="2400" b="1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pt-BR" sz="2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4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Objetivo </a:t>
            </a:r>
            <a:r>
              <a:rPr lang="pt-BR" sz="2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1: </a:t>
            </a: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Melhorar cobertura da atenção à saúde do idoso na UBS</a:t>
            </a:r>
            <a:r>
              <a:rPr lang="pt-BR" sz="2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t-BR" sz="2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sz="2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Meta 1.1: </a:t>
            </a: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Ampliar a cobertura da atenção à saúde do idoso na área da UBS.                    </a:t>
            </a:r>
            <a:r>
              <a:rPr lang="pt-BR" sz="2400" dirty="0"/>
              <a:t>                       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750838130"/>
              </p:ext>
            </p:extLst>
          </p:nvPr>
        </p:nvGraphicFramePr>
        <p:xfrm>
          <a:off x="3725839" y="1105469"/>
          <a:ext cx="4687646" cy="2600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242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400" dirty="0" smtClean="0"/>
              <a:t>Resultados.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457200" y="1619201"/>
            <a:ext cx="8229240" cy="3977280"/>
          </a:xfrm>
        </p:spPr>
        <p:txBody>
          <a:bodyPr/>
          <a:lstStyle/>
          <a:p>
            <a:pPr marL="0" indent="0">
              <a:buNone/>
            </a:pPr>
            <a:endParaRPr lang="pt-BR" sz="24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pt-BR" sz="24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pt-BR" sz="24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pt-BR" sz="24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pt-BR" sz="24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pt-BR" sz="24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pt-BR" sz="24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pt-BR" sz="24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pt-BR" sz="24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pt-BR" sz="24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pt-BR" sz="24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pt-BR" sz="2400" b="1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pt-BR" sz="2400" b="1" dirty="0" smtClean="0">
                <a:solidFill>
                  <a:srgbClr val="000000"/>
                </a:solidFill>
              </a:rPr>
              <a:t>Objetivo </a:t>
            </a:r>
            <a:r>
              <a:rPr lang="pt-BR" sz="2400" b="1" dirty="0">
                <a:solidFill>
                  <a:srgbClr val="000000"/>
                </a:solidFill>
              </a:rPr>
              <a:t>2:</a:t>
            </a:r>
            <a:r>
              <a:rPr lang="pt-BR" sz="2400" dirty="0"/>
              <a:t>Melhorar a qualidade da atenção à saúde do idoso na UBS</a:t>
            </a:r>
            <a:r>
              <a:rPr lang="pt-BR" sz="2400" dirty="0" smtClean="0"/>
              <a:t>.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rgbClr val="000000"/>
                </a:solidFill>
              </a:rPr>
              <a:t/>
            </a:r>
            <a:br>
              <a:rPr lang="pt-BR" sz="2400" dirty="0">
                <a:solidFill>
                  <a:srgbClr val="000000"/>
                </a:solidFill>
              </a:rPr>
            </a:br>
            <a:r>
              <a:rPr lang="pt-BR" sz="2400" b="1" dirty="0">
                <a:solidFill>
                  <a:srgbClr val="000000"/>
                </a:solidFill>
              </a:rPr>
              <a:t>Meta 2.1:</a:t>
            </a:r>
            <a:r>
              <a:rPr lang="pt-BR" sz="2400" dirty="0"/>
              <a:t> Realizar Avaliação Multidimensional rápida de 100 % dos idosos da área de abrangência utilizando como modelos as propostas de Avaliação do Ministério da Saúde.</a:t>
            </a:r>
            <a:br>
              <a:rPr lang="pt-BR" sz="2400" dirty="0"/>
            </a:b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432887968"/>
              </p:ext>
            </p:extLst>
          </p:nvPr>
        </p:nvGraphicFramePr>
        <p:xfrm>
          <a:off x="3676687" y="1312951"/>
          <a:ext cx="4777740" cy="2294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334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400" dirty="0" smtClean="0"/>
              <a:t>Resultados.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pPr algn="just"/>
            <a:r>
              <a:rPr lang="pt-BR" sz="2400" b="1" dirty="0" smtClean="0"/>
              <a:t>Objetivo </a:t>
            </a:r>
            <a:r>
              <a:rPr lang="pt-BR" sz="2400" b="1" dirty="0"/>
              <a:t>2</a:t>
            </a:r>
            <a:r>
              <a:rPr lang="pt-BR" sz="2400" dirty="0"/>
              <a:t>: Melhorar a qualidade da atenção à saúde do idoso na UBS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b="1" dirty="0"/>
              <a:t>Meta 2.2</a:t>
            </a:r>
            <a:r>
              <a:rPr lang="pt-BR" sz="2400" dirty="0"/>
              <a:t>: Realizar exame clinico apropriado em 100% das consultas, incluindo exame físico dos pês, com palpação dos pulsos tibial posterior e pedioso além </a:t>
            </a:r>
            <a:r>
              <a:rPr lang="pt-BR" sz="2400" dirty="0" smtClean="0"/>
              <a:t>da sensibilidade nas </a:t>
            </a:r>
            <a:r>
              <a:rPr lang="pt-BR" sz="2400" dirty="0"/>
              <a:t>consultas aos usuários </a:t>
            </a:r>
            <a:r>
              <a:rPr lang="pt-BR" sz="2400" dirty="0" smtClean="0"/>
              <a:t>diabéticos</a:t>
            </a:r>
            <a:r>
              <a:rPr lang="pt-BR" sz="2400" dirty="0"/>
              <a:t>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436476865"/>
              </p:ext>
            </p:extLst>
          </p:nvPr>
        </p:nvGraphicFramePr>
        <p:xfrm>
          <a:off x="3716352" y="1418400"/>
          <a:ext cx="4806315" cy="240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63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400" dirty="0" smtClean="0"/>
              <a:t>Resultados.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pPr algn="just"/>
            <a:r>
              <a:rPr lang="pt-BR" sz="2400" b="1" dirty="0" smtClean="0"/>
              <a:t>Objetivo </a:t>
            </a:r>
            <a:r>
              <a:rPr lang="pt-BR" sz="2400" b="1" dirty="0"/>
              <a:t>2</a:t>
            </a:r>
            <a:r>
              <a:rPr lang="pt-BR" sz="2400" dirty="0"/>
              <a:t>: Melhorar a qualidade da atenção à saúde do idoso na UBS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b="1" dirty="0" smtClean="0"/>
              <a:t>Meta </a:t>
            </a:r>
            <a:r>
              <a:rPr lang="pt-BR" sz="2400" b="1" dirty="0"/>
              <a:t>2.3</a:t>
            </a:r>
            <a:r>
              <a:rPr lang="pt-BR" sz="2400" dirty="0"/>
              <a:t>: Realizar a solicitação de exames complementares periódicos em 100% dos idosos hipertensos e ou diabéticos.</a:t>
            </a:r>
          </a:p>
          <a:p>
            <a:pPr algn="just"/>
            <a:endParaRPr lang="pt-BR" sz="24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750664842"/>
              </p:ext>
            </p:extLst>
          </p:nvPr>
        </p:nvGraphicFramePr>
        <p:xfrm>
          <a:off x="3384133" y="1604520"/>
          <a:ext cx="4777740" cy="2393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394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400" dirty="0" smtClean="0"/>
              <a:t>Resultados.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r>
              <a:rPr lang="pt-BR" sz="2400" b="1" dirty="0" smtClean="0"/>
              <a:t>Objetivo </a:t>
            </a:r>
            <a:r>
              <a:rPr lang="pt-BR" sz="2400" b="1" dirty="0"/>
              <a:t>2</a:t>
            </a:r>
            <a:r>
              <a:rPr lang="pt-BR" sz="2400" dirty="0"/>
              <a:t>: Melhorar a qualidade da atenção à saúde do idoso na UBS</a:t>
            </a:r>
            <a:r>
              <a:rPr lang="pt-BR" sz="2400" dirty="0" smtClean="0"/>
              <a:t>.</a:t>
            </a:r>
          </a:p>
          <a:p>
            <a:endParaRPr lang="pt-BR" sz="2400" dirty="0"/>
          </a:p>
          <a:p>
            <a:pPr algn="just"/>
            <a:r>
              <a:rPr lang="pt-BR" sz="2400" b="1" dirty="0"/>
              <a:t>Meta 2.4</a:t>
            </a:r>
            <a:r>
              <a:rPr lang="pt-BR" sz="2400" dirty="0"/>
              <a:t>: Monitorar e registrar todos os idosos acompanhados que receberam prescrições de medicamentos na farmácia popular priorizada.</a:t>
            </a:r>
          </a:p>
          <a:p>
            <a:endParaRPr lang="pt-BR" sz="24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166317832"/>
              </p:ext>
            </p:extLst>
          </p:nvPr>
        </p:nvGraphicFramePr>
        <p:xfrm>
          <a:off x="3407315" y="1418400"/>
          <a:ext cx="4704080" cy="2712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743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400" dirty="0" smtClean="0"/>
              <a:t>Resultados.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pPr algn="just"/>
            <a:endParaRPr lang="pt-BR" sz="2400" b="1" dirty="0" smtClean="0"/>
          </a:p>
          <a:p>
            <a:pPr algn="just"/>
            <a:endParaRPr lang="pt-BR" sz="2400" b="1" dirty="0"/>
          </a:p>
          <a:p>
            <a:pPr algn="just"/>
            <a:endParaRPr lang="pt-BR" sz="2400" b="1" dirty="0" smtClean="0"/>
          </a:p>
          <a:p>
            <a:pPr algn="just"/>
            <a:endParaRPr lang="pt-BR" sz="2400" b="1" dirty="0"/>
          </a:p>
          <a:p>
            <a:pPr algn="just"/>
            <a:endParaRPr lang="pt-BR" sz="2400" b="1" dirty="0" smtClean="0"/>
          </a:p>
          <a:p>
            <a:pPr algn="just"/>
            <a:endParaRPr lang="pt-BR" sz="2400" b="1" dirty="0"/>
          </a:p>
          <a:p>
            <a:pPr algn="just"/>
            <a:endParaRPr lang="pt-BR" sz="2400" b="1" dirty="0" smtClean="0"/>
          </a:p>
          <a:p>
            <a:pPr algn="just"/>
            <a:endParaRPr lang="pt-BR" sz="2400" b="1" dirty="0"/>
          </a:p>
          <a:p>
            <a:pPr algn="just"/>
            <a:endParaRPr lang="pt-BR" sz="2400" b="1" dirty="0" smtClean="0"/>
          </a:p>
          <a:p>
            <a:pPr algn="just"/>
            <a:endParaRPr lang="pt-BR" sz="2400" b="1" dirty="0"/>
          </a:p>
          <a:p>
            <a:pPr algn="just"/>
            <a:endParaRPr lang="pt-BR" sz="2400" b="1" dirty="0" smtClean="0"/>
          </a:p>
          <a:p>
            <a:pPr algn="just"/>
            <a:endParaRPr lang="pt-BR" sz="2400" b="1" dirty="0" smtClean="0"/>
          </a:p>
          <a:p>
            <a:pPr algn="just"/>
            <a:endParaRPr lang="pt-BR" sz="2400" b="1" dirty="0"/>
          </a:p>
          <a:p>
            <a:pPr algn="just"/>
            <a:r>
              <a:rPr lang="pt-BR" sz="2400" b="1" dirty="0" smtClean="0"/>
              <a:t>Objetivo </a:t>
            </a:r>
            <a:r>
              <a:rPr lang="pt-BR" sz="2400" b="1" dirty="0"/>
              <a:t>2</a:t>
            </a:r>
            <a:r>
              <a:rPr lang="pt-BR" sz="2400" dirty="0"/>
              <a:t>: Melhorar a qualidade da atenção à saúde do idoso na UBS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b="1" dirty="0"/>
              <a:t>Meta 2.5</a:t>
            </a:r>
            <a:r>
              <a:rPr lang="pt-BR" sz="2400" dirty="0"/>
              <a:t>: Cadastrar ao 100% dos idosos acamados ou com problemas de locomoção.</a:t>
            </a:r>
          </a:p>
          <a:p>
            <a:pPr algn="just"/>
            <a:endParaRPr lang="pt-BR" sz="2400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254" y="1946512"/>
            <a:ext cx="2961565" cy="284385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690" y="1946512"/>
            <a:ext cx="2961564" cy="284385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2" y="1946512"/>
            <a:ext cx="3002508" cy="284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48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400" dirty="0" smtClean="0"/>
              <a:t>Resultados.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Objetivo </a:t>
            </a:r>
            <a:r>
              <a:rPr lang="pt-BR" sz="2400" dirty="0"/>
              <a:t>2: Melhorar a qualidade da atenção à saúde do </a:t>
            </a:r>
            <a:r>
              <a:rPr lang="pt-BR" sz="2400" dirty="0" smtClean="0"/>
              <a:t>i</a:t>
            </a:r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r>
              <a:rPr lang="pt-BR" sz="2400" dirty="0" smtClean="0"/>
              <a:t>Objetivo </a:t>
            </a:r>
            <a:r>
              <a:rPr lang="pt-BR" sz="2400" dirty="0"/>
              <a:t>2: Melhorar a qualidade da atenção à saúde do idoso na </a:t>
            </a:r>
            <a:r>
              <a:rPr lang="pt-BR" sz="2400" dirty="0" smtClean="0"/>
              <a:t>UBS.</a:t>
            </a:r>
          </a:p>
          <a:p>
            <a:endParaRPr lang="pt-BR" sz="2400" dirty="0"/>
          </a:p>
          <a:p>
            <a:r>
              <a:rPr lang="pt-BR" sz="2400" dirty="0"/>
              <a:t>Meta 2.6: Realizar visita domiciliar a 100% dos idosos acamados ou com problemas de locomoção.</a:t>
            </a:r>
          </a:p>
          <a:p>
            <a:endParaRPr lang="pt-BR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01755"/>
            <a:ext cx="3020704" cy="279437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775" y="2088107"/>
            <a:ext cx="3207225" cy="280802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704" y="2101756"/>
            <a:ext cx="2916071" cy="280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22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400" dirty="0" smtClean="0"/>
              <a:t>Resultados.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pPr algn="just"/>
            <a:r>
              <a:rPr lang="pt-BR" sz="2400" b="1" dirty="0" smtClean="0"/>
              <a:t>Objetivo </a:t>
            </a:r>
            <a:r>
              <a:rPr lang="pt-BR" sz="2400" b="1" dirty="0"/>
              <a:t>2</a:t>
            </a:r>
            <a:r>
              <a:rPr lang="pt-BR" sz="2400" dirty="0"/>
              <a:t>: Melhorar a qualidade da atenção à saúde do idoso na UBS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b="1" dirty="0"/>
              <a:t>Meta 2.7</a:t>
            </a:r>
            <a:r>
              <a:rPr lang="pt-BR" sz="2400" dirty="0"/>
              <a:t>: Rastrear 100% dos idosos para Hipertensão Arterial Sistêmica (HAS).</a:t>
            </a:r>
          </a:p>
          <a:p>
            <a:pPr algn="just"/>
            <a:endParaRPr lang="pt-BR" sz="24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070786596"/>
              </p:ext>
            </p:extLst>
          </p:nvPr>
        </p:nvGraphicFramePr>
        <p:xfrm>
          <a:off x="3571089" y="1705734"/>
          <a:ext cx="4704080" cy="273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588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400" dirty="0" smtClean="0"/>
              <a:t>Resultados.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pPr algn="just"/>
            <a:endParaRPr lang="pt-BR" sz="2400" b="1" dirty="0" smtClean="0"/>
          </a:p>
          <a:p>
            <a:pPr algn="just"/>
            <a:endParaRPr lang="pt-BR" sz="2400" b="1" dirty="0"/>
          </a:p>
          <a:p>
            <a:pPr algn="just"/>
            <a:r>
              <a:rPr lang="pt-BR" sz="2400" b="1" dirty="0" smtClean="0"/>
              <a:t>Objetivo </a:t>
            </a:r>
            <a:r>
              <a:rPr lang="pt-BR" sz="2400" b="1" dirty="0"/>
              <a:t>2</a:t>
            </a:r>
            <a:r>
              <a:rPr lang="pt-BR" sz="2400" dirty="0"/>
              <a:t>: Melhorar a qualidade da atenção à saúde do idoso na UBS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b="1" dirty="0"/>
              <a:t>Meta 2.8</a:t>
            </a:r>
            <a:r>
              <a:rPr lang="pt-BR" sz="2400" dirty="0"/>
              <a:t>: Rastrear 100% dos idosos com pressão arterial sustentada maior que 135/80 mmHg para Diabetes Mellitus (DM).</a:t>
            </a:r>
          </a:p>
          <a:p>
            <a:endParaRPr lang="pt-BR" sz="24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768186962"/>
              </p:ext>
            </p:extLst>
          </p:nvPr>
        </p:nvGraphicFramePr>
        <p:xfrm>
          <a:off x="3470791" y="1514691"/>
          <a:ext cx="4713605" cy="2406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664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400" dirty="0" smtClean="0"/>
              <a:t>Resultados.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pPr algn="just"/>
            <a:r>
              <a:rPr lang="pt-BR" sz="2400" b="1" dirty="0" smtClean="0"/>
              <a:t>Objetivo </a:t>
            </a:r>
            <a:r>
              <a:rPr lang="pt-BR" sz="2400" b="1" dirty="0"/>
              <a:t>2</a:t>
            </a:r>
            <a:r>
              <a:rPr lang="pt-BR" sz="2400" dirty="0"/>
              <a:t>: Melhorar a qualidade da atenção à saúde do idoso na UBS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b="1" dirty="0"/>
              <a:t>Meta 2.9</a:t>
            </a:r>
            <a:r>
              <a:rPr lang="pt-BR" sz="2400" dirty="0"/>
              <a:t>: Realizar avaliação da necessidade de atendimento odontológico em 100% dos idosos.</a:t>
            </a:r>
          </a:p>
          <a:p>
            <a:endParaRPr lang="pt-BR" sz="24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542604970"/>
              </p:ext>
            </p:extLst>
          </p:nvPr>
        </p:nvGraphicFramePr>
        <p:xfrm>
          <a:off x="2976629" y="2068544"/>
          <a:ext cx="4637405" cy="2413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696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457200" y="1951628"/>
            <a:ext cx="8229240" cy="4148919"/>
          </a:xfrm>
        </p:spPr>
        <p:txBody>
          <a:bodyPr/>
          <a:lstStyle/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pPr marL="0" indent="0" algn="just">
              <a:buNone/>
            </a:pPr>
            <a:r>
              <a:rPr lang="pt-BR" sz="2800" b="1" dirty="0" smtClean="0"/>
              <a:t>Importância da ação programática:</a:t>
            </a:r>
          </a:p>
          <a:p>
            <a:pPr marL="0" indent="0" algn="just">
              <a:buNone/>
            </a:pPr>
            <a:r>
              <a:rPr lang="pt-BR" sz="2800" dirty="0" smtClean="0"/>
              <a:t>O </a:t>
            </a:r>
            <a:r>
              <a:rPr lang="pt-BR" sz="2800" dirty="0"/>
              <a:t>Brasil envelhece de forma rápida e intensa.  Segundo o </a:t>
            </a:r>
            <a:r>
              <a:rPr lang="pt-BR" sz="2800" dirty="0" smtClean="0"/>
              <a:t>IBGE </a:t>
            </a:r>
            <a:r>
              <a:rPr lang="pt-BR" sz="2800" dirty="0"/>
              <a:t>(2012), atualmente a população idosa brasileira é </a:t>
            </a:r>
            <a:r>
              <a:rPr lang="pt-BR" sz="2800" dirty="0" smtClean="0"/>
              <a:t>composta </a:t>
            </a:r>
            <a:r>
              <a:rPr lang="pt-BR" sz="2800" dirty="0"/>
              <a:t>por 23 milhões de pessoas, totalizando 11,8% </a:t>
            </a:r>
            <a:r>
              <a:rPr lang="pt-BR" sz="2800" dirty="0" smtClean="0"/>
              <a:t>da </a:t>
            </a:r>
            <a:r>
              <a:rPr lang="pt-BR" sz="2800" dirty="0"/>
              <a:t>população total do país. A expectativa de vida, para </a:t>
            </a:r>
            <a:r>
              <a:rPr lang="pt-BR" sz="2800" dirty="0" smtClean="0"/>
              <a:t>ambos </a:t>
            </a:r>
            <a:r>
              <a:rPr lang="pt-BR" sz="2800" dirty="0"/>
              <a:t>os sexos, aumentou para 74 anos, sendo 77,7 anos para </a:t>
            </a:r>
            <a:r>
              <a:rPr lang="pt-BR" sz="2800" dirty="0" smtClean="0"/>
              <a:t>a </a:t>
            </a:r>
            <a:r>
              <a:rPr lang="pt-BR" sz="2800" dirty="0"/>
              <a:t>mulher e 70,6 para o homem</a:t>
            </a:r>
            <a:r>
              <a:rPr lang="pt-BR" sz="2800" dirty="0" smtClean="0"/>
              <a:t>.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6535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400" dirty="0" smtClean="0"/>
              <a:t>Resultados.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pPr algn="just"/>
            <a:r>
              <a:rPr lang="pt-BR" sz="2400" b="1" dirty="0" smtClean="0"/>
              <a:t>Objetivo </a:t>
            </a:r>
            <a:r>
              <a:rPr lang="pt-BR" sz="2400" b="1" dirty="0"/>
              <a:t>2</a:t>
            </a:r>
            <a:r>
              <a:rPr lang="pt-BR" sz="2400" dirty="0"/>
              <a:t>: Melhorar a qualidade da atenção à saúde do idoso na UBS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b="1" dirty="0"/>
              <a:t>Meta 2.10</a:t>
            </a:r>
            <a:r>
              <a:rPr lang="pt-BR" sz="2400" dirty="0"/>
              <a:t>: Realizar a primeira consulta odontológica para 100% dos idosos</a:t>
            </a:r>
            <a:r>
              <a:rPr lang="pt-BR" sz="2400" dirty="0" smtClean="0"/>
              <a:t>.  </a:t>
            </a:r>
            <a:endParaRPr lang="pt-BR" sz="2400" dirty="0"/>
          </a:p>
          <a:p>
            <a:endParaRPr lang="pt-BR" sz="24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498699585"/>
              </p:ext>
            </p:extLst>
          </p:nvPr>
        </p:nvGraphicFramePr>
        <p:xfrm>
          <a:off x="3066121" y="2077533"/>
          <a:ext cx="4704080" cy="2348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132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400" dirty="0" smtClean="0"/>
              <a:t>Resultados.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Objetivo </a:t>
            </a:r>
            <a:r>
              <a:rPr lang="pt-BR" sz="2400" dirty="0"/>
              <a:t>3: Melhora a adesão do usuário idoso ao programa.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Meta </a:t>
            </a:r>
            <a:r>
              <a:rPr lang="pt-BR" sz="2400" dirty="0"/>
              <a:t>3.1: Buscar </a:t>
            </a:r>
            <a:r>
              <a:rPr lang="pt-BR" sz="2400" dirty="0" smtClean="0"/>
              <a:t>ao 100</a:t>
            </a:r>
            <a:r>
              <a:rPr lang="pt-BR" sz="2400" dirty="0"/>
              <a:t>% dos idosos faltosos às </a:t>
            </a:r>
            <a:r>
              <a:rPr lang="pt-BR" sz="2400" dirty="0" smtClean="0"/>
              <a:t>consultas programadas</a:t>
            </a:r>
            <a:r>
              <a:rPr lang="pt-BR" dirty="0"/>
              <a:t>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595180133"/>
              </p:ext>
            </p:extLst>
          </p:nvPr>
        </p:nvGraphicFramePr>
        <p:xfrm>
          <a:off x="3270838" y="2223618"/>
          <a:ext cx="4704080" cy="2437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411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400" dirty="0" smtClean="0"/>
              <a:t>Resultados.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Objetivo </a:t>
            </a:r>
            <a:r>
              <a:rPr lang="pt-BR" sz="2400" dirty="0"/>
              <a:t>4: Melhorar o registro das informações do usuário idoso na UBS</a:t>
            </a:r>
            <a:r>
              <a:rPr lang="pt-BR" sz="2400" dirty="0" smtClean="0"/>
              <a:t>.</a:t>
            </a:r>
          </a:p>
          <a:p>
            <a:endParaRPr lang="pt-BR" sz="2400" dirty="0"/>
          </a:p>
          <a:p>
            <a:r>
              <a:rPr lang="pt-BR" sz="2400" dirty="0"/>
              <a:t>Meta 4.1: Manter registro específico de 100% da pessoa idosas. </a:t>
            </a:r>
          </a:p>
          <a:p>
            <a:endParaRPr lang="pt-BR" sz="2400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2296160" y="2256790"/>
          <a:ext cx="4551680" cy="2344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317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400" dirty="0" smtClean="0"/>
              <a:t>Resultados.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Objetivo </a:t>
            </a:r>
            <a:r>
              <a:rPr lang="pt-BR" sz="2400" dirty="0"/>
              <a:t>4: Melhorar o registro das informações do usuário idoso na UBS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Meta 4.2: Distribuir a Caderneta de Saúde da Pessoa Idosa a 100% dos idosos cadastrados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9051"/>
            <a:ext cx="4148919" cy="268861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635" y="2129051"/>
            <a:ext cx="4790365" cy="268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07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400" dirty="0" smtClean="0"/>
              <a:t>Resultados.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r>
              <a:rPr lang="pt-BR" sz="2400" dirty="0" smtClean="0"/>
              <a:t>Objetivo </a:t>
            </a:r>
            <a:r>
              <a:rPr lang="pt-BR" sz="2400" dirty="0"/>
              <a:t>5: Mapear os idosos de risco da área de abrangência</a:t>
            </a:r>
            <a:r>
              <a:rPr lang="pt-BR" sz="2400" dirty="0" smtClean="0"/>
              <a:t>.</a:t>
            </a:r>
          </a:p>
          <a:p>
            <a:endParaRPr lang="pt-BR" sz="2400" dirty="0"/>
          </a:p>
          <a:p>
            <a:r>
              <a:rPr lang="pt-BR" sz="2400" dirty="0"/>
              <a:t>Meta 5.1: Rastrear 100% das pessoas idosas para risco de </a:t>
            </a:r>
            <a:r>
              <a:rPr lang="pt-BR" sz="2400" dirty="0" smtClean="0"/>
              <a:t>morbimortalidade.</a:t>
            </a:r>
            <a:endParaRPr lang="pt-BR" sz="24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744846281"/>
              </p:ext>
            </p:extLst>
          </p:nvPr>
        </p:nvGraphicFramePr>
        <p:xfrm>
          <a:off x="3177222" y="2032549"/>
          <a:ext cx="4618355" cy="252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10278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400" dirty="0" smtClean="0"/>
              <a:t>Resultados.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Objetivo 5</a:t>
            </a:r>
            <a:r>
              <a:rPr lang="pt-BR" sz="2400" dirty="0"/>
              <a:t>: Mapear os idosos de risco da área de abrangência</a:t>
            </a:r>
            <a:r>
              <a:rPr lang="pt-BR" sz="2400" dirty="0" smtClean="0"/>
              <a:t>.</a:t>
            </a:r>
          </a:p>
          <a:p>
            <a:endParaRPr lang="pt-BR" sz="2400" dirty="0"/>
          </a:p>
          <a:p>
            <a:r>
              <a:rPr lang="pt-BR" sz="2400" dirty="0" smtClean="0"/>
              <a:t>Meta </a:t>
            </a:r>
            <a:r>
              <a:rPr lang="pt-BR" sz="2400" dirty="0"/>
              <a:t>5.2: Investigar a presença de indicadores de fragilização na Velhice em 100% das pessoas idosas.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622644863"/>
              </p:ext>
            </p:extLst>
          </p:nvPr>
        </p:nvGraphicFramePr>
        <p:xfrm>
          <a:off x="2649082" y="1658487"/>
          <a:ext cx="4637405" cy="247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11637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400" dirty="0" smtClean="0"/>
              <a:t>Resultados.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1144800"/>
          </a:xfrm>
        </p:spPr>
        <p:txBody>
          <a:bodyPr/>
          <a:lstStyle/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Objetivo </a:t>
            </a:r>
            <a:r>
              <a:rPr lang="pt-BR" sz="2400" dirty="0"/>
              <a:t>5: Mapear os idosos de risco da área de abrangência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Meta 5.3: Monitorar e avaliar ao 100 % dos idosos com problemas ou dificuldades sociais na área abrangência do nosso município</a:t>
            </a:r>
            <a:r>
              <a:rPr lang="pt-BR" sz="2400" dirty="0" smtClean="0"/>
              <a:t>. </a:t>
            </a:r>
            <a:endParaRPr lang="pt-BR" sz="24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34300765"/>
              </p:ext>
            </p:extLst>
          </p:nvPr>
        </p:nvGraphicFramePr>
        <p:xfrm>
          <a:off x="3154050" y="1604520"/>
          <a:ext cx="4637405" cy="247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540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400" dirty="0" smtClean="0"/>
              <a:t>Resultados.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Objetivo </a:t>
            </a:r>
            <a:r>
              <a:rPr lang="pt-BR" sz="2400" dirty="0"/>
              <a:t>6: Promover saúde aos idosos</a:t>
            </a:r>
            <a:r>
              <a:rPr lang="pt-BR" sz="2400" dirty="0" smtClean="0"/>
              <a:t>.</a:t>
            </a:r>
          </a:p>
          <a:p>
            <a:endParaRPr lang="pt-BR" sz="2400" dirty="0"/>
          </a:p>
          <a:p>
            <a:r>
              <a:rPr lang="pt-BR" sz="2400" dirty="0"/>
              <a:t>Meta 6.1: Orientar a 100% dos idosos com relação a prática dos hábitos alimentares saudáveis.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6681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400" dirty="0" smtClean="0"/>
              <a:t>Resultados.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Objetivo </a:t>
            </a:r>
            <a:r>
              <a:rPr lang="pt-BR" sz="2400" dirty="0"/>
              <a:t>6: Promover saúde aos idosos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Meta 6.2: Orientar ao 100% dos idosos com relação a pratica de atividade física regular.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8559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400" dirty="0" smtClean="0"/>
              <a:t>Resultados.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r>
              <a:rPr lang="pt-BR" sz="2400" dirty="0" smtClean="0"/>
              <a:t>Objetivo </a:t>
            </a:r>
            <a:r>
              <a:rPr lang="pt-BR" sz="2400" dirty="0"/>
              <a:t>6: Promover saúde aos idosos</a:t>
            </a:r>
            <a:r>
              <a:rPr lang="pt-BR" sz="2400" dirty="0" smtClean="0"/>
              <a:t>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Meta 6.3: Garantir orientações sobre higiene bucal (incluindo higiene de próteses dentárias) para 100% dos idosos cadastrados. </a:t>
            </a:r>
          </a:p>
          <a:p>
            <a:pPr algn="just"/>
            <a:endParaRPr lang="pt-BR" sz="24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798721950"/>
              </p:ext>
            </p:extLst>
          </p:nvPr>
        </p:nvGraphicFramePr>
        <p:xfrm>
          <a:off x="2629393" y="1860264"/>
          <a:ext cx="4704080" cy="2592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851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Introdução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0" y="3098040"/>
            <a:ext cx="9144001" cy="3432412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Caracterização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do Centro de Saúde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de Pinhal da Serra.</a:t>
            </a: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01 ESF, “A”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6ACS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enfermeiras, 1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médico,1</a:t>
            </a:r>
          </a:p>
          <a:p>
            <a:pPr marL="0" indent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técnica de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enfermagem, 1 dentista,</a:t>
            </a:r>
            <a:r>
              <a:rPr lang="pt-BR" sz="2800" dirty="0">
                <a:solidFill>
                  <a:srgbClr val="000000"/>
                </a:solidFill>
                <a:ea typeface="Microsoft YaHei"/>
              </a:rPr>
              <a:t> 01 </a:t>
            </a:r>
            <a:r>
              <a:rPr lang="pt-BR" sz="2800" dirty="0" smtClean="0">
                <a:solidFill>
                  <a:srgbClr val="000000"/>
                </a:solidFill>
                <a:ea typeface="Microsoft YaHei"/>
              </a:rPr>
              <a:t>psicólogo,</a:t>
            </a:r>
            <a:endParaRPr lang="pt-BR" sz="2800" dirty="0">
              <a:solidFill>
                <a:srgbClr val="000000"/>
              </a:solidFill>
              <a:ea typeface="Microsoft YaHei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0000"/>
                </a:solidFill>
                <a:ea typeface="Microsoft YaHei"/>
              </a:rPr>
              <a:t>01 </a:t>
            </a:r>
            <a:r>
              <a:rPr lang="pt-BR" sz="2800" dirty="0">
                <a:solidFill>
                  <a:srgbClr val="000000"/>
                </a:solidFill>
                <a:ea typeface="Microsoft YaHei"/>
              </a:rPr>
              <a:t>fonoaudióloga, 01 </a:t>
            </a:r>
            <a:r>
              <a:rPr lang="pt-BR" sz="2800" dirty="0" smtClean="0">
                <a:solidFill>
                  <a:srgbClr val="000000"/>
                </a:solidFill>
                <a:ea typeface="Microsoft YaHei"/>
              </a:rPr>
              <a:t>fisioterapeuta e 01 aux.</a:t>
            </a:r>
          </a:p>
          <a:p>
            <a:pPr marL="0" indent="0" algn="just">
              <a:buNone/>
            </a:pPr>
            <a:r>
              <a:rPr lang="pt-BR" sz="2800" dirty="0" smtClean="0">
                <a:solidFill>
                  <a:srgbClr val="000000"/>
                </a:solidFill>
                <a:ea typeface="Microsoft YaHei"/>
              </a:rPr>
              <a:t>consultório dentário).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58" y="1078173"/>
            <a:ext cx="7560861" cy="270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73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CustomShape 1"/>
          <p:cNvSpPr/>
          <p:nvPr/>
        </p:nvSpPr>
        <p:spPr>
          <a:xfrm>
            <a:off x="2428920" y="617400"/>
            <a:ext cx="6510600" cy="113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pt-BR" sz="4400" strike="noStrike" dirty="0" smtClean="0">
                <a:solidFill>
                  <a:srgbClr val="333399"/>
                </a:solidFill>
                <a:latin typeface="Tahoma"/>
                <a:ea typeface="DejaVu Sans"/>
              </a:rPr>
              <a:t>Discussão.</a:t>
            </a:r>
            <a:endParaRPr sz="4400" dirty="0"/>
          </a:p>
        </p:txBody>
      </p:sp>
      <p:sp>
        <p:nvSpPr>
          <p:cNvPr id="376" name="CustomShape 2"/>
          <p:cNvSpPr/>
          <p:nvPr/>
        </p:nvSpPr>
        <p:spPr>
          <a:xfrm>
            <a:off x="1043640" y="1989000"/>
            <a:ext cx="7768080" cy="411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  <a:buSzPct val="60000"/>
              <a:buFont typeface="Wingdings" charset="2"/>
              <a:buChar char=""/>
            </a:pPr>
            <a:r>
              <a:rPr lang="pt-BR" sz="2400" strike="noStrike" dirty="0">
                <a:solidFill>
                  <a:srgbClr val="000000"/>
                </a:solidFill>
                <a:latin typeface="Tahoma"/>
                <a:ea typeface="Tahoma"/>
              </a:rPr>
              <a:t>Ampliação da cobertura da atenção a saúde do </a:t>
            </a:r>
            <a:r>
              <a:rPr lang="pt-BR" sz="2400" strike="noStrike" dirty="0" smtClean="0">
                <a:solidFill>
                  <a:srgbClr val="000000"/>
                </a:solidFill>
                <a:latin typeface="Tahoma"/>
                <a:ea typeface="Tahoma"/>
              </a:rPr>
              <a:t>idoso. </a:t>
            </a:r>
            <a:endParaRPr dirty="0"/>
          </a:p>
          <a:p>
            <a:pPr>
              <a:lnSpc>
                <a:spcPct val="150000"/>
              </a:lnSpc>
              <a:buSzPct val="60000"/>
              <a:buFont typeface="Wingdings" charset="2"/>
              <a:buChar char=""/>
            </a:pPr>
            <a:r>
              <a:rPr lang="pt-BR" sz="2400" strike="noStrike" dirty="0">
                <a:solidFill>
                  <a:srgbClr val="000000"/>
                </a:solidFill>
                <a:latin typeface="Tahoma"/>
                <a:ea typeface="Tahoma"/>
              </a:rPr>
              <a:t>Qualificação da atenção a saúde do </a:t>
            </a:r>
            <a:r>
              <a:rPr lang="pt-BR" sz="2400" strike="noStrike" dirty="0" smtClean="0">
                <a:solidFill>
                  <a:srgbClr val="000000"/>
                </a:solidFill>
                <a:latin typeface="Tahoma"/>
                <a:ea typeface="Tahoma"/>
              </a:rPr>
              <a:t>idoso.</a:t>
            </a:r>
            <a:endParaRPr dirty="0"/>
          </a:p>
          <a:p>
            <a:pPr>
              <a:lnSpc>
                <a:spcPct val="150000"/>
              </a:lnSpc>
              <a:buSzPct val="60000"/>
              <a:buFont typeface="Wingdings" charset="2"/>
              <a:buChar char=""/>
            </a:pPr>
            <a:r>
              <a:rPr lang="pt-BR" sz="2400" strike="noStrike" dirty="0">
                <a:solidFill>
                  <a:srgbClr val="000000"/>
                </a:solidFill>
                <a:latin typeface="Tahoma"/>
                <a:ea typeface="Tahoma"/>
              </a:rPr>
              <a:t>Ampliação do atendimento </a:t>
            </a:r>
            <a:r>
              <a:rPr lang="pt-BR" sz="2400" strike="noStrike" dirty="0" smtClean="0">
                <a:solidFill>
                  <a:srgbClr val="000000"/>
                </a:solidFill>
                <a:latin typeface="Tahoma"/>
                <a:ea typeface="Tahoma"/>
              </a:rPr>
              <a:t>multidisciplinar.</a:t>
            </a:r>
            <a:endParaRPr dirty="0"/>
          </a:p>
          <a:p>
            <a:pPr>
              <a:lnSpc>
                <a:spcPct val="150000"/>
              </a:lnSpc>
              <a:buSzPct val="60000"/>
              <a:buFont typeface="Wingdings" charset="2"/>
              <a:buChar char=""/>
            </a:pPr>
            <a:r>
              <a:rPr lang="pt-BR" sz="2400" strike="noStrike" dirty="0">
                <a:solidFill>
                  <a:srgbClr val="000000"/>
                </a:solidFill>
                <a:latin typeface="Tahoma"/>
                <a:ea typeface="Tahoma"/>
              </a:rPr>
              <a:t>Qualificação da prática </a:t>
            </a:r>
            <a:r>
              <a:rPr lang="pt-BR" sz="2400" strike="noStrike" dirty="0" smtClean="0">
                <a:solidFill>
                  <a:srgbClr val="000000"/>
                </a:solidFill>
                <a:latin typeface="Tahoma"/>
                <a:ea typeface="Tahoma"/>
              </a:rPr>
              <a:t>clínica.</a:t>
            </a:r>
            <a:endParaRPr dirty="0"/>
          </a:p>
          <a:p>
            <a:pPr>
              <a:lnSpc>
                <a:spcPct val="150000"/>
              </a:lnSpc>
              <a:buSzPct val="60000"/>
              <a:buFont typeface="Wingdings" charset="2"/>
              <a:buChar char=""/>
            </a:pPr>
            <a:r>
              <a:rPr lang="pt-BR" sz="2400" strike="noStrike" dirty="0">
                <a:solidFill>
                  <a:srgbClr val="000000"/>
                </a:solidFill>
                <a:latin typeface="Tahoma"/>
                <a:ea typeface="Tahoma"/>
              </a:rPr>
              <a:t>Melhoria dos </a:t>
            </a:r>
            <a:r>
              <a:rPr lang="pt-BR" sz="2400" strike="noStrike" dirty="0" smtClean="0">
                <a:solidFill>
                  <a:srgbClr val="000000"/>
                </a:solidFill>
                <a:latin typeface="Tahoma"/>
                <a:ea typeface="Tahoma"/>
              </a:rPr>
              <a:t>registros.</a:t>
            </a:r>
            <a:endParaRPr dirty="0"/>
          </a:p>
          <a:p>
            <a:pPr>
              <a:lnSpc>
                <a:spcPct val="150000"/>
              </a:lnSpc>
              <a:buSzPct val="60000"/>
              <a:buFont typeface="Wingdings" charset="2"/>
              <a:buChar char=""/>
            </a:pPr>
            <a:r>
              <a:rPr lang="pt-BR" sz="2400" strike="noStrike" dirty="0">
                <a:solidFill>
                  <a:srgbClr val="000000"/>
                </a:solidFill>
                <a:latin typeface="Tahoma"/>
                <a:ea typeface="Tahoma"/>
              </a:rPr>
              <a:t>Atenção para cuidados </a:t>
            </a:r>
            <a:r>
              <a:rPr lang="pt-BR" sz="2400" strike="noStrike" dirty="0" smtClean="0">
                <a:solidFill>
                  <a:srgbClr val="000000"/>
                </a:solidFill>
                <a:latin typeface="Tahoma"/>
                <a:ea typeface="Tahoma"/>
              </a:rPr>
              <a:t>preventivos</a:t>
            </a:r>
            <a:r>
              <a:rPr lang="pt-BR" sz="2800" dirty="0">
                <a:solidFill>
                  <a:srgbClr val="000000"/>
                </a:solidFill>
                <a:latin typeface="Tahoma"/>
                <a:ea typeface="Tahoma"/>
              </a:rPr>
              <a:t> </a:t>
            </a:r>
            <a:r>
              <a:rPr lang="pt-BR" sz="2800" dirty="0" smtClean="0">
                <a:solidFill>
                  <a:srgbClr val="000000"/>
                </a:solidFill>
                <a:latin typeface="Tahoma"/>
                <a:ea typeface="Tahoma"/>
              </a:rPr>
              <a:t>na suade do idoso (</a:t>
            </a:r>
            <a:r>
              <a:rPr lang="pt-BR" sz="2400" dirty="0" smtClean="0">
                <a:solidFill>
                  <a:srgbClr val="000000"/>
                </a:solidFill>
                <a:latin typeface="Tahoma"/>
                <a:ea typeface="Tahoma"/>
              </a:rPr>
              <a:t>Prevenção e Promoção de saúde).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CustomShape 1"/>
          <p:cNvSpPr/>
          <p:nvPr/>
        </p:nvSpPr>
        <p:spPr>
          <a:xfrm>
            <a:off x="1643040" y="214200"/>
            <a:ext cx="7296480" cy="135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pt-BR" sz="2400" strike="noStrike" dirty="0">
                <a:solidFill>
                  <a:srgbClr val="333399"/>
                </a:solidFill>
                <a:latin typeface="Tahoma"/>
                <a:ea typeface="DejaVu Sans"/>
              </a:rPr>
              <a:t>Reflexão sobre o processo de </a:t>
            </a:r>
            <a:r>
              <a:rPr lang="pt-BR" sz="2400" strike="noStrike" dirty="0" smtClean="0">
                <a:solidFill>
                  <a:srgbClr val="333399"/>
                </a:solidFill>
                <a:latin typeface="Tahoma"/>
                <a:ea typeface="DejaVu Sans"/>
              </a:rPr>
              <a:t>aprendizagem.</a:t>
            </a:r>
            <a:endParaRPr sz="2400" dirty="0"/>
          </a:p>
        </p:txBody>
      </p:sp>
      <p:sp>
        <p:nvSpPr>
          <p:cNvPr id="379" name="CustomShape 2"/>
          <p:cNvSpPr/>
          <p:nvPr/>
        </p:nvSpPr>
        <p:spPr>
          <a:xfrm>
            <a:off x="1043640" y="2000160"/>
            <a:ext cx="7768080" cy="395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81" name="CustomShape 3"/>
          <p:cNvSpPr/>
          <p:nvPr/>
        </p:nvSpPr>
        <p:spPr>
          <a:xfrm>
            <a:off x="1043640" y="2000160"/>
            <a:ext cx="7341840" cy="3745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50000"/>
              </a:lnSpc>
            </a:pPr>
            <a:r>
              <a:rPr lang="pt-BR" sz="2400" strike="noStrike" dirty="0">
                <a:solidFill>
                  <a:srgbClr val="000000"/>
                </a:solidFill>
                <a:latin typeface="Tahoma"/>
                <a:ea typeface="Tahoma"/>
              </a:rPr>
              <a:t>O curso bem como as ações </a:t>
            </a:r>
            <a:r>
              <a:rPr lang="pt-BR" sz="2400" strike="noStrike" dirty="0" smtClean="0">
                <a:solidFill>
                  <a:srgbClr val="000000"/>
                </a:solidFill>
                <a:latin typeface="Tahoma"/>
                <a:ea typeface="Tahoma"/>
              </a:rPr>
              <a:t>desenvolvidas </a:t>
            </a:r>
            <a:r>
              <a:rPr lang="pt-BR" sz="2400" dirty="0"/>
              <a:t>foi </a:t>
            </a:r>
            <a:r>
              <a:rPr lang="pt-BR" sz="2400" dirty="0" smtClean="0"/>
              <a:t> </a:t>
            </a:r>
            <a:r>
              <a:rPr lang="pt-BR" sz="2400" dirty="0"/>
              <a:t>impacto para mim e ficou como um novo modelo de qualificação de meus estudos na parte </a:t>
            </a:r>
            <a:r>
              <a:rPr lang="pt-BR" sz="2400" dirty="0" smtClean="0"/>
              <a:t>profissional</a:t>
            </a:r>
            <a:r>
              <a:rPr lang="pt-BR" sz="2400" dirty="0"/>
              <a:t>.</a:t>
            </a:r>
            <a:endParaRPr lang="pt-BR" sz="2400" strike="noStrike" dirty="0" smtClean="0">
              <a:solidFill>
                <a:srgbClr val="000000"/>
              </a:solidFill>
              <a:latin typeface="Tahoma"/>
              <a:ea typeface="Tahoma"/>
            </a:endParaRP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solidFill>
                  <a:srgbClr val="000000"/>
                </a:solidFill>
                <a:latin typeface="Tahoma"/>
                <a:ea typeface="Tahoma"/>
              </a:rPr>
              <a:t>Além </a:t>
            </a:r>
            <a:r>
              <a:rPr lang="pt-BR" sz="2400" smtClean="0">
                <a:solidFill>
                  <a:srgbClr val="000000"/>
                </a:solidFill>
                <a:latin typeface="Tahoma"/>
                <a:ea typeface="Tahoma"/>
              </a:rPr>
              <a:t>disso as </a:t>
            </a:r>
            <a:r>
              <a:rPr lang="pt-BR" sz="2400" strike="noStrike" smtClean="0">
                <a:solidFill>
                  <a:srgbClr val="000000"/>
                </a:solidFill>
                <a:latin typeface="Tahoma"/>
                <a:ea typeface="Tahoma"/>
              </a:rPr>
              <a:t>metas </a:t>
            </a:r>
            <a:r>
              <a:rPr lang="pt-BR" sz="2400" strike="noStrike" dirty="0">
                <a:solidFill>
                  <a:srgbClr val="000000"/>
                </a:solidFill>
                <a:latin typeface="Tahoma"/>
                <a:ea typeface="Tahoma"/>
              </a:rPr>
              <a:t>atingidas </a:t>
            </a:r>
            <a:r>
              <a:rPr lang="pt-BR" sz="2400" dirty="0" smtClean="0">
                <a:solidFill>
                  <a:srgbClr val="000000"/>
                </a:solidFill>
                <a:latin typeface="Tahoma"/>
                <a:ea typeface="Tahoma"/>
              </a:rPr>
              <a:t>permitiram </a:t>
            </a:r>
            <a:r>
              <a:rPr lang="pt-BR" sz="2400" dirty="0" smtClean="0"/>
              <a:t>desenvolver </a:t>
            </a:r>
            <a:r>
              <a:rPr lang="pt-BR" sz="2400" dirty="0"/>
              <a:t>indicadores de saúde que facilitaram a avaliação integral </a:t>
            </a:r>
            <a:r>
              <a:rPr lang="pt-BR" sz="2400" dirty="0" smtClean="0"/>
              <a:t>do idoso.</a:t>
            </a:r>
            <a:endParaRPr lang="pt-BR" sz="2400" strike="noStrike" dirty="0" smtClean="0">
              <a:solidFill>
                <a:srgbClr val="000000"/>
              </a:solidFill>
              <a:latin typeface="Tahoma"/>
              <a:ea typeface="Tahoma"/>
            </a:endParaRPr>
          </a:p>
          <a:p>
            <a:pPr algn="just">
              <a:lnSpc>
                <a:spcPct val="15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400" dirty="0" smtClean="0"/>
              <a:t>Refencias utilizadas.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r>
              <a:rPr lang="pt-BR" sz="2000" dirty="0"/>
              <a:t>BRASIL. Ministério de saúde. </a:t>
            </a:r>
            <a:r>
              <a:rPr lang="pt-BR" sz="2000" b="1" dirty="0"/>
              <a:t>Envelhecimento e saúde da pessoa idosa.</a:t>
            </a:r>
            <a:r>
              <a:rPr lang="pt-BR" sz="2000" dirty="0"/>
              <a:t> Caderno de atenção básica. Brasília: Ministério da Saúde, 2006.</a:t>
            </a:r>
          </a:p>
          <a:p>
            <a:r>
              <a:rPr lang="pt-BR" sz="2000" dirty="0"/>
              <a:t> </a:t>
            </a:r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 smtClean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1600" dirty="0" smtClean="0"/>
          </a:p>
          <a:p>
            <a:pPr marL="0" indent="0">
              <a:buNone/>
            </a:pPr>
            <a:endParaRPr lang="pt-BR" sz="1600" dirty="0"/>
          </a:p>
          <a:p>
            <a:pPr marL="0" indent="0">
              <a:buNone/>
            </a:pPr>
            <a:endParaRPr lang="pt-BR" sz="1600" dirty="0" smtClean="0"/>
          </a:p>
          <a:p>
            <a:pPr marL="0" indent="0">
              <a:buNone/>
            </a:pPr>
            <a:endParaRPr lang="pt-BR" sz="1600" dirty="0"/>
          </a:p>
          <a:p>
            <a:pPr marL="0" indent="0">
              <a:buNone/>
            </a:pPr>
            <a:endParaRPr lang="pt-BR" sz="1600" dirty="0" smtClean="0"/>
          </a:p>
          <a:p>
            <a:pPr marL="0" indent="0">
              <a:buNone/>
            </a:pPr>
            <a:endParaRPr lang="pt-BR" sz="1600" dirty="0"/>
          </a:p>
          <a:p>
            <a:pPr marL="0" indent="0" algn="just">
              <a:buNone/>
            </a:pPr>
            <a:r>
              <a:rPr lang="pt-BR" sz="1600" dirty="0" smtClean="0"/>
              <a:t>GILLESPIE</a:t>
            </a:r>
            <a:r>
              <a:rPr lang="pt-BR" sz="1600" dirty="0"/>
              <a:t>, L.D. et al. </a:t>
            </a:r>
            <a:r>
              <a:rPr lang="en-US" sz="1600" dirty="0"/>
              <a:t>Interventions for preventing falls in older people living in the community. </a:t>
            </a:r>
            <a:r>
              <a:rPr lang="pt-BR" sz="1600" b="1" dirty="0"/>
              <a:t>Cochrane </a:t>
            </a:r>
            <a:r>
              <a:rPr lang="pt-BR" sz="1600" b="1" dirty="0" err="1"/>
              <a:t>Database</a:t>
            </a:r>
            <a:r>
              <a:rPr lang="pt-BR" sz="1600" dirty="0"/>
              <a:t>, v.15, n.2, 2009.</a:t>
            </a:r>
          </a:p>
          <a:p>
            <a:pPr marL="0" indent="0" algn="just">
              <a:buNone/>
            </a:pPr>
            <a:r>
              <a:rPr lang="pt-BR" sz="1600" dirty="0"/>
              <a:t> </a:t>
            </a:r>
          </a:p>
          <a:p>
            <a:pPr marL="0" indent="0" algn="just">
              <a:buNone/>
            </a:pPr>
            <a:r>
              <a:rPr lang="pt-BR" sz="1600" dirty="0"/>
              <a:t>INSTITUTO BRASILEIRO DE GEOGRAFIA E ESTATÍSTICA (IBGE). Estimativas populacionais para municípios brasileiros. </a:t>
            </a:r>
            <a:r>
              <a:rPr lang="en-US" sz="1600" dirty="0"/>
              <a:t>Rio </a:t>
            </a:r>
            <a:r>
              <a:rPr lang="en-US" sz="1600" dirty="0" err="1"/>
              <a:t>grande</a:t>
            </a:r>
            <a:r>
              <a:rPr lang="en-US" sz="1600" dirty="0"/>
              <a:t> do </a:t>
            </a:r>
            <a:r>
              <a:rPr lang="en-US" sz="1600" dirty="0" err="1"/>
              <a:t>Sul</a:t>
            </a:r>
            <a:r>
              <a:rPr lang="en-US" sz="1600" dirty="0"/>
              <a:t>, 2012.</a:t>
            </a:r>
            <a:endParaRPr lang="pt-BR" sz="1600" dirty="0"/>
          </a:p>
          <a:p>
            <a:pPr marL="0" indent="0" algn="just">
              <a:buNone/>
            </a:pPr>
            <a:r>
              <a:rPr lang="en-US" sz="1600" dirty="0"/>
              <a:t> </a:t>
            </a:r>
            <a:endParaRPr lang="pt-BR" sz="1600" dirty="0"/>
          </a:p>
          <a:p>
            <a:pPr marL="0" indent="0" algn="just">
              <a:buNone/>
            </a:pPr>
            <a:r>
              <a:rPr lang="en-US" sz="1600" dirty="0"/>
              <a:t>LUBITZ, J.; CAI, L.; KRAMAROW, E.; LENTZNER, H. Health, life </a:t>
            </a:r>
            <a:r>
              <a:rPr lang="en-US" sz="1600" dirty="0" err="1"/>
              <a:t>expectancy,and</a:t>
            </a:r>
            <a:r>
              <a:rPr lang="en-US" sz="1600" dirty="0"/>
              <a:t> health care spending among the elderly. </a:t>
            </a:r>
            <a:r>
              <a:rPr lang="pt-BR" sz="1600" b="1" dirty="0"/>
              <a:t>N </a:t>
            </a:r>
            <a:r>
              <a:rPr lang="pt-BR" sz="1600" b="1" dirty="0" err="1"/>
              <a:t>England</a:t>
            </a:r>
            <a:r>
              <a:rPr lang="pt-BR" sz="1600" b="1" dirty="0"/>
              <a:t> </a:t>
            </a:r>
            <a:r>
              <a:rPr lang="pt-BR" sz="1600" b="1" dirty="0" err="1"/>
              <a:t>Journal</a:t>
            </a:r>
            <a:r>
              <a:rPr lang="pt-BR" sz="1600" b="1" dirty="0"/>
              <a:t> Medicine</a:t>
            </a:r>
            <a:r>
              <a:rPr lang="pt-BR" sz="1600" dirty="0"/>
              <a:t>, v.349, n.1, p.1048-55, 2003.</a:t>
            </a:r>
          </a:p>
          <a:p>
            <a:pPr algn="just"/>
            <a:r>
              <a:rPr lang="pt-BR" sz="1600" dirty="0"/>
              <a:t> </a:t>
            </a:r>
          </a:p>
          <a:p>
            <a:pPr marL="0" indent="0" algn="just">
              <a:buNone/>
            </a:pPr>
            <a:r>
              <a:rPr lang="pt-BR" sz="1600" dirty="0"/>
              <a:t>VERAS, R. Envelhecimento populacional contemporâneo: demandas, desafios e inovações. </a:t>
            </a:r>
            <a:r>
              <a:rPr lang="pt-BR" sz="1600" b="1" dirty="0"/>
              <a:t>Revista de Saúde Pública</a:t>
            </a:r>
            <a:r>
              <a:rPr lang="pt-BR" sz="1600" dirty="0"/>
              <a:t>, v.43, n.3, p. 548-54, 2009.</a:t>
            </a:r>
          </a:p>
          <a:p>
            <a:pPr algn="just"/>
            <a:endParaRPr lang="pt-BR" sz="1600" dirty="0"/>
          </a:p>
          <a:p>
            <a:endParaRPr lang="pt-BR" sz="1600" dirty="0"/>
          </a:p>
          <a:p>
            <a:endParaRPr lang="pt-BR" sz="2000" b="1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7859941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CustomShape 1"/>
          <p:cNvSpPr/>
          <p:nvPr/>
        </p:nvSpPr>
        <p:spPr>
          <a:xfrm>
            <a:off x="457200" y="273600"/>
            <a:ext cx="8226360" cy="530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pt-BR" sz="4400" strike="noStrike" dirty="0">
                <a:solidFill>
                  <a:srgbClr val="000000"/>
                </a:solidFill>
                <a:latin typeface="Arial"/>
                <a:ea typeface="DejaVu Sans"/>
              </a:rPr>
              <a:t>             </a:t>
            </a:r>
            <a:r>
              <a:rPr lang="pt-BR" sz="2400" strike="noStrike" dirty="0" smtClean="0">
                <a:solidFill>
                  <a:srgbClr val="000000"/>
                </a:solidFill>
                <a:latin typeface="Arial"/>
                <a:ea typeface="DejaVu Sans"/>
              </a:rPr>
              <a:t>OBRIGADO!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Introduçao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150125" y="2123135"/>
            <a:ext cx="8843749" cy="3991062"/>
          </a:xfrm>
        </p:spPr>
        <p:txBody>
          <a:bodyPr/>
          <a:lstStyle/>
          <a:p>
            <a:pPr indent="540385" algn="just">
              <a:lnSpc>
                <a:spcPct val="150000"/>
              </a:lnSpc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Pinhal da Serra e um município é pequeno com uma população de 2.418 habitantes situado na quinta coordenadoria e décima quarta região, no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R.S, com grupo etário 435 pessoas idosas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muitos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deles moradores do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interior, as atividades laborais mais comuns são agricultura e pecuária, tendo limites com a Esmeralda e Anita Garibaldi.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5554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latin typeface="Arial" pitchFamily="34" charset="0"/>
                <a:cs typeface="Arial" pitchFamily="34" charset="0"/>
              </a:rPr>
              <a:t>Introdução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341194" y="2265534"/>
            <a:ext cx="8345246" cy="3452748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Situação da Ação Programática antes da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intervenção.</a:t>
            </a:r>
          </a:p>
          <a:p>
            <a:pPr marL="0" indent="0" algn="just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435 idosos na área adstrita, deles 149 hipertensos e 39 diabéticos.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Baixa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cobertura, livre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demanda.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Sem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registro e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monitoramento.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Ausência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de educação em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saúde.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13359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 Objetivos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457200" y="2812086"/>
            <a:ext cx="8229240" cy="1144800"/>
          </a:xfrm>
        </p:spPr>
        <p:txBody>
          <a:bodyPr/>
          <a:lstStyle/>
          <a:p>
            <a:pPr marL="0" indent="0">
              <a:buNone/>
            </a:pPr>
            <a:r>
              <a:rPr lang="pt-BR" sz="2800" b="1" dirty="0" smtClean="0"/>
              <a:t>  Geral:</a:t>
            </a:r>
          </a:p>
          <a:p>
            <a:r>
              <a:rPr lang="pt-BR" sz="2800" b="1" dirty="0" smtClean="0"/>
              <a:t>Melhorar a </a:t>
            </a:r>
            <a:r>
              <a:rPr lang="pt-BR" sz="2800" b="1" dirty="0"/>
              <a:t>atenção à saúde dos idosos na UBS Pinhal da Serra, Pinhal da </a:t>
            </a:r>
            <a:r>
              <a:rPr lang="pt-BR" sz="2800" b="1" dirty="0" smtClean="0"/>
              <a:t>Serra/RS.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8438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CustomShape 1"/>
          <p:cNvSpPr/>
          <p:nvPr/>
        </p:nvSpPr>
        <p:spPr>
          <a:xfrm>
            <a:off x="1979640" y="617400"/>
            <a:ext cx="6959880" cy="113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pt-PT" sz="4400" dirty="0" smtClean="0"/>
              <a:t>Metodolgia</a:t>
            </a:r>
            <a:r>
              <a:rPr lang="pt-PT" sz="2400" dirty="0" smtClean="0"/>
              <a:t>.</a:t>
            </a:r>
            <a:endParaRPr sz="2400" dirty="0"/>
          </a:p>
        </p:txBody>
      </p:sp>
      <p:sp>
        <p:nvSpPr>
          <p:cNvPr id="298" name="CustomShape 2"/>
          <p:cNvSpPr/>
          <p:nvPr/>
        </p:nvSpPr>
        <p:spPr>
          <a:xfrm>
            <a:off x="1182600" y="2017800"/>
            <a:ext cx="7768080" cy="411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  <a:buSzPct val="60000"/>
            </a:pPr>
            <a:r>
              <a:rPr lang="pt-BR" sz="2400" strike="noStrike" dirty="0">
                <a:solidFill>
                  <a:srgbClr val="000000"/>
                </a:solidFill>
                <a:latin typeface="Tahoma"/>
                <a:ea typeface="Tahoma"/>
              </a:rPr>
              <a:t>Capacitações da equipe conforme o protocolo, </a:t>
            </a:r>
            <a:r>
              <a:rPr lang="pt-BR" sz="2400" strike="noStrike" dirty="0" smtClean="0">
                <a:solidFill>
                  <a:srgbClr val="000000"/>
                </a:solidFill>
                <a:latin typeface="Tahoma"/>
                <a:ea typeface="Tahoma"/>
              </a:rPr>
              <a:t>2006.</a:t>
            </a:r>
            <a:endParaRPr dirty="0"/>
          </a:p>
          <a:p>
            <a:pPr>
              <a:lnSpc>
                <a:spcPct val="150000"/>
              </a:lnSpc>
              <a:buSzPct val="60000"/>
            </a:pPr>
            <a:r>
              <a:rPr lang="pt-BR" sz="2400" strike="noStrike" dirty="0">
                <a:solidFill>
                  <a:srgbClr val="000000"/>
                </a:solidFill>
                <a:latin typeface="Tahoma"/>
                <a:ea typeface="Tahoma"/>
              </a:rPr>
              <a:t>Grupos na </a:t>
            </a:r>
            <a:r>
              <a:rPr lang="pt-BR" sz="2400" strike="noStrike" dirty="0" smtClean="0">
                <a:solidFill>
                  <a:srgbClr val="000000"/>
                </a:solidFill>
                <a:latin typeface="Tahoma"/>
                <a:ea typeface="Tahoma"/>
              </a:rPr>
              <a:t>comunidade.</a:t>
            </a:r>
            <a:endParaRPr dirty="0"/>
          </a:p>
          <a:p>
            <a:pPr>
              <a:lnSpc>
                <a:spcPct val="150000"/>
              </a:lnSpc>
              <a:buSzPct val="60000"/>
            </a:pPr>
            <a:r>
              <a:rPr lang="pt-BR" sz="2400" strike="noStrike" dirty="0">
                <a:solidFill>
                  <a:srgbClr val="000000"/>
                </a:solidFill>
                <a:latin typeface="Tahoma"/>
                <a:ea typeface="Tahoma"/>
              </a:rPr>
              <a:t>Atendimento em grupo e </a:t>
            </a:r>
            <a:r>
              <a:rPr lang="pt-BR" sz="2400" strike="noStrike" dirty="0" smtClean="0">
                <a:solidFill>
                  <a:srgbClr val="000000"/>
                </a:solidFill>
                <a:latin typeface="Tahoma"/>
                <a:ea typeface="Tahoma"/>
              </a:rPr>
              <a:t>individual e visita domiciliares.</a:t>
            </a:r>
            <a:endParaRPr dirty="0"/>
          </a:p>
          <a:p>
            <a:pPr>
              <a:lnSpc>
                <a:spcPct val="150000"/>
              </a:lnSpc>
              <a:buSzPct val="60000"/>
            </a:pPr>
            <a:r>
              <a:rPr lang="pt-BR" sz="2400" strike="noStrike" dirty="0">
                <a:solidFill>
                  <a:srgbClr val="000000"/>
                </a:solidFill>
                <a:latin typeface="Tahoma"/>
                <a:ea typeface="Tahoma"/>
              </a:rPr>
              <a:t>Agendamentos e atendimento a demanda </a:t>
            </a:r>
            <a:r>
              <a:rPr lang="pt-BR" sz="2400" strike="noStrike" dirty="0" smtClean="0">
                <a:solidFill>
                  <a:srgbClr val="000000"/>
                </a:solidFill>
                <a:latin typeface="Tahoma"/>
                <a:ea typeface="Tahoma"/>
              </a:rPr>
              <a:t>espontânea.</a:t>
            </a:r>
            <a:endParaRPr dirty="0"/>
          </a:p>
          <a:p>
            <a:pPr>
              <a:lnSpc>
                <a:spcPct val="150000"/>
              </a:lnSpc>
              <a:buSzPct val="60000"/>
            </a:pPr>
            <a:r>
              <a:rPr lang="pt-BR" sz="2400" strike="noStrike" dirty="0">
                <a:solidFill>
                  <a:srgbClr val="000000"/>
                </a:solidFill>
                <a:latin typeface="Tahoma"/>
                <a:ea typeface="Tahoma"/>
              </a:rPr>
              <a:t>Atribuições a cada </a:t>
            </a:r>
            <a:r>
              <a:rPr lang="pt-BR" sz="2400" strike="noStrike" dirty="0" smtClean="0">
                <a:solidFill>
                  <a:srgbClr val="000000"/>
                </a:solidFill>
                <a:latin typeface="Tahoma"/>
                <a:ea typeface="Tahoma"/>
              </a:rPr>
              <a:t>profissional.</a:t>
            </a:r>
            <a:endParaRPr dirty="0"/>
          </a:p>
          <a:p>
            <a:pPr>
              <a:lnSpc>
                <a:spcPct val="150000"/>
              </a:lnSpc>
              <a:buSzPct val="60000"/>
            </a:pPr>
            <a:r>
              <a:rPr lang="pt-BR" sz="2400" strike="noStrike" dirty="0">
                <a:solidFill>
                  <a:srgbClr val="000000"/>
                </a:solidFill>
                <a:latin typeface="Tahoma"/>
                <a:ea typeface="Tahoma"/>
              </a:rPr>
              <a:t>Preenchimento de fichas </a:t>
            </a:r>
            <a:r>
              <a:rPr lang="pt-BR" sz="2400" strike="noStrike" dirty="0" smtClean="0">
                <a:solidFill>
                  <a:srgbClr val="000000"/>
                </a:solidFill>
                <a:latin typeface="Tahoma"/>
                <a:ea typeface="Tahoma"/>
              </a:rPr>
              <a:t>de</a:t>
            </a:r>
            <a:r>
              <a:rPr lang="pt-BR" sz="2400" dirty="0" smtClean="0">
                <a:solidFill>
                  <a:srgbClr val="000000"/>
                </a:solidFill>
                <a:latin typeface="Tahoma"/>
                <a:ea typeface="Tahoma"/>
              </a:rPr>
              <a:t> ficha de espelho.</a:t>
            </a:r>
            <a:endParaRPr dirty="0"/>
          </a:p>
          <a:p>
            <a:pPr>
              <a:lnSpc>
                <a:spcPct val="150000"/>
              </a:lnSpc>
              <a:buSzPct val="60000"/>
            </a:pPr>
            <a:r>
              <a:rPr lang="pt-BR" sz="2400" strike="noStrike" dirty="0">
                <a:solidFill>
                  <a:srgbClr val="000000"/>
                </a:solidFill>
                <a:latin typeface="Tahoma"/>
                <a:ea typeface="Tahoma"/>
              </a:rPr>
              <a:t>Checagem  de cadernetas da pessoa </a:t>
            </a:r>
            <a:r>
              <a:rPr lang="pt-BR" sz="2400" strike="noStrike" dirty="0" smtClean="0">
                <a:solidFill>
                  <a:srgbClr val="000000"/>
                </a:solidFill>
                <a:latin typeface="Tahoma"/>
                <a:ea typeface="Tahoma"/>
              </a:rPr>
              <a:t>idosa</a:t>
            </a:r>
            <a:r>
              <a:rPr lang="pt-BR" sz="2400" dirty="0">
                <a:solidFill>
                  <a:srgbClr val="000000"/>
                </a:solidFill>
                <a:latin typeface="Tahoma"/>
                <a:ea typeface="Tahoma"/>
              </a:rPr>
              <a:t>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8" y="273600"/>
            <a:ext cx="4071584" cy="302915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783" y="273600"/>
            <a:ext cx="4157658" cy="302915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3302758"/>
            <a:ext cx="4071583" cy="355524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782" y="3302759"/>
            <a:ext cx="4157658" cy="355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722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Logistica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914760" y="2000305"/>
            <a:ext cx="8229240" cy="3977280"/>
          </a:xfrm>
        </p:spPr>
        <p:txBody>
          <a:bodyPr/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t-BR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realizar nossa intervenção vamos adotar o protocolo de saúde do Ministério da Saúde, Envelhecimento e saúde da pessoa idosa, 2006.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organizar o registro específico do programa, a enfermeira inicialmente revisará o livro de registro, identificando todos os idosos cadastrados e que realizaram acompanhamento na unidade nos últimos três meses. 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mesmo tempo realizará o primeiro monitoramento e anexará uma anotação sobre as consultas e exames em atraso.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722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1201</Words>
  <Application>Microsoft Office PowerPoint</Application>
  <PresentationFormat>Presentación en pantalla (4:3)</PresentationFormat>
  <Paragraphs>715</Paragraphs>
  <Slides>33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33</vt:i4>
      </vt:variant>
    </vt:vector>
  </HeadingPairs>
  <TitlesOfParts>
    <vt:vector size="45" baseType="lpstr">
      <vt:lpstr>Microsoft YaHei</vt:lpstr>
      <vt:lpstr>Arial</vt:lpstr>
      <vt:lpstr>Calibri</vt:lpstr>
      <vt:lpstr>DejaVu Sans</vt:lpstr>
      <vt:lpstr>Lucida Sans Unicode</vt:lpstr>
      <vt:lpstr>StarSymbol</vt:lpstr>
      <vt:lpstr>Tahoma</vt:lpstr>
      <vt:lpstr>Times New Roman</vt:lpstr>
      <vt:lpstr>Wingdings</vt:lpstr>
      <vt:lpstr>Office Theme</vt:lpstr>
      <vt:lpstr>Office Theme</vt:lpstr>
      <vt:lpstr>Office Theme</vt:lpstr>
      <vt:lpstr>Presentación de PowerPoint</vt:lpstr>
      <vt:lpstr>Introdução</vt:lpstr>
      <vt:lpstr>Introdução </vt:lpstr>
      <vt:lpstr>Introduçao</vt:lpstr>
      <vt:lpstr>Introdução</vt:lpstr>
      <vt:lpstr> Objetivos</vt:lpstr>
      <vt:lpstr>Presentación de PowerPoint</vt:lpstr>
      <vt:lpstr>Presentación de PowerPoint</vt:lpstr>
      <vt:lpstr>Logistica</vt:lpstr>
      <vt:lpstr>Resultados.</vt:lpstr>
      <vt:lpstr>Resultados.</vt:lpstr>
      <vt:lpstr>Resultados.</vt:lpstr>
      <vt:lpstr>Resultados.</vt:lpstr>
      <vt:lpstr>Resultados.</vt:lpstr>
      <vt:lpstr>Resultados.</vt:lpstr>
      <vt:lpstr>Resultados.</vt:lpstr>
      <vt:lpstr>Resultados.</vt:lpstr>
      <vt:lpstr>Resultados.</vt:lpstr>
      <vt:lpstr>Resultados.</vt:lpstr>
      <vt:lpstr>Resultados.</vt:lpstr>
      <vt:lpstr>Resultados.</vt:lpstr>
      <vt:lpstr>Resultados.</vt:lpstr>
      <vt:lpstr>Resultados.</vt:lpstr>
      <vt:lpstr>Resultados.</vt:lpstr>
      <vt:lpstr>Resultados.</vt:lpstr>
      <vt:lpstr>Resultados.</vt:lpstr>
      <vt:lpstr>Resultados.</vt:lpstr>
      <vt:lpstr>Resultados.</vt:lpstr>
      <vt:lpstr>Resultados.</vt:lpstr>
      <vt:lpstr>Presentación de PowerPoint</vt:lpstr>
      <vt:lpstr>Presentación de PowerPoint</vt:lpstr>
      <vt:lpstr>Refencias utilizadas.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Yoel Quesada Gago Piquera</dc:creator>
  <cp:lastModifiedBy>Yoel Quesada Gago Piquera</cp:lastModifiedBy>
  <cp:revision>123</cp:revision>
  <dcterms:modified xsi:type="dcterms:W3CDTF">2015-09-22T01:57:11Z</dcterms:modified>
</cp:coreProperties>
</file>