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78" r:id="rId3"/>
    <p:sldId id="285" r:id="rId4"/>
    <p:sldId id="286" r:id="rId5"/>
    <p:sldId id="277" r:id="rId6"/>
    <p:sldId id="280" r:id="rId7"/>
    <p:sldId id="258" r:id="rId8"/>
    <p:sldId id="259" r:id="rId9"/>
    <p:sldId id="274" r:id="rId10"/>
    <p:sldId id="287" r:id="rId11"/>
    <p:sldId id="260" r:id="rId12"/>
    <p:sldId id="261" r:id="rId13"/>
    <p:sldId id="262" r:id="rId14"/>
    <p:sldId id="263" r:id="rId15"/>
    <p:sldId id="264" r:id="rId16"/>
    <p:sldId id="265" r:id="rId17"/>
    <p:sldId id="266" r:id="rId18"/>
    <p:sldId id="267" r:id="rId19"/>
    <p:sldId id="268" r:id="rId20"/>
    <p:sldId id="269" r:id="rId21"/>
    <p:sldId id="281" r:id="rId22"/>
    <p:sldId id="282" r:id="rId23"/>
    <p:sldId id="271" r:id="rId24"/>
    <p:sldId id="270" r:id="rId25"/>
    <p:sldId id="272" r:id="rId26"/>
    <p:sldId id="283" r:id="rId27"/>
    <p:sldId id="284" r:id="rId28"/>
    <p:sldId id="273"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Colunas1</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0.11799999999999999</c:v>
                </c:pt>
                <c:pt idx="1">
                  <c:v>0.248</c:v>
                </c:pt>
                <c:pt idx="2">
                  <c:v>0.38500000000000001</c:v>
                </c:pt>
                <c:pt idx="3">
                  <c:v>0.83799999999999997</c:v>
                </c:pt>
              </c:numCache>
            </c:numRef>
          </c:val>
        </c:ser>
        <c:ser>
          <c:idx val="1"/>
          <c:order val="1"/>
          <c:tx>
            <c:strRef>
              <c:f>Plan1!$C$1</c:f>
              <c:strCache>
                <c:ptCount val="1"/>
                <c:pt idx="0">
                  <c:v>Colunas2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Plan1!$C$2:$C$5</c:f>
              <c:numCache>
                <c:formatCode>General</c:formatCode>
                <c:ptCount val="4"/>
              </c:numCache>
            </c:numRef>
          </c:val>
        </c:ser>
        <c:ser>
          <c:idx val="2"/>
          <c:order val="2"/>
          <c:tx>
            <c:strRef>
              <c:f>Plan1!$D$1</c:f>
              <c:strCache>
                <c:ptCount val="1"/>
                <c:pt idx="0">
                  <c:v>Colunas3</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80"/>
        <c:overlap val="25"/>
        <c:axId val="274240472"/>
        <c:axId val="274237336"/>
      </c:barChart>
      <c:catAx>
        <c:axId val="2742404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pt-BR"/>
          </a:p>
        </c:txPr>
        <c:crossAx val="274237336"/>
        <c:crossesAt val="0"/>
        <c:auto val="1"/>
        <c:lblAlgn val="ctr"/>
        <c:lblOffset val="100"/>
        <c:noMultiLvlLbl val="0"/>
      </c:catAx>
      <c:valAx>
        <c:axId val="274237336"/>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pt-BR"/>
          </a:p>
        </c:txPr>
        <c:crossAx val="27424047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5163002274450341E-2"/>
                  <c:y val="3.96825396825396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217336365933789E-2"/>
                  <c:y val="3.96825396825394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5163002274450341E-2"/>
                  <c:y val="3.968253968253949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0108668182966895E-2"/>
                  <c:y val="-1.8187620582885705E-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0.872</c:v>
                </c:pt>
                <c:pt idx="1">
                  <c:v>0.93899999999999995</c:v>
                </c:pt>
                <c:pt idx="2">
                  <c:v>0.96099999999999997</c:v>
                </c:pt>
                <c:pt idx="3">
                  <c:v>0.98199999999999998</c:v>
                </c:pt>
              </c:numCache>
            </c:numRef>
          </c:val>
        </c:ser>
        <c:ser>
          <c:idx val="1"/>
          <c:order val="1"/>
          <c:tx>
            <c:strRef>
              <c:f>Plan1!$C$1</c:f>
              <c:strCache>
                <c:ptCount val="1"/>
                <c:pt idx="0">
                  <c:v>X = Diabéticos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dLbl>
              <c:idx val="1"/>
              <c:layout>
                <c:manualLayout>
                  <c:x val="1.2635835228708618E-2"/>
                  <c:y val="3.96825396825396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2635835228708618E-2"/>
                  <c:y val="3.968253968253968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0.00%</c:formatCode>
                <c:ptCount val="4"/>
                <c:pt idx="0" formatCode="0%">
                  <c:v>0.92</c:v>
                </c:pt>
                <c:pt idx="1">
                  <c:v>0.96499999999999997</c:v>
                </c:pt>
                <c:pt idx="2" formatCode="0%">
                  <c:v>0.98</c:v>
                </c:pt>
                <c:pt idx="3">
                  <c:v>0.99099999999999999</c:v>
                </c:pt>
              </c:numCache>
            </c:numRef>
          </c:val>
        </c:ser>
        <c:ser>
          <c:idx val="2"/>
          <c:order val="2"/>
          <c:tx>
            <c:strRef>
              <c:f>Plan1!$D$1</c:f>
              <c:strCache>
                <c:ptCount val="1"/>
                <c:pt idx="0">
                  <c:v>Colunas1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100"/>
        <c:overlap val="-24"/>
        <c:axId val="330413976"/>
        <c:axId val="330414368"/>
      </c:barChart>
      <c:catAx>
        <c:axId val="33041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330414368"/>
        <c:crosses val="autoZero"/>
        <c:auto val="1"/>
        <c:lblAlgn val="ctr"/>
        <c:lblOffset val="100"/>
        <c:noMultiLvlLbl val="0"/>
      </c:catAx>
      <c:valAx>
        <c:axId val="3304143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30413976"/>
        <c:crosses val="autoZero"/>
        <c:crossBetween val="between"/>
      </c:valAx>
      <c:spPr>
        <a:noFill/>
        <a:ln>
          <a:noFill/>
        </a:ln>
        <a:effectLst/>
      </c:spPr>
    </c:plotArea>
    <c:legend>
      <c:legendPos val="b"/>
      <c:legendEntry>
        <c:idx val="2"/>
        <c:delete val="1"/>
      </c:legendEntry>
      <c:layout>
        <c:manualLayout>
          <c:xMode val="edge"/>
          <c:yMode val="edge"/>
          <c:x val="0.1221414501690168"/>
          <c:y val="0.8782301664846639"/>
          <c:w val="0.40254991158734715"/>
          <c:h val="7.79742130773799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954498559370506"/>
          <c:y val="9.0780141843971637E-2"/>
          <c:w val="0.8451529098577546"/>
          <c:h val="0.81392930139051767"/>
        </c:manualLayout>
      </c:layout>
      <c:barChart>
        <c:barDir val="col"/>
        <c:grouping val="clustered"/>
        <c:varyColors val="0"/>
        <c:ser>
          <c:idx val="0"/>
          <c:order val="0"/>
          <c:tx>
            <c:strRef>
              <c:f>Plan1!$B$1</c:f>
              <c:strCache>
                <c:ptCount val="1"/>
                <c:pt idx="0">
                  <c:v>Colunas3</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0.11700000000000001</c:v>
                </c:pt>
                <c:pt idx="1">
                  <c:v>0.26800000000000002</c:v>
                </c:pt>
                <c:pt idx="2" formatCode="0%">
                  <c:v>0.46</c:v>
                </c:pt>
                <c:pt idx="3" formatCode="0%">
                  <c:v>1</c:v>
                </c:pt>
              </c:numCache>
            </c:numRef>
          </c:val>
        </c:ser>
        <c:ser>
          <c:idx val="1"/>
          <c:order val="1"/>
          <c:tx>
            <c:strRef>
              <c:f>Plan1!$C$1</c:f>
              <c:strCache>
                <c:ptCount val="1"/>
                <c:pt idx="0">
                  <c:v>Colunas2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General</c:formatCode>
                <c:ptCount val="4"/>
              </c:numCache>
            </c:numRef>
          </c:val>
        </c:ser>
        <c:ser>
          <c:idx val="2"/>
          <c:order val="2"/>
          <c:tx>
            <c:strRef>
              <c:f>Plan1!$D$1</c:f>
              <c:strCache>
                <c:ptCount val="1"/>
                <c:pt idx="0">
                  <c:v>Colunas1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80"/>
        <c:overlap val="25"/>
        <c:axId val="274238512"/>
        <c:axId val="274238904"/>
      </c:barChart>
      <c:catAx>
        <c:axId val="2742385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pt-BR"/>
          </a:p>
        </c:txPr>
        <c:crossAx val="274238904"/>
        <c:crossesAt val="0"/>
        <c:auto val="1"/>
        <c:lblAlgn val="ctr"/>
        <c:lblOffset val="100"/>
        <c:noMultiLvlLbl val="0"/>
      </c:catAx>
      <c:valAx>
        <c:axId val="274238904"/>
        <c:scaling>
          <c:orientation val="minMax"/>
          <c:max val="1"/>
        </c:scaling>
        <c:delete val="0"/>
        <c:axPos val="l"/>
        <c:majorGridlines>
          <c:spPr>
            <a:ln w="9525" cap="flat" cmpd="sng" algn="ctr">
              <a:solidFill>
                <a:schemeClr val="tx1">
                  <a:lumMod val="5000"/>
                  <a:lumOff val="95000"/>
                </a:schemeClr>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pt-BR"/>
          </a:p>
        </c:txPr>
        <c:crossAx val="27423851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prstDash val="solid"/>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0.55300000000000005</c:v>
                </c:pt>
                <c:pt idx="1">
                  <c:v>0.505</c:v>
                </c:pt>
                <c:pt idx="2">
                  <c:v>0.52600000000000002</c:v>
                </c:pt>
                <c:pt idx="3">
                  <c:v>0.56699999999999995</c:v>
                </c:pt>
              </c:numCache>
            </c:numRef>
          </c:val>
        </c:ser>
        <c:ser>
          <c:idx val="1"/>
          <c:order val="1"/>
          <c:tx>
            <c:strRef>
              <c:f>Plan1!$C$1</c:f>
              <c:strCache>
                <c:ptCount val="1"/>
                <c:pt idx="0">
                  <c:v>X = Diabéticos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0.00%</c:formatCode>
                <c:ptCount val="4"/>
                <c:pt idx="0" formatCode="0%">
                  <c:v>0.96</c:v>
                </c:pt>
                <c:pt idx="1">
                  <c:v>0.98199999999999998</c:v>
                </c:pt>
                <c:pt idx="2" formatCode="0%">
                  <c:v>0.99</c:v>
                </c:pt>
                <c:pt idx="3">
                  <c:v>0.995</c:v>
                </c:pt>
              </c:numCache>
            </c:numRef>
          </c:val>
        </c:ser>
        <c:ser>
          <c:idx val="2"/>
          <c:order val="2"/>
          <c:tx>
            <c:strRef>
              <c:f>Plan1!$D$1</c:f>
              <c:strCache>
                <c:ptCount val="1"/>
                <c:pt idx="0">
                  <c:v>Colunas1</c:v>
                </c:pt>
              </c:strCache>
            </c:strRef>
          </c:tx>
          <c:spPr>
            <a:solidFill>
              <a:schemeClr val="accent3"/>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100"/>
        <c:overlap val="-24"/>
        <c:axId val="274238120"/>
        <c:axId val="274239296"/>
      </c:barChart>
      <c:catAx>
        <c:axId val="274238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74239296"/>
        <c:crossesAt val="0"/>
        <c:auto val="1"/>
        <c:lblAlgn val="ctr"/>
        <c:lblOffset val="100"/>
        <c:noMultiLvlLbl val="0"/>
      </c:catAx>
      <c:valAx>
        <c:axId val="274239296"/>
        <c:scaling>
          <c:orientation val="minMax"/>
          <c:max val="1"/>
        </c:scaling>
        <c:delete val="0"/>
        <c:axPos val="l"/>
        <c:majorGridlines>
          <c:spPr>
            <a:ln w="9525" cap="flat" cmpd="sng" algn="ctr">
              <a:solidFill>
                <a:schemeClr val="tx1">
                  <a:lumMod val="15000"/>
                  <a:lumOff val="85000"/>
                </a:schemeClr>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2381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4073146423298"/>
          <c:y val="8.6369770580296892E-2"/>
          <c:w val="0.84884707503013412"/>
          <c:h val="0.82296917338773945"/>
        </c:manualLayout>
      </c:layout>
      <c:barChart>
        <c:barDir val="col"/>
        <c:grouping val="clustered"/>
        <c:varyColors val="0"/>
        <c:ser>
          <c:idx val="0"/>
          <c:order val="0"/>
          <c:tx>
            <c:strRef>
              <c:f>Plan1!$B$1</c:f>
              <c:strCache>
                <c:ptCount val="1"/>
                <c:pt idx="0">
                  <c:v>Colunas3</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0.44700000000000001</c:v>
                </c:pt>
                <c:pt idx="1">
                  <c:v>0.45500000000000002</c:v>
                </c:pt>
                <c:pt idx="2">
                  <c:v>0.49399999999999999</c:v>
                </c:pt>
                <c:pt idx="3">
                  <c:v>0.55200000000000005</c:v>
                </c:pt>
              </c:numCache>
            </c:numRef>
          </c:val>
        </c:ser>
        <c:ser>
          <c:idx val="1"/>
          <c:order val="1"/>
          <c:tx>
            <c:strRef>
              <c:f>Plan1!$C$1</c:f>
              <c:strCache>
                <c:ptCount val="1"/>
                <c:pt idx="0">
                  <c:v>Colunas2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Plan1!$C$2:$C$5</c:f>
              <c:numCache>
                <c:formatCode>General</c:formatCode>
                <c:ptCount val="4"/>
              </c:numCache>
            </c:numRef>
          </c:val>
        </c:ser>
        <c:ser>
          <c:idx val="2"/>
          <c:order val="2"/>
          <c:tx>
            <c:strRef>
              <c:f>Plan1!$D$1</c:f>
              <c:strCache>
                <c:ptCount val="1"/>
                <c:pt idx="0">
                  <c:v>Colunas1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80"/>
        <c:overlap val="25"/>
        <c:axId val="272161040"/>
        <c:axId val="272907824"/>
      </c:barChart>
      <c:catAx>
        <c:axId val="2721610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pt-BR"/>
          </a:p>
        </c:txPr>
        <c:crossAx val="272907824"/>
        <c:crosses val="autoZero"/>
        <c:auto val="1"/>
        <c:lblAlgn val="ctr"/>
        <c:lblOffset val="100"/>
        <c:noMultiLvlLbl val="0"/>
      </c:catAx>
      <c:valAx>
        <c:axId val="272907824"/>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pt-BR"/>
          </a:p>
        </c:txPr>
        <c:crossAx val="27216104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Plan1!$B$1</c:f>
              <c:strCache>
                <c:ptCount val="1"/>
                <c:pt idx="0">
                  <c:v>Colunas3</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formatCode="0%">
                  <c:v>0.92</c:v>
                </c:pt>
                <c:pt idx="1">
                  <c:v>0.96499999999999997</c:v>
                </c:pt>
                <c:pt idx="2" formatCode="0%">
                  <c:v>0.98</c:v>
                </c:pt>
                <c:pt idx="3">
                  <c:v>0.99099999999999999</c:v>
                </c:pt>
              </c:numCache>
            </c:numRef>
          </c:val>
        </c:ser>
        <c:ser>
          <c:idx val="1"/>
          <c:order val="1"/>
          <c:tx>
            <c:strRef>
              <c:f>Plan1!$C$1</c:f>
              <c:strCache>
                <c:ptCount val="1"/>
                <c:pt idx="0">
                  <c:v>Colunas2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General</c:formatCode>
                <c:ptCount val="4"/>
              </c:numCache>
            </c:numRef>
          </c:val>
        </c:ser>
        <c:ser>
          <c:idx val="2"/>
          <c:order val="2"/>
          <c:tx>
            <c:strRef>
              <c:f>Plan1!$D$1</c:f>
              <c:strCache>
                <c:ptCount val="1"/>
                <c:pt idx="0">
                  <c:v>Colunas1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80"/>
        <c:overlap val="25"/>
        <c:axId val="274979504"/>
        <c:axId val="274976368"/>
      </c:barChart>
      <c:catAx>
        <c:axId val="274979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pt-BR"/>
          </a:p>
        </c:txPr>
        <c:crossAx val="274976368"/>
        <c:crosses val="autoZero"/>
        <c:auto val="1"/>
        <c:lblAlgn val="ctr"/>
        <c:lblOffset val="100"/>
        <c:noMultiLvlLbl val="0"/>
      </c:catAx>
      <c:valAx>
        <c:axId val="274976368"/>
        <c:scaling>
          <c:orientation val="minMax"/>
          <c:max val="1"/>
          <c:min val="0"/>
        </c:scaling>
        <c:delete val="0"/>
        <c:axPos val="l"/>
        <c:majorGridlines>
          <c:spPr>
            <a:ln w="9525" cap="flat" cmpd="sng" algn="ctr">
              <a:solidFill>
                <a:schemeClr val="tx1">
                  <a:lumMod val="5000"/>
                  <a:lumOff val="95000"/>
                </a:schemeClr>
              </a:solidFill>
              <a:prstDash val="solid"/>
              <a:round/>
            </a:ln>
            <a:effectLst/>
          </c:spPr>
        </c:majorGridlines>
        <c:numFmt formatCode="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pt-BR"/>
          </a:p>
        </c:txPr>
        <c:crossAx val="27497950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prstDash val="solid"/>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0.872</c:v>
                </c:pt>
                <c:pt idx="1">
                  <c:v>0.83799999999999997</c:v>
                </c:pt>
                <c:pt idx="2" formatCode="0%">
                  <c:v>0.87</c:v>
                </c:pt>
                <c:pt idx="3">
                  <c:v>0.92800000000000005</c:v>
                </c:pt>
              </c:numCache>
            </c:numRef>
          </c:val>
        </c:ser>
        <c:ser>
          <c:idx val="1"/>
          <c:order val="1"/>
          <c:tx>
            <c:strRef>
              <c:f>Plan1!$C$1</c:f>
              <c:strCache>
                <c:ptCount val="1"/>
                <c:pt idx="0">
                  <c:v>X = Diabéticos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0.00%</c:formatCode>
                <c:ptCount val="4"/>
                <c:pt idx="0" formatCode="0%">
                  <c:v>0.84</c:v>
                </c:pt>
                <c:pt idx="1">
                  <c:v>0.754</c:v>
                </c:pt>
                <c:pt idx="2">
                  <c:v>0.80600000000000005</c:v>
                </c:pt>
                <c:pt idx="3">
                  <c:v>0.89200000000000002</c:v>
                </c:pt>
              </c:numCache>
            </c:numRef>
          </c:val>
        </c:ser>
        <c:ser>
          <c:idx val="2"/>
          <c:order val="2"/>
          <c:tx>
            <c:strRef>
              <c:f>Plan1!$D$1</c:f>
              <c:strCache>
                <c:ptCount val="1"/>
                <c:pt idx="0">
                  <c:v>Colunas1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100"/>
        <c:overlap val="-24"/>
        <c:axId val="274978720"/>
        <c:axId val="274977544"/>
      </c:barChart>
      <c:catAx>
        <c:axId val="27497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74977544"/>
        <c:crosses val="autoZero"/>
        <c:auto val="1"/>
        <c:lblAlgn val="ctr"/>
        <c:lblOffset val="100"/>
        <c:noMultiLvlLbl val="0"/>
      </c:catAx>
      <c:valAx>
        <c:axId val="274977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9787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442500978984491E-2"/>
                  <c:y val="-3.1905885046203952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0885001957968934E-2"/>
                  <c:y val="3.480682213713887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0442500978984467E-2"/>
                  <c:y val="-1.5952942523101976E-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0.78700000000000003</c:v>
                </c:pt>
                <c:pt idx="1">
                  <c:v>0.89900000000000002</c:v>
                </c:pt>
                <c:pt idx="2">
                  <c:v>0.93500000000000005</c:v>
                </c:pt>
                <c:pt idx="3" formatCode="0%">
                  <c:v>0.97</c:v>
                </c:pt>
              </c:numCache>
            </c:numRef>
          </c:val>
        </c:ser>
        <c:ser>
          <c:idx val="1"/>
          <c:order val="1"/>
          <c:tx>
            <c:strRef>
              <c:f>Plan1!$C$1</c:f>
              <c:strCache>
                <c:ptCount val="1"/>
                <c:pt idx="0">
                  <c:v>X = Diabéticos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dLbl>
              <c:idx val="0"/>
              <c:layout>
                <c:manualLayout>
                  <c:x val="5.2212504894922091E-3"/>
                  <c:y val="6.961364427427775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7.831875734238349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5663751468476698E-2"/>
                  <c:y val="6.961364427427760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5663751468476605E-2"/>
                  <c:y val="-1.5952942523101976E-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0.00%</c:formatCode>
                <c:ptCount val="4"/>
                <c:pt idx="0" formatCode="0%">
                  <c:v>0.8</c:v>
                </c:pt>
                <c:pt idx="1">
                  <c:v>0.91200000000000003</c:v>
                </c:pt>
                <c:pt idx="2">
                  <c:v>0.94899999999999995</c:v>
                </c:pt>
                <c:pt idx="3">
                  <c:v>0.97699999999999998</c:v>
                </c:pt>
              </c:numCache>
            </c:numRef>
          </c:val>
        </c:ser>
        <c:ser>
          <c:idx val="2"/>
          <c:order val="2"/>
          <c:tx>
            <c:strRef>
              <c:f>Plan1!$D$1</c:f>
              <c:strCache>
                <c:ptCount val="1"/>
                <c:pt idx="0">
                  <c:v>Colunas1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showLegendKey val="0"/>
          <c:showVal val="0"/>
          <c:showCatName val="0"/>
          <c:showSerName val="0"/>
          <c:showPercent val="0"/>
          <c:showBubbleSize val="0"/>
        </c:dLbls>
        <c:gapWidth val="105"/>
        <c:overlap val="-24"/>
        <c:axId val="274976760"/>
        <c:axId val="274978328"/>
      </c:barChart>
      <c:catAx>
        <c:axId val="274976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74978328"/>
        <c:crosses val="autoZero"/>
        <c:auto val="1"/>
        <c:lblAlgn val="ctr"/>
        <c:lblOffset val="100"/>
        <c:noMultiLvlLbl val="0"/>
      </c:catAx>
      <c:valAx>
        <c:axId val="274978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97676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0.96299999999999997</c:v>
                </c:pt>
                <c:pt idx="1">
                  <c:v>0.98199999999999998</c:v>
                </c:pt>
                <c:pt idx="2">
                  <c:v>0.98699999999999999</c:v>
                </c:pt>
                <c:pt idx="3">
                  <c:v>0.99299999999999999</c:v>
                </c:pt>
              </c:numCache>
            </c:numRef>
          </c:val>
        </c:ser>
        <c:ser>
          <c:idx val="1"/>
          <c:order val="1"/>
          <c:tx>
            <c:strRef>
              <c:f>Plan1!$C$1</c:f>
              <c:strCache>
                <c:ptCount val="1"/>
                <c:pt idx="0">
                  <c:v>Colunas2</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Plan1!$C$2:$C$5</c:f>
              <c:numCache>
                <c:formatCode>General</c:formatCode>
                <c:ptCount val="4"/>
              </c:numCache>
            </c:numRef>
          </c:val>
        </c:ser>
        <c:ser>
          <c:idx val="2"/>
          <c:order val="2"/>
          <c:tx>
            <c:strRef>
              <c:f>Plan1!$D$1</c:f>
              <c:strCache>
                <c:ptCount val="1"/>
                <c:pt idx="0">
                  <c:v>Colunas1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80"/>
        <c:overlap val="25"/>
        <c:axId val="274827816"/>
        <c:axId val="274828208"/>
      </c:barChart>
      <c:catAx>
        <c:axId val="2748278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ysClr val="windowText" lastClr="000000"/>
                </a:solidFill>
                <a:latin typeface="+mn-lt"/>
                <a:ea typeface="+mn-ea"/>
                <a:cs typeface="+mn-cs"/>
              </a:defRPr>
            </a:pPr>
            <a:endParaRPr lang="pt-BR"/>
          </a:p>
        </c:txPr>
        <c:crossAx val="274828208"/>
        <c:crosses val="autoZero"/>
        <c:auto val="1"/>
        <c:lblAlgn val="ctr"/>
        <c:lblOffset val="100"/>
        <c:noMultiLvlLbl val="0"/>
      </c:catAx>
      <c:valAx>
        <c:axId val="274828208"/>
        <c:scaling>
          <c:orientation val="minMax"/>
          <c:max val="1"/>
          <c:min val="0"/>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pt-BR"/>
          </a:p>
        </c:txPr>
        <c:crossAx val="274827816"/>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Y = Hipertensos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38691249026227E-2"/>
                  <c:y val="3.968253968253895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5580368735393405E-2"/>
                  <c:y val="-3.637524116577141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2983640612827932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5580368735393405E-2"/>
                  <c:y val="3.9682539682539498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Plan1!$B$2:$B$5</c:f>
              <c:numCache>
                <c:formatCode>0.00%</c:formatCode>
                <c:ptCount val="4"/>
                <c:pt idx="0">
                  <c:v>0.89400000000000002</c:v>
                </c:pt>
                <c:pt idx="1">
                  <c:v>0.94399999999999995</c:v>
                </c:pt>
                <c:pt idx="2">
                  <c:v>0.96799999999999997</c:v>
                </c:pt>
                <c:pt idx="3">
                  <c:v>0.98499999999999999</c:v>
                </c:pt>
              </c:numCache>
            </c:numRef>
          </c:val>
        </c:ser>
        <c:ser>
          <c:idx val="1"/>
          <c:order val="1"/>
          <c:tx>
            <c:strRef>
              <c:f>Plan1!$C$1</c:f>
              <c:strCache>
                <c:ptCount val="1"/>
                <c:pt idx="0">
                  <c:v>X = Diabéticos</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dLbl>
              <c:idx val="1"/>
              <c:layout>
                <c:manualLayout>
                  <c:x val="1.2983640612827885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5580368735393309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Plan1!$C$2:$C$5</c:f>
              <c:numCache>
                <c:formatCode>0.00%</c:formatCode>
                <c:ptCount val="4"/>
                <c:pt idx="0" formatCode="0%">
                  <c:v>0.92</c:v>
                </c:pt>
                <c:pt idx="1">
                  <c:v>0.96499999999999997</c:v>
                </c:pt>
                <c:pt idx="2" formatCode="0%">
                  <c:v>0.98</c:v>
                </c:pt>
                <c:pt idx="3">
                  <c:v>0.99099999999999999</c:v>
                </c:pt>
              </c:numCache>
            </c:numRef>
          </c:val>
        </c:ser>
        <c:ser>
          <c:idx val="2"/>
          <c:order val="2"/>
          <c:tx>
            <c:strRef>
              <c:f>Plan1!$D$1</c:f>
              <c:strCache>
                <c:ptCount val="1"/>
                <c:pt idx="0">
                  <c:v>Colunas1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Plan1!$A$2:$A$5</c:f>
              <c:strCache>
                <c:ptCount val="4"/>
                <c:pt idx="0">
                  <c:v>Mês 1</c:v>
                </c:pt>
                <c:pt idx="1">
                  <c:v>Mês 2</c:v>
                </c:pt>
                <c:pt idx="2">
                  <c:v>Mês 3</c:v>
                </c:pt>
                <c:pt idx="3">
                  <c:v>Mês 4</c:v>
                </c:pt>
              </c:strCache>
            </c:strRef>
          </c:cat>
          <c:val>
            <c:numRef>
              <c:f>Plan1!$D$2:$D$5</c:f>
              <c:numCache>
                <c:formatCode>General</c:formatCode>
                <c:ptCount val="4"/>
              </c:numCache>
            </c:numRef>
          </c:val>
        </c:ser>
        <c:dLbls>
          <c:dLblPos val="outEnd"/>
          <c:showLegendKey val="0"/>
          <c:showVal val="1"/>
          <c:showCatName val="0"/>
          <c:showSerName val="0"/>
          <c:showPercent val="0"/>
          <c:showBubbleSize val="0"/>
        </c:dLbls>
        <c:gapWidth val="100"/>
        <c:overlap val="-24"/>
        <c:axId val="274827032"/>
        <c:axId val="274827424"/>
      </c:barChart>
      <c:catAx>
        <c:axId val="274827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74827424"/>
        <c:crosses val="autoZero"/>
        <c:auto val="1"/>
        <c:lblAlgn val="ctr"/>
        <c:lblOffset val="100"/>
        <c:noMultiLvlLbl val="0"/>
      </c:catAx>
      <c:valAx>
        <c:axId val="2748274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74827032"/>
        <c:crosses val="autoZero"/>
        <c:crossBetween val="between"/>
      </c:valAx>
      <c:spPr>
        <a:noFill/>
        <a:ln>
          <a:noFill/>
        </a:ln>
        <a:effectLst/>
      </c:spPr>
    </c:plotArea>
    <c:legend>
      <c:legendPos val="b"/>
      <c:legendEntry>
        <c:idx val="2"/>
        <c:delete val="1"/>
      </c:legendEntry>
      <c:layout>
        <c:manualLayout>
          <c:xMode val="edge"/>
          <c:yMode val="edge"/>
          <c:x val="0.2919360079990001"/>
          <c:y val="0.88466642035867504"/>
          <c:w val="0.41612798400199974"/>
          <c:h val="8.39128168672592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BA2D5-3DDE-4787-9DBF-18E5BD6398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44188F94-7033-400C-BF4B-0D3AB687E4EC}">
      <dgm:prSet phldrT="[Texto]" custT="1"/>
      <dgm:spPr/>
      <dgm:t>
        <a:bodyPr/>
        <a:lstStyle/>
        <a:p>
          <a:r>
            <a:rPr lang="pt-BR" sz="2800" dirty="0" smtClean="0">
              <a:latin typeface="Arial" panose="020B0604020202020204" pitchFamily="34" charset="0"/>
              <a:cs typeface="Arial" panose="020B0604020202020204" pitchFamily="34" charset="0"/>
            </a:rPr>
            <a:t>Número</a:t>
          </a:r>
          <a:r>
            <a:rPr lang="pt-BR" sz="2800" baseline="0" dirty="0" smtClean="0">
              <a:latin typeface="Arial" panose="020B0604020202020204" pitchFamily="34" charset="0"/>
              <a:cs typeface="Arial" panose="020B0604020202020204" pitchFamily="34" charset="0"/>
            </a:rPr>
            <a:t> de hipertensos residentes na área da UBS: </a:t>
          </a:r>
          <a:r>
            <a:rPr lang="pt-BR" sz="2800" baseline="0" dirty="0" smtClean="0">
              <a:solidFill>
                <a:srgbClr val="FF0000"/>
              </a:solidFill>
              <a:latin typeface="Arial" panose="020B0604020202020204" pitchFamily="34" charset="0"/>
              <a:cs typeface="Arial" panose="020B0604020202020204" pitchFamily="34" charset="0"/>
            </a:rPr>
            <a:t>311</a:t>
          </a:r>
          <a:endParaRPr lang="pt-BR" sz="2800" dirty="0">
            <a:solidFill>
              <a:srgbClr val="FF0000"/>
            </a:solidFill>
            <a:latin typeface="Arial" panose="020B0604020202020204" pitchFamily="34" charset="0"/>
            <a:cs typeface="Arial" panose="020B0604020202020204" pitchFamily="34" charset="0"/>
          </a:endParaRPr>
        </a:p>
      </dgm:t>
    </dgm:pt>
    <dgm:pt modelId="{A45261AE-3DEE-48C4-9F76-D7E9759E4A6C}" type="parTrans" cxnId="{13249900-E9CA-41A7-9EEB-1E71B08B815E}">
      <dgm:prSet/>
      <dgm:spPr/>
      <dgm:t>
        <a:bodyPr/>
        <a:lstStyle/>
        <a:p>
          <a:endParaRPr lang="pt-BR"/>
        </a:p>
      </dgm:t>
    </dgm:pt>
    <dgm:pt modelId="{2D3C7BBE-9E63-4EBD-847C-A035EAAF90F8}" type="sibTrans" cxnId="{13249900-E9CA-41A7-9EEB-1E71B08B815E}">
      <dgm:prSet/>
      <dgm:spPr/>
      <dgm:t>
        <a:bodyPr/>
        <a:lstStyle/>
        <a:p>
          <a:endParaRPr lang="pt-BR"/>
        </a:p>
      </dgm:t>
    </dgm:pt>
    <dgm:pt modelId="{0362809B-4E36-4548-B29F-A8F74D4FFC1E}">
      <dgm:prSet phldrT="[Texto]" custT="1"/>
      <dgm:spPr/>
      <dgm:t>
        <a:bodyPr/>
        <a:lstStyle/>
        <a:p>
          <a:pPr algn="ctr"/>
          <a:r>
            <a:rPr lang="pt-BR" sz="2800" dirty="0" smtClean="0">
              <a:latin typeface="Arial" panose="020B0604020202020204" pitchFamily="34" charset="0"/>
              <a:cs typeface="Arial" panose="020B0604020202020204" pitchFamily="34" charset="0"/>
            </a:rPr>
            <a:t>Estimativa da parte demográfica do Caderno de Ações Programáticas:</a:t>
          </a:r>
        </a:p>
        <a:p>
          <a:pPr algn="ctr"/>
          <a:r>
            <a:rPr lang="pt-BR" sz="2800" dirty="0" smtClean="0">
              <a:solidFill>
                <a:srgbClr val="FF0000"/>
              </a:solidFill>
              <a:latin typeface="Arial" panose="020B0604020202020204" pitchFamily="34" charset="0"/>
              <a:cs typeface="Arial" panose="020B0604020202020204" pitchFamily="34" charset="0"/>
            </a:rPr>
            <a:t>545</a:t>
          </a:r>
          <a:endParaRPr lang="pt-BR" sz="2800" dirty="0">
            <a:solidFill>
              <a:srgbClr val="FF0000"/>
            </a:solidFill>
            <a:latin typeface="Arial" panose="020B0604020202020204" pitchFamily="34" charset="0"/>
            <a:cs typeface="Arial" panose="020B0604020202020204" pitchFamily="34" charset="0"/>
          </a:endParaRPr>
        </a:p>
      </dgm:t>
    </dgm:pt>
    <dgm:pt modelId="{D8823FB0-1FBD-40CC-8AE3-F22531D60459}" type="parTrans" cxnId="{8A392DF8-6869-463E-B654-980FC1EEF7A1}">
      <dgm:prSet/>
      <dgm:spPr/>
      <dgm:t>
        <a:bodyPr/>
        <a:lstStyle/>
        <a:p>
          <a:endParaRPr lang="pt-BR"/>
        </a:p>
      </dgm:t>
    </dgm:pt>
    <dgm:pt modelId="{D5278F92-396D-46F2-92EA-A850E954EE24}" type="sibTrans" cxnId="{8A392DF8-6869-463E-B654-980FC1EEF7A1}">
      <dgm:prSet/>
      <dgm:spPr/>
      <dgm:t>
        <a:bodyPr/>
        <a:lstStyle/>
        <a:p>
          <a:endParaRPr lang="pt-BR"/>
        </a:p>
      </dgm:t>
    </dgm:pt>
    <dgm:pt modelId="{EEEC6CB2-5AB1-4DCB-A251-AD2DA494998B}">
      <dgm:prSet phldrT="[Texto]"/>
      <dgm:spPr/>
      <dgm:t>
        <a:bodyPr/>
        <a:lstStyle/>
        <a:p>
          <a:pPr algn="l"/>
          <a:endParaRPr lang="pt-BR" sz="2700" dirty="0"/>
        </a:p>
      </dgm:t>
    </dgm:pt>
    <dgm:pt modelId="{B17A6009-08BA-43FA-AD2B-E30BD048461B}" type="parTrans" cxnId="{C5406080-DE34-48D9-A941-BAEAEB208AF8}">
      <dgm:prSet/>
      <dgm:spPr/>
      <dgm:t>
        <a:bodyPr/>
        <a:lstStyle/>
        <a:p>
          <a:endParaRPr lang="pt-BR"/>
        </a:p>
      </dgm:t>
    </dgm:pt>
    <dgm:pt modelId="{9DE95302-37D6-427A-95D6-E81E21461038}" type="sibTrans" cxnId="{C5406080-DE34-48D9-A941-BAEAEB208AF8}">
      <dgm:prSet/>
      <dgm:spPr/>
      <dgm:t>
        <a:bodyPr/>
        <a:lstStyle/>
        <a:p>
          <a:endParaRPr lang="pt-BR"/>
        </a:p>
      </dgm:t>
    </dgm:pt>
    <dgm:pt modelId="{C02FA255-1FF7-4A59-B5D4-46431023024E}">
      <dgm:prSet phldrT="[Texto]"/>
      <dgm:spPr/>
      <dgm:t>
        <a:bodyPr/>
        <a:lstStyle/>
        <a:p>
          <a:pPr algn="l"/>
          <a:endParaRPr lang="pt-BR" sz="2700" dirty="0"/>
        </a:p>
      </dgm:t>
    </dgm:pt>
    <dgm:pt modelId="{7BD329DA-A429-4F46-8813-58F7CA86AB6C}" type="parTrans" cxnId="{56C4368A-A926-4F9E-8585-098E15FE9EB6}">
      <dgm:prSet/>
      <dgm:spPr/>
      <dgm:t>
        <a:bodyPr/>
        <a:lstStyle/>
        <a:p>
          <a:endParaRPr lang="pt-BR"/>
        </a:p>
      </dgm:t>
    </dgm:pt>
    <dgm:pt modelId="{27466D04-7415-4788-A42E-5DB09FB61CAE}" type="sibTrans" cxnId="{56C4368A-A926-4F9E-8585-098E15FE9EB6}">
      <dgm:prSet/>
      <dgm:spPr/>
      <dgm:t>
        <a:bodyPr/>
        <a:lstStyle/>
        <a:p>
          <a:endParaRPr lang="pt-BR"/>
        </a:p>
      </dgm:t>
    </dgm:pt>
    <dgm:pt modelId="{8BC2C6AE-6304-40F5-8948-75C2EB3301C0}">
      <dgm:prSet phldrT="[Texto]"/>
      <dgm:spPr/>
      <dgm:t>
        <a:bodyPr/>
        <a:lstStyle/>
        <a:p>
          <a:pPr algn="l"/>
          <a:endParaRPr lang="pt-BR" sz="2700" dirty="0"/>
        </a:p>
      </dgm:t>
    </dgm:pt>
    <dgm:pt modelId="{C5438EF4-7813-46A2-8A5C-15724D6636BE}" type="parTrans" cxnId="{F2D86E4F-0102-447C-A306-B8FE09EFCC36}">
      <dgm:prSet/>
      <dgm:spPr/>
      <dgm:t>
        <a:bodyPr/>
        <a:lstStyle/>
        <a:p>
          <a:endParaRPr lang="pt-BR"/>
        </a:p>
      </dgm:t>
    </dgm:pt>
    <dgm:pt modelId="{87F26AA4-ED9B-4305-AB90-105D3C948F09}" type="sibTrans" cxnId="{F2D86E4F-0102-447C-A306-B8FE09EFCC36}">
      <dgm:prSet/>
      <dgm:spPr/>
      <dgm:t>
        <a:bodyPr/>
        <a:lstStyle/>
        <a:p>
          <a:endParaRPr lang="pt-BR"/>
        </a:p>
      </dgm:t>
    </dgm:pt>
    <dgm:pt modelId="{0A96A6F9-C40F-4C44-9A3F-F68DC387EADC}">
      <dgm:prSet custT="1"/>
      <dgm:spPr/>
      <dgm:t>
        <a:bodyPr/>
        <a:lstStyle/>
        <a:p>
          <a:pPr algn="ctr"/>
          <a:r>
            <a:rPr lang="pt-BR" sz="2800" dirty="0" smtClean="0">
              <a:latin typeface="Arial" pitchFamily="34" charset="0"/>
              <a:cs typeface="Arial" pitchFamily="34" charset="0"/>
            </a:rPr>
            <a:t>Número de diabéticos residentes na área da UBS: </a:t>
          </a:r>
          <a:r>
            <a:rPr lang="pt-BR" sz="2800" dirty="0" smtClean="0">
              <a:solidFill>
                <a:srgbClr val="FF0000"/>
              </a:solidFill>
              <a:latin typeface="Arial" pitchFamily="34" charset="0"/>
              <a:cs typeface="Arial" pitchFamily="34" charset="0"/>
            </a:rPr>
            <a:t>156</a:t>
          </a:r>
          <a:r>
            <a:rPr lang="pt-BR" sz="2800" dirty="0" smtClean="0">
              <a:latin typeface="Arial" pitchFamily="34" charset="0"/>
              <a:cs typeface="Arial" pitchFamily="34" charset="0"/>
            </a:rPr>
            <a:t> </a:t>
          </a:r>
          <a:r>
            <a:rPr lang="pt-BR" sz="3400" dirty="0" smtClean="0">
              <a:latin typeface="Arial" pitchFamily="34" charset="0"/>
              <a:cs typeface="Arial" pitchFamily="34" charset="0"/>
            </a:rPr>
            <a:t>	</a:t>
          </a:r>
        </a:p>
      </dgm:t>
    </dgm:pt>
    <dgm:pt modelId="{1A15F589-E540-4847-B5C4-943708838D23}" type="parTrans" cxnId="{CE859DCC-91E9-4A18-BCFE-6F8E3A6B206B}">
      <dgm:prSet/>
      <dgm:spPr/>
      <dgm:t>
        <a:bodyPr/>
        <a:lstStyle/>
        <a:p>
          <a:endParaRPr lang="pt-BR"/>
        </a:p>
      </dgm:t>
    </dgm:pt>
    <dgm:pt modelId="{F5BEFB22-4175-446E-967C-B20E6753BCCF}" type="sibTrans" cxnId="{CE859DCC-91E9-4A18-BCFE-6F8E3A6B206B}">
      <dgm:prSet/>
      <dgm:spPr/>
      <dgm:t>
        <a:bodyPr/>
        <a:lstStyle/>
        <a:p>
          <a:endParaRPr lang="pt-BR"/>
        </a:p>
      </dgm:t>
    </dgm:pt>
    <dgm:pt modelId="{5B2146CB-BA83-42A7-9E28-64147712462C}">
      <dgm:prSet custT="1"/>
      <dgm:spPr/>
      <dgm:t>
        <a:bodyPr/>
        <a:lstStyle/>
        <a:p>
          <a:r>
            <a:rPr lang="pt-BR" sz="2800" dirty="0" smtClean="0">
              <a:latin typeface="Arial" pitchFamily="34" charset="0"/>
              <a:cs typeface="Arial" pitchFamily="34" charset="0"/>
            </a:rPr>
            <a:t> Estimativa da parte demográfica do Caderno de Ações Programáticas:</a:t>
          </a:r>
        </a:p>
        <a:p>
          <a:r>
            <a:rPr lang="pt-BR" sz="2800" dirty="0" smtClean="0">
              <a:solidFill>
                <a:srgbClr val="FF0000"/>
              </a:solidFill>
              <a:latin typeface="Arial" pitchFamily="34" charset="0"/>
              <a:cs typeface="Arial" pitchFamily="34" charset="0"/>
            </a:rPr>
            <a:t>156</a:t>
          </a:r>
        </a:p>
      </dgm:t>
    </dgm:pt>
    <dgm:pt modelId="{EB8444D5-5E8B-42B1-BDC3-417385C4AEF9}" type="parTrans" cxnId="{E9969472-88F1-49E8-AC86-89B2F1FBCF96}">
      <dgm:prSet/>
      <dgm:spPr/>
      <dgm:t>
        <a:bodyPr/>
        <a:lstStyle/>
        <a:p>
          <a:endParaRPr lang="pt-BR"/>
        </a:p>
      </dgm:t>
    </dgm:pt>
    <dgm:pt modelId="{22BA8ACB-6EC8-4F91-AAA5-F86C5E1F087D}" type="sibTrans" cxnId="{E9969472-88F1-49E8-AC86-89B2F1FBCF96}">
      <dgm:prSet/>
      <dgm:spPr/>
      <dgm:t>
        <a:bodyPr/>
        <a:lstStyle/>
        <a:p>
          <a:endParaRPr lang="pt-BR"/>
        </a:p>
      </dgm:t>
    </dgm:pt>
    <dgm:pt modelId="{3492FCD0-5D95-45BE-BCA9-42DFCA77F100}" type="pres">
      <dgm:prSet presAssocID="{805BA2D5-3DDE-4787-9DBF-18E5BD63982A}" presName="diagram" presStyleCnt="0">
        <dgm:presLayoutVars>
          <dgm:dir/>
          <dgm:resizeHandles val="exact"/>
        </dgm:presLayoutVars>
      </dgm:prSet>
      <dgm:spPr/>
      <dgm:t>
        <a:bodyPr/>
        <a:lstStyle/>
        <a:p>
          <a:endParaRPr lang="pt-BR"/>
        </a:p>
      </dgm:t>
    </dgm:pt>
    <dgm:pt modelId="{3956231D-D1D4-4300-BC77-649CB32B1292}" type="pres">
      <dgm:prSet presAssocID="{44188F94-7033-400C-BF4B-0D3AB687E4EC}" presName="node" presStyleLbl="node1" presStyleIdx="0" presStyleCnt="4" custScaleX="112326" custLinFactNeighborX="-12718" custLinFactNeighborY="-5762">
        <dgm:presLayoutVars>
          <dgm:bulletEnabled val="1"/>
        </dgm:presLayoutVars>
      </dgm:prSet>
      <dgm:spPr>
        <a:prstGeom prst="ellipse">
          <a:avLst/>
        </a:prstGeom>
      </dgm:spPr>
      <dgm:t>
        <a:bodyPr/>
        <a:lstStyle/>
        <a:p>
          <a:endParaRPr lang="pt-BR"/>
        </a:p>
      </dgm:t>
    </dgm:pt>
    <dgm:pt modelId="{22E424CE-DC4F-4818-80B8-C84B80F84CC5}" type="pres">
      <dgm:prSet presAssocID="{2D3C7BBE-9E63-4EBD-847C-A035EAAF90F8}" presName="sibTrans" presStyleCnt="0"/>
      <dgm:spPr/>
    </dgm:pt>
    <dgm:pt modelId="{BC342555-6D00-45C7-9FB4-644CA92E7159}" type="pres">
      <dgm:prSet presAssocID="{0A96A6F9-C40F-4C44-9A3F-F68DC387EADC}" presName="node" presStyleLbl="node1" presStyleIdx="1" presStyleCnt="4" custScaleX="111852">
        <dgm:presLayoutVars>
          <dgm:bulletEnabled val="1"/>
        </dgm:presLayoutVars>
      </dgm:prSet>
      <dgm:spPr>
        <a:prstGeom prst="ellipse">
          <a:avLst/>
        </a:prstGeom>
      </dgm:spPr>
      <dgm:t>
        <a:bodyPr/>
        <a:lstStyle/>
        <a:p>
          <a:endParaRPr lang="pt-BR"/>
        </a:p>
      </dgm:t>
    </dgm:pt>
    <dgm:pt modelId="{BD801686-3419-4A89-8221-85A5DB07EF19}" type="pres">
      <dgm:prSet presAssocID="{F5BEFB22-4175-446E-967C-B20E6753BCCF}" presName="sibTrans" presStyleCnt="0"/>
      <dgm:spPr/>
    </dgm:pt>
    <dgm:pt modelId="{A401394D-ECA3-4CC8-A755-C4B9C36F53B3}" type="pres">
      <dgm:prSet presAssocID="{0362809B-4E36-4548-B29F-A8F74D4FFC1E}" presName="node" presStyleLbl="node1" presStyleIdx="2" presStyleCnt="4" custLinFactNeighborX="-44182" custLinFactNeighborY="-1904">
        <dgm:presLayoutVars>
          <dgm:bulletEnabled val="1"/>
        </dgm:presLayoutVars>
      </dgm:prSet>
      <dgm:spPr/>
      <dgm:t>
        <a:bodyPr/>
        <a:lstStyle/>
        <a:p>
          <a:endParaRPr lang="pt-BR"/>
        </a:p>
      </dgm:t>
    </dgm:pt>
    <dgm:pt modelId="{1D97295C-E022-4724-B124-396A60F435AF}" type="pres">
      <dgm:prSet presAssocID="{D5278F92-396D-46F2-92EA-A850E954EE24}" presName="sibTrans" presStyleCnt="0"/>
      <dgm:spPr/>
    </dgm:pt>
    <dgm:pt modelId="{48D7E1AC-810F-4090-9EF1-42E0841A4712}" type="pres">
      <dgm:prSet presAssocID="{5B2146CB-BA83-42A7-9E28-64147712462C}" presName="node" presStyleLbl="node1" presStyleIdx="3" presStyleCnt="4" custScaleX="108667">
        <dgm:presLayoutVars>
          <dgm:bulletEnabled val="1"/>
        </dgm:presLayoutVars>
      </dgm:prSet>
      <dgm:spPr/>
      <dgm:t>
        <a:bodyPr/>
        <a:lstStyle/>
        <a:p>
          <a:endParaRPr lang="pt-BR"/>
        </a:p>
      </dgm:t>
    </dgm:pt>
  </dgm:ptLst>
  <dgm:cxnLst>
    <dgm:cxn modelId="{8A392DF8-6869-463E-B654-980FC1EEF7A1}" srcId="{805BA2D5-3DDE-4787-9DBF-18E5BD63982A}" destId="{0362809B-4E36-4548-B29F-A8F74D4FFC1E}" srcOrd="2" destOrd="0" parTransId="{D8823FB0-1FBD-40CC-8AE3-F22531D60459}" sibTransId="{D5278F92-396D-46F2-92EA-A850E954EE24}"/>
    <dgm:cxn modelId="{D561CDCD-5369-4117-B590-73C0C90A2935}" type="presOf" srcId="{EEEC6CB2-5AB1-4DCB-A251-AD2DA494998B}" destId="{A401394D-ECA3-4CC8-A755-C4B9C36F53B3}" srcOrd="0" destOrd="1" presId="urn:microsoft.com/office/officeart/2005/8/layout/default"/>
    <dgm:cxn modelId="{DE36AAC8-A230-4C2C-8E09-32FD14DEB08B}" type="presOf" srcId="{0A96A6F9-C40F-4C44-9A3F-F68DC387EADC}" destId="{BC342555-6D00-45C7-9FB4-644CA92E7159}" srcOrd="0" destOrd="0" presId="urn:microsoft.com/office/officeart/2005/8/layout/default"/>
    <dgm:cxn modelId="{20117329-716F-4A75-9068-DC68C443AF89}" type="presOf" srcId="{5B2146CB-BA83-42A7-9E28-64147712462C}" destId="{48D7E1AC-810F-4090-9EF1-42E0841A4712}" srcOrd="0" destOrd="0" presId="urn:microsoft.com/office/officeart/2005/8/layout/default"/>
    <dgm:cxn modelId="{BAD146E7-9976-4D92-98AD-369CC1259496}" type="presOf" srcId="{C02FA255-1FF7-4A59-B5D4-46431023024E}" destId="{A401394D-ECA3-4CC8-A755-C4B9C36F53B3}" srcOrd="0" destOrd="2" presId="urn:microsoft.com/office/officeart/2005/8/layout/default"/>
    <dgm:cxn modelId="{F7FE84C6-EF8B-42B8-9F39-5CBE4036C3A9}" type="presOf" srcId="{44188F94-7033-400C-BF4B-0D3AB687E4EC}" destId="{3956231D-D1D4-4300-BC77-649CB32B1292}" srcOrd="0" destOrd="0" presId="urn:microsoft.com/office/officeart/2005/8/layout/default"/>
    <dgm:cxn modelId="{E9969472-88F1-49E8-AC86-89B2F1FBCF96}" srcId="{805BA2D5-3DDE-4787-9DBF-18E5BD63982A}" destId="{5B2146CB-BA83-42A7-9E28-64147712462C}" srcOrd="3" destOrd="0" parTransId="{EB8444D5-5E8B-42B1-BDC3-417385C4AEF9}" sibTransId="{22BA8ACB-6EC8-4F91-AAA5-F86C5E1F087D}"/>
    <dgm:cxn modelId="{A12E8CAF-3FBC-46BC-8E35-F5D1776E3638}" type="presOf" srcId="{0362809B-4E36-4548-B29F-A8F74D4FFC1E}" destId="{A401394D-ECA3-4CC8-A755-C4B9C36F53B3}" srcOrd="0" destOrd="0" presId="urn:microsoft.com/office/officeart/2005/8/layout/default"/>
    <dgm:cxn modelId="{CE859DCC-91E9-4A18-BCFE-6F8E3A6B206B}" srcId="{805BA2D5-3DDE-4787-9DBF-18E5BD63982A}" destId="{0A96A6F9-C40F-4C44-9A3F-F68DC387EADC}" srcOrd="1" destOrd="0" parTransId="{1A15F589-E540-4847-B5C4-943708838D23}" sibTransId="{F5BEFB22-4175-446E-967C-B20E6753BCCF}"/>
    <dgm:cxn modelId="{56C4368A-A926-4F9E-8585-098E15FE9EB6}" srcId="{0362809B-4E36-4548-B29F-A8F74D4FFC1E}" destId="{C02FA255-1FF7-4A59-B5D4-46431023024E}" srcOrd="1" destOrd="0" parTransId="{7BD329DA-A429-4F46-8813-58F7CA86AB6C}" sibTransId="{27466D04-7415-4788-A42E-5DB09FB61CAE}"/>
    <dgm:cxn modelId="{13249900-E9CA-41A7-9EEB-1E71B08B815E}" srcId="{805BA2D5-3DDE-4787-9DBF-18E5BD63982A}" destId="{44188F94-7033-400C-BF4B-0D3AB687E4EC}" srcOrd="0" destOrd="0" parTransId="{A45261AE-3DEE-48C4-9F76-D7E9759E4A6C}" sibTransId="{2D3C7BBE-9E63-4EBD-847C-A035EAAF90F8}"/>
    <dgm:cxn modelId="{E29612A7-6917-4B7D-8E71-17A7546AB234}" type="presOf" srcId="{805BA2D5-3DDE-4787-9DBF-18E5BD63982A}" destId="{3492FCD0-5D95-45BE-BCA9-42DFCA77F100}" srcOrd="0" destOrd="0" presId="urn:microsoft.com/office/officeart/2005/8/layout/default"/>
    <dgm:cxn modelId="{F2D86E4F-0102-447C-A306-B8FE09EFCC36}" srcId="{0362809B-4E36-4548-B29F-A8F74D4FFC1E}" destId="{8BC2C6AE-6304-40F5-8948-75C2EB3301C0}" srcOrd="2" destOrd="0" parTransId="{C5438EF4-7813-46A2-8A5C-15724D6636BE}" sibTransId="{87F26AA4-ED9B-4305-AB90-105D3C948F09}"/>
    <dgm:cxn modelId="{C5406080-DE34-48D9-A941-BAEAEB208AF8}" srcId="{0362809B-4E36-4548-B29F-A8F74D4FFC1E}" destId="{EEEC6CB2-5AB1-4DCB-A251-AD2DA494998B}" srcOrd="0" destOrd="0" parTransId="{B17A6009-08BA-43FA-AD2B-E30BD048461B}" sibTransId="{9DE95302-37D6-427A-95D6-E81E21461038}"/>
    <dgm:cxn modelId="{32F54E89-E70E-4D85-90DE-AB93229E1B6A}" type="presOf" srcId="{8BC2C6AE-6304-40F5-8948-75C2EB3301C0}" destId="{A401394D-ECA3-4CC8-A755-C4B9C36F53B3}" srcOrd="0" destOrd="3" presId="urn:microsoft.com/office/officeart/2005/8/layout/default"/>
    <dgm:cxn modelId="{C71A1F6B-3B27-44B4-A528-CD9D08887163}" type="presParOf" srcId="{3492FCD0-5D95-45BE-BCA9-42DFCA77F100}" destId="{3956231D-D1D4-4300-BC77-649CB32B1292}" srcOrd="0" destOrd="0" presId="urn:microsoft.com/office/officeart/2005/8/layout/default"/>
    <dgm:cxn modelId="{490146EC-856F-4AEF-9E7D-1776740668A6}" type="presParOf" srcId="{3492FCD0-5D95-45BE-BCA9-42DFCA77F100}" destId="{22E424CE-DC4F-4818-80B8-C84B80F84CC5}" srcOrd="1" destOrd="0" presId="urn:microsoft.com/office/officeart/2005/8/layout/default"/>
    <dgm:cxn modelId="{BC2E8E20-5009-425E-BD42-6BF3C4F24F3D}" type="presParOf" srcId="{3492FCD0-5D95-45BE-BCA9-42DFCA77F100}" destId="{BC342555-6D00-45C7-9FB4-644CA92E7159}" srcOrd="2" destOrd="0" presId="urn:microsoft.com/office/officeart/2005/8/layout/default"/>
    <dgm:cxn modelId="{4AD42F9C-E8C0-4CBA-A0EB-046AB5951FD8}" type="presParOf" srcId="{3492FCD0-5D95-45BE-BCA9-42DFCA77F100}" destId="{BD801686-3419-4A89-8221-85A5DB07EF19}" srcOrd="3" destOrd="0" presId="urn:microsoft.com/office/officeart/2005/8/layout/default"/>
    <dgm:cxn modelId="{CCA50042-72D6-42C5-AC2E-BDBDD5783DEE}" type="presParOf" srcId="{3492FCD0-5D95-45BE-BCA9-42DFCA77F100}" destId="{A401394D-ECA3-4CC8-A755-C4B9C36F53B3}" srcOrd="4" destOrd="0" presId="urn:microsoft.com/office/officeart/2005/8/layout/default"/>
    <dgm:cxn modelId="{5C3BDAE9-8B91-419F-86FD-EBA120C1F863}" type="presParOf" srcId="{3492FCD0-5D95-45BE-BCA9-42DFCA77F100}" destId="{1D97295C-E022-4724-B124-396A60F435AF}" srcOrd="5" destOrd="0" presId="urn:microsoft.com/office/officeart/2005/8/layout/default"/>
    <dgm:cxn modelId="{0D2D2E40-5214-4260-A723-76BEF555523C}" type="presParOf" srcId="{3492FCD0-5D95-45BE-BCA9-42DFCA77F100}" destId="{48D7E1AC-810F-4090-9EF1-42E0841A471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FFF1B-6069-459A-A82F-BF08E9B556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5FE2BB83-E13B-4251-9FF6-709BCB38ADCE}">
      <dgm:prSet phldrT="[Texto]" custT="1"/>
      <dgm:spPr/>
      <dgm:t>
        <a:bodyPr/>
        <a:lstStyle/>
        <a:p>
          <a:r>
            <a:rPr lang="pt-BR" sz="2800" dirty="0" smtClean="0">
              <a:latin typeface="Arial" panose="020B0604020202020204" pitchFamily="34" charset="0"/>
              <a:cs typeface="Arial" panose="020B0604020202020204" pitchFamily="34" charset="0"/>
            </a:rPr>
            <a:t>Objetivo 6: Promover Saúde de Hipertensos e Diabéticos</a:t>
          </a:r>
          <a:endParaRPr lang="pt-BR" sz="2800" dirty="0">
            <a:latin typeface="Arial" panose="020B0604020202020204" pitchFamily="34" charset="0"/>
            <a:cs typeface="Arial" panose="020B0604020202020204" pitchFamily="34" charset="0"/>
          </a:endParaRPr>
        </a:p>
      </dgm:t>
    </dgm:pt>
    <dgm:pt modelId="{63E50043-C237-40D8-9F91-2272BABA8B2F}" type="parTrans" cxnId="{8C0DF09A-F739-4C25-8E2B-E708F6530CEC}">
      <dgm:prSet/>
      <dgm:spPr/>
      <dgm:t>
        <a:bodyPr/>
        <a:lstStyle/>
        <a:p>
          <a:endParaRPr lang="pt-BR"/>
        </a:p>
      </dgm:t>
    </dgm:pt>
    <dgm:pt modelId="{E67FF537-06CE-4567-A5E5-7A7C0CBF7CFC}" type="sibTrans" cxnId="{8C0DF09A-F739-4C25-8E2B-E708F6530CEC}">
      <dgm:prSet/>
      <dgm:spPr/>
      <dgm:t>
        <a:bodyPr/>
        <a:lstStyle/>
        <a:p>
          <a:endParaRPr lang="pt-BR"/>
        </a:p>
      </dgm:t>
    </dgm:pt>
    <dgm:pt modelId="{66429D02-93E7-477A-9A5E-9F0F83796E17}">
      <dgm:prSet phldrT="[Texto]"/>
      <dgm:spPr/>
      <dgm:t>
        <a:bodyPr/>
        <a:lstStyle/>
        <a:p>
          <a:pPr algn="just"/>
          <a:r>
            <a:rPr lang="pt-BR" dirty="0" smtClean="0">
              <a:latin typeface="Arial" panose="020B0604020202020204" pitchFamily="34" charset="0"/>
              <a:cs typeface="Arial" panose="020B0604020202020204" pitchFamily="34" charset="0"/>
            </a:rPr>
            <a:t>Meta 6.1: Garantir orientação nutricional sobre alimentação saudável a 100% dos hipertensos.</a:t>
          </a:r>
          <a:endParaRPr lang="pt-BR" dirty="0">
            <a:latin typeface="Arial" panose="020B0604020202020204" pitchFamily="34" charset="0"/>
            <a:cs typeface="Arial" panose="020B0604020202020204" pitchFamily="34" charset="0"/>
          </a:endParaRPr>
        </a:p>
      </dgm:t>
    </dgm:pt>
    <dgm:pt modelId="{2F27823A-411D-4712-B347-25A2D229CF90}" type="parTrans" cxnId="{46F3CB82-D4E7-46EC-BCDB-94B6BDD1ADA2}">
      <dgm:prSet/>
      <dgm:spPr/>
      <dgm:t>
        <a:bodyPr/>
        <a:lstStyle/>
        <a:p>
          <a:endParaRPr lang="pt-BR"/>
        </a:p>
      </dgm:t>
    </dgm:pt>
    <dgm:pt modelId="{262308AF-A5EE-4FF9-995B-1F163518D37B}" type="sibTrans" cxnId="{46F3CB82-D4E7-46EC-BCDB-94B6BDD1ADA2}">
      <dgm:prSet/>
      <dgm:spPr/>
      <dgm:t>
        <a:bodyPr/>
        <a:lstStyle/>
        <a:p>
          <a:endParaRPr lang="pt-BR"/>
        </a:p>
      </dgm:t>
    </dgm:pt>
    <dgm:pt modelId="{34E8E638-ADF9-4E90-A92C-2BB96516E2FE}">
      <dgm:prSet phldrT="[Texto]"/>
      <dgm:spPr/>
      <dgm:t>
        <a:bodyPr/>
        <a:lstStyle/>
        <a:p>
          <a:pPr algn="just"/>
          <a:r>
            <a:rPr lang="pt-BR" dirty="0" smtClean="0">
              <a:latin typeface="Arial" panose="020B0604020202020204" pitchFamily="34" charset="0"/>
              <a:cs typeface="Arial" panose="020B0604020202020204" pitchFamily="34" charset="0"/>
            </a:rPr>
            <a:t>Meta 6.2: Garantir orientação nutricional sobre alimentação saudável a 100% dos diabéticos.</a:t>
          </a:r>
          <a:endParaRPr lang="pt-BR" dirty="0">
            <a:latin typeface="Arial" panose="020B0604020202020204" pitchFamily="34" charset="0"/>
            <a:cs typeface="Arial" panose="020B0604020202020204" pitchFamily="34" charset="0"/>
          </a:endParaRPr>
        </a:p>
      </dgm:t>
    </dgm:pt>
    <dgm:pt modelId="{939B6596-BB21-44AE-9FBC-B9DFE709F4AA}" type="parTrans" cxnId="{F36A46A4-7D04-4A84-A697-508FD84AF67A}">
      <dgm:prSet/>
      <dgm:spPr/>
      <dgm:t>
        <a:bodyPr/>
        <a:lstStyle/>
        <a:p>
          <a:endParaRPr lang="pt-BR"/>
        </a:p>
      </dgm:t>
    </dgm:pt>
    <dgm:pt modelId="{C53C9337-287F-44A3-B2C1-A574E1D47BAE}" type="sibTrans" cxnId="{F36A46A4-7D04-4A84-A697-508FD84AF67A}">
      <dgm:prSet/>
      <dgm:spPr/>
      <dgm:t>
        <a:bodyPr/>
        <a:lstStyle/>
        <a:p>
          <a:endParaRPr lang="pt-BR"/>
        </a:p>
      </dgm:t>
    </dgm:pt>
    <dgm:pt modelId="{F7A4A5AE-1D59-44D2-99CE-C5C944F2F866}">
      <dgm:prSet phldrT="[Texto]" custT="1"/>
      <dgm:spPr/>
      <dgm:t>
        <a:bodyPr/>
        <a:lstStyle/>
        <a:p>
          <a:pPr algn="just"/>
          <a:r>
            <a:rPr lang="pt-BR" sz="2400" dirty="0" smtClean="0">
              <a:latin typeface="Arial" panose="020B0604020202020204" pitchFamily="34" charset="0"/>
              <a:cs typeface="Arial" panose="020B0604020202020204" pitchFamily="34" charset="0"/>
            </a:rPr>
            <a:t>Meta 6.3: Garantir orientação em relação à prática regular de atividade física a 100% dos pacientes hipertensos.</a:t>
          </a:r>
          <a:endParaRPr lang="pt-BR" sz="2400" dirty="0">
            <a:latin typeface="Arial" panose="020B0604020202020204" pitchFamily="34" charset="0"/>
            <a:cs typeface="Arial" panose="020B0604020202020204" pitchFamily="34" charset="0"/>
          </a:endParaRPr>
        </a:p>
      </dgm:t>
    </dgm:pt>
    <dgm:pt modelId="{704E4FD6-BE8F-4384-AF68-373A331A4BAD}" type="parTrans" cxnId="{FDF1A66D-07EB-42E8-B704-FDFDBB124A8F}">
      <dgm:prSet/>
      <dgm:spPr/>
      <dgm:t>
        <a:bodyPr/>
        <a:lstStyle/>
        <a:p>
          <a:endParaRPr lang="pt-BR"/>
        </a:p>
      </dgm:t>
    </dgm:pt>
    <dgm:pt modelId="{04923926-B062-4F8D-AD22-74E9ADB4542A}" type="sibTrans" cxnId="{FDF1A66D-07EB-42E8-B704-FDFDBB124A8F}">
      <dgm:prSet/>
      <dgm:spPr/>
      <dgm:t>
        <a:bodyPr/>
        <a:lstStyle/>
        <a:p>
          <a:endParaRPr lang="pt-BR"/>
        </a:p>
      </dgm:t>
    </dgm:pt>
    <dgm:pt modelId="{1A4C0777-18A9-42A6-8C81-FBCF82B50F2A}">
      <dgm:prSet phldrT="[Texto]" custT="1"/>
      <dgm:spPr/>
      <dgm:t>
        <a:bodyPr/>
        <a:lstStyle/>
        <a:p>
          <a:pPr algn="just"/>
          <a:r>
            <a:rPr lang="pt-BR" sz="2400" dirty="0" smtClean="0">
              <a:latin typeface="Arial" panose="020B0604020202020204" pitchFamily="34" charset="0"/>
              <a:cs typeface="Arial" panose="020B0604020202020204" pitchFamily="34" charset="0"/>
            </a:rPr>
            <a:t>Meta 6.4: Garantir orientação em relação à prática regular de atividade física a 100% dos pacientes diabéticos</a:t>
          </a:r>
          <a:r>
            <a:rPr lang="pt-BR" sz="2100" dirty="0" smtClean="0"/>
            <a:t>.</a:t>
          </a:r>
          <a:endParaRPr lang="pt-BR" sz="2100" dirty="0"/>
        </a:p>
      </dgm:t>
    </dgm:pt>
    <dgm:pt modelId="{1C45265F-9B62-4009-B0D3-B6554698474D}" type="parTrans" cxnId="{171FFA34-D20F-418E-8CCA-881B2424B44D}">
      <dgm:prSet/>
      <dgm:spPr/>
      <dgm:t>
        <a:bodyPr/>
        <a:lstStyle/>
        <a:p>
          <a:endParaRPr lang="pt-BR"/>
        </a:p>
      </dgm:t>
    </dgm:pt>
    <dgm:pt modelId="{C48A9F0A-DDB0-495A-8BDA-7E9FD3217CBD}" type="sibTrans" cxnId="{171FFA34-D20F-418E-8CCA-881B2424B44D}">
      <dgm:prSet/>
      <dgm:spPr/>
      <dgm:t>
        <a:bodyPr/>
        <a:lstStyle/>
        <a:p>
          <a:endParaRPr lang="pt-BR"/>
        </a:p>
      </dgm:t>
    </dgm:pt>
    <dgm:pt modelId="{84CF3243-CA9B-4E96-A4BC-C4614C3F767B}">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PROMOÇAO DE SAÚDE</a:t>
          </a:r>
          <a:endParaRPr lang="pt-BR" sz="2800" dirty="0">
            <a:solidFill>
              <a:srgbClr val="FF0000"/>
            </a:solidFill>
            <a:latin typeface="Arial" panose="020B0604020202020204" pitchFamily="34" charset="0"/>
            <a:cs typeface="Arial" panose="020B0604020202020204" pitchFamily="34" charset="0"/>
          </a:endParaRPr>
        </a:p>
      </dgm:t>
    </dgm:pt>
    <dgm:pt modelId="{AC7F713A-8FD6-4136-A000-F0541DCC2456}" type="sibTrans" cxnId="{BA94672B-55B4-48C7-87FA-E01016ABCAE3}">
      <dgm:prSet/>
      <dgm:spPr/>
      <dgm:t>
        <a:bodyPr/>
        <a:lstStyle/>
        <a:p>
          <a:endParaRPr lang="pt-BR"/>
        </a:p>
      </dgm:t>
    </dgm:pt>
    <dgm:pt modelId="{38826FF8-894D-4918-A4E1-3EE4A96EBB6C}" type="parTrans" cxnId="{BA94672B-55B4-48C7-87FA-E01016ABCAE3}">
      <dgm:prSet/>
      <dgm:spPr/>
      <dgm:t>
        <a:bodyPr/>
        <a:lstStyle/>
        <a:p>
          <a:endParaRPr lang="pt-BR"/>
        </a:p>
      </dgm:t>
    </dgm:pt>
    <dgm:pt modelId="{984C32BC-DDB3-45C1-BBCE-6C12E2FE70D2}" type="pres">
      <dgm:prSet presAssocID="{B24FFF1B-6069-459A-A82F-BF08E9B55662}" presName="Name0" presStyleCnt="0">
        <dgm:presLayoutVars>
          <dgm:dir/>
          <dgm:animLvl val="lvl"/>
          <dgm:resizeHandles val="exact"/>
        </dgm:presLayoutVars>
      </dgm:prSet>
      <dgm:spPr/>
      <dgm:t>
        <a:bodyPr/>
        <a:lstStyle/>
        <a:p>
          <a:endParaRPr lang="pt-BR"/>
        </a:p>
      </dgm:t>
    </dgm:pt>
    <dgm:pt modelId="{C670108A-2165-43FA-B3F2-F81913DC62FF}" type="pres">
      <dgm:prSet presAssocID="{5FE2BB83-E13B-4251-9FF6-709BCB38ADCE}" presName="linNode" presStyleCnt="0"/>
      <dgm:spPr/>
    </dgm:pt>
    <dgm:pt modelId="{E1127D70-8B9D-464D-ACFA-7C2032C57CB3}" type="pres">
      <dgm:prSet presAssocID="{5FE2BB83-E13B-4251-9FF6-709BCB38ADCE}" presName="parentText" presStyleLbl="node1" presStyleIdx="0" presStyleCnt="2" custLinFactNeighborY="-184">
        <dgm:presLayoutVars>
          <dgm:chMax val="1"/>
          <dgm:bulletEnabled val="1"/>
        </dgm:presLayoutVars>
      </dgm:prSet>
      <dgm:spPr/>
      <dgm:t>
        <a:bodyPr/>
        <a:lstStyle/>
        <a:p>
          <a:endParaRPr lang="pt-BR"/>
        </a:p>
      </dgm:t>
    </dgm:pt>
    <dgm:pt modelId="{9F7F046C-1965-4F5E-8BB3-C1D17FEFDABB}" type="pres">
      <dgm:prSet presAssocID="{5FE2BB83-E13B-4251-9FF6-709BCB38ADCE}" presName="descendantText" presStyleLbl="alignAccFollowNode1" presStyleIdx="0" presStyleCnt="2" custScaleY="116460" custLinFactNeighborY="-4235">
        <dgm:presLayoutVars>
          <dgm:bulletEnabled val="1"/>
        </dgm:presLayoutVars>
      </dgm:prSet>
      <dgm:spPr/>
      <dgm:t>
        <a:bodyPr/>
        <a:lstStyle/>
        <a:p>
          <a:endParaRPr lang="pt-BR"/>
        </a:p>
      </dgm:t>
    </dgm:pt>
    <dgm:pt modelId="{B7895C73-0DFC-49C3-AAA9-1B1976B89B53}" type="pres">
      <dgm:prSet presAssocID="{E67FF537-06CE-4567-A5E5-7A7C0CBF7CFC}" presName="sp" presStyleCnt="0"/>
      <dgm:spPr/>
    </dgm:pt>
    <dgm:pt modelId="{9B4A5013-A740-4C79-AC94-2DB92293EEAF}" type="pres">
      <dgm:prSet presAssocID="{84CF3243-CA9B-4E96-A4BC-C4614C3F767B}" presName="linNode" presStyleCnt="0"/>
      <dgm:spPr/>
    </dgm:pt>
    <dgm:pt modelId="{E6D3B4A3-294C-4C6D-9985-7A4E37E9318C}" type="pres">
      <dgm:prSet presAssocID="{84CF3243-CA9B-4E96-A4BC-C4614C3F767B}" presName="parentText" presStyleLbl="node1" presStyleIdx="1" presStyleCnt="2">
        <dgm:presLayoutVars>
          <dgm:chMax val="1"/>
          <dgm:bulletEnabled val="1"/>
        </dgm:presLayoutVars>
      </dgm:prSet>
      <dgm:spPr/>
      <dgm:t>
        <a:bodyPr/>
        <a:lstStyle/>
        <a:p>
          <a:endParaRPr lang="pt-BR"/>
        </a:p>
      </dgm:t>
    </dgm:pt>
    <dgm:pt modelId="{B9887938-9AC3-429D-9F0D-0CD115C2CF1B}" type="pres">
      <dgm:prSet presAssocID="{84CF3243-CA9B-4E96-A4BC-C4614C3F767B}" presName="descendantText" presStyleLbl="alignAccFollowNode1" presStyleIdx="1" presStyleCnt="2">
        <dgm:presLayoutVars>
          <dgm:bulletEnabled val="1"/>
        </dgm:presLayoutVars>
      </dgm:prSet>
      <dgm:spPr/>
      <dgm:t>
        <a:bodyPr/>
        <a:lstStyle/>
        <a:p>
          <a:endParaRPr lang="pt-BR"/>
        </a:p>
      </dgm:t>
    </dgm:pt>
  </dgm:ptLst>
  <dgm:cxnLst>
    <dgm:cxn modelId="{33A88DBC-FDAE-4F99-94EA-CA45A8EBF3A8}" type="presOf" srcId="{84CF3243-CA9B-4E96-A4BC-C4614C3F767B}" destId="{E6D3B4A3-294C-4C6D-9985-7A4E37E9318C}" srcOrd="0" destOrd="0" presId="urn:microsoft.com/office/officeart/2005/8/layout/vList5"/>
    <dgm:cxn modelId="{46F3CB82-D4E7-46EC-BCDB-94B6BDD1ADA2}" srcId="{5FE2BB83-E13B-4251-9FF6-709BCB38ADCE}" destId="{66429D02-93E7-477A-9A5E-9F0F83796E17}" srcOrd="0" destOrd="0" parTransId="{2F27823A-411D-4712-B347-25A2D229CF90}" sibTransId="{262308AF-A5EE-4FF9-995B-1F163518D37B}"/>
    <dgm:cxn modelId="{F328B02D-DB29-43D5-A846-6636444E73D5}" type="presOf" srcId="{B24FFF1B-6069-459A-A82F-BF08E9B55662}" destId="{984C32BC-DDB3-45C1-BBCE-6C12E2FE70D2}" srcOrd="0" destOrd="0" presId="urn:microsoft.com/office/officeart/2005/8/layout/vList5"/>
    <dgm:cxn modelId="{171FFA34-D20F-418E-8CCA-881B2424B44D}" srcId="{84CF3243-CA9B-4E96-A4BC-C4614C3F767B}" destId="{1A4C0777-18A9-42A6-8C81-FBCF82B50F2A}" srcOrd="1" destOrd="0" parTransId="{1C45265F-9B62-4009-B0D3-B6554698474D}" sibTransId="{C48A9F0A-DDB0-495A-8BDA-7E9FD3217CBD}"/>
    <dgm:cxn modelId="{FDF1A66D-07EB-42E8-B704-FDFDBB124A8F}" srcId="{84CF3243-CA9B-4E96-A4BC-C4614C3F767B}" destId="{F7A4A5AE-1D59-44D2-99CE-C5C944F2F866}" srcOrd="0" destOrd="0" parTransId="{704E4FD6-BE8F-4384-AF68-373A331A4BAD}" sibTransId="{04923926-B062-4F8D-AD22-74E9ADB4542A}"/>
    <dgm:cxn modelId="{3E25C6AC-9A80-40FA-9FF0-8654F8F00ACF}" type="presOf" srcId="{66429D02-93E7-477A-9A5E-9F0F83796E17}" destId="{9F7F046C-1965-4F5E-8BB3-C1D17FEFDABB}" srcOrd="0" destOrd="0" presId="urn:microsoft.com/office/officeart/2005/8/layout/vList5"/>
    <dgm:cxn modelId="{27AD1E4C-6F70-4D6D-B9EE-12C08F8815B1}" type="presOf" srcId="{1A4C0777-18A9-42A6-8C81-FBCF82B50F2A}" destId="{B9887938-9AC3-429D-9F0D-0CD115C2CF1B}" srcOrd="0" destOrd="1" presId="urn:microsoft.com/office/officeart/2005/8/layout/vList5"/>
    <dgm:cxn modelId="{F36A46A4-7D04-4A84-A697-508FD84AF67A}" srcId="{5FE2BB83-E13B-4251-9FF6-709BCB38ADCE}" destId="{34E8E638-ADF9-4E90-A92C-2BB96516E2FE}" srcOrd="1" destOrd="0" parTransId="{939B6596-BB21-44AE-9FBC-B9DFE709F4AA}" sibTransId="{C53C9337-287F-44A3-B2C1-A574E1D47BAE}"/>
    <dgm:cxn modelId="{BA94672B-55B4-48C7-87FA-E01016ABCAE3}" srcId="{B24FFF1B-6069-459A-A82F-BF08E9B55662}" destId="{84CF3243-CA9B-4E96-A4BC-C4614C3F767B}" srcOrd="1" destOrd="0" parTransId="{38826FF8-894D-4918-A4E1-3EE4A96EBB6C}" sibTransId="{AC7F713A-8FD6-4136-A000-F0541DCC2456}"/>
    <dgm:cxn modelId="{8C0DF09A-F739-4C25-8E2B-E708F6530CEC}" srcId="{B24FFF1B-6069-459A-A82F-BF08E9B55662}" destId="{5FE2BB83-E13B-4251-9FF6-709BCB38ADCE}" srcOrd="0" destOrd="0" parTransId="{63E50043-C237-40D8-9F91-2272BABA8B2F}" sibTransId="{E67FF537-06CE-4567-A5E5-7A7C0CBF7CFC}"/>
    <dgm:cxn modelId="{0888E3B3-4D76-4D8F-A6C0-DD269AE3A5C3}" type="presOf" srcId="{34E8E638-ADF9-4E90-A92C-2BB96516E2FE}" destId="{9F7F046C-1965-4F5E-8BB3-C1D17FEFDABB}" srcOrd="0" destOrd="1" presId="urn:microsoft.com/office/officeart/2005/8/layout/vList5"/>
    <dgm:cxn modelId="{0E71F2D8-755F-4683-ABCF-54A2473C9E2E}" type="presOf" srcId="{F7A4A5AE-1D59-44D2-99CE-C5C944F2F866}" destId="{B9887938-9AC3-429D-9F0D-0CD115C2CF1B}" srcOrd="0" destOrd="0" presId="urn:microsoft.com/office/officeart/2005/8/layout/vList5"/>
    <dgm:cxn modelId="{66075353-91A0-41FF-8384-E96EAAAC2B4A}" type="presOf" srcId="{5FE2BB83-E13B-4251-9FF6-709BCB38ADCE}" destId="{E1127D70-8B9D-464D-ACFA-7C2032C57CB3}" srcOrd="0" destOrd="0" presId="urn:microsoft.com/office/officeart/2005/8/layout/vList5"/>
    <dgm:cxn modelId="{5B58A7D0-03AE-493E-8406-E78D968AA6F9}" type="presParOf" srcId="{984C32BC-DDB3-45C1-BBCE-6C12E2FE70D2}" destId="{C670108A-2165-43FA-B3F2-F81913DC62FF}" srcOrd="0" destOrd="0" presId="urn:microsoft.com/office/officeart/2005/8/layout/vList5"/>
    <dgm:cxn modelId="{463BB854-F6D0-4455-9AB0-2A2C7CBA793E}" type="presParOf" srcId="{C670108A-2165-43FA-B3F2-F81913DC62FF}" destId="{E1127D70-8B9D-464D-ACFA-7C2032C57CB3}" srcOrd="0" destOrd="0" presId="urn:microsoft.com/office/officeart/2005/8/layout/vList5"/>
    <dgm:cxn modelId="{CFB25EFA-22E4-4C27-84B0-3002348A31F7}" type="presParOf" srcId="{C670108A-2165-43FA-B3F2-F81913DC62FF}" destId="{9F7F046C-1965-4F5E-8BB3-C1D17FEFDABB}" srcOrd="1" destOrd="0" presId="urn:microsoft.com/office/officeart/2005/8/layout/vList5"/>
    <dgm:cxn modelId="{6B1771E8-0582-4381-8A01-04E87FCEC38D}" type="presParOf" srcId="{984C32BC-DDB3-45C1-BBCE-6C12E2FE70D2}" destId="{B7895C73-0DFC-49C3-AAA9-1B1976B89B53}" srcOrd="1" destOrd="0" presId="urn:microsoft.com/office/officeart/2005/8/layout/vList5"/>
    <dgm:cxn modelId="{7265DBE5-38F1-4C4A-80B5-2EFCDF163F3C}" type="presParOf" srcId="{984C32BC-DDB3-45C1-BBCE-6C12E2FE70D2}" destId="{9B4A5013-A740-4C79-AC94-2DB92293EEAF}" srcOrd="2" destOrd="0" presId="urn:microsoft.com/office/officeart/2005/8/layout/vList5"/>
    <dgm:cxn modelId="{5904A06D-5F5E-4440-A253-A03D46AFF1F5}" type="presParOf" srcId="{9B4A5013-A740-4C79-AC94-2DB92293EEAF}" destId="{E6D3B4A3-294C-4C6D-9985-7A4E37E9318C}" srcOrd="0" destOrd="0" presId="urn:microsoft.com/office/officeart/2005/8/layout/vList5"/>
    <dgm:cxn modelId="{3134D06D-BCC7-41EA-BEAC-6C7F73D58619}" type="presParOf" srcId="{9B4A5013-A740-4C79-AC94-2DB92293EEAF}" destId="{B9887938-9AC3-429D-9F0D-0CD115C2CF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A5C5E4-10CF-41BA-AC7B-8066240D1D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C5BB8E7F-A7FE-4F2C-AAF0-BF4E6A8A6D2E}">
      <dgm:prSet phldrT="[Texto]" custT="1"/>
      <dgm:spPr/>
      <dgm:t>
        <a:bodyPr/>
        <a:lstStyle/>
        <a:p>
          <a:r>
            <a:rPr lang="pt-BR" sz="2800" dirty="0" smtClean="0">
              <a:latin typeface="Arial" panose="020B0604020202020204" pitchFamily="34" charset="0"/>
              <a:cs typeface="Arial" panose="020B0604020202020204" pitchFamily="34" charset="0"/>
            </a:rPr>
            <a:t>Objetivo 6: Promover Saúde a Hipertensos e Diabéticos</a:t>
          </a:r>
          <a:endParaRPr lang="pt-BR" sz="2800" dirty="0">
            <a:latin typeface="Arial" panose="020B0604020202020204" pitchFamily="34" charset="0"/>
            <a:cs typeface="Arial" panose="020B0604020202020204" pitchFamily="34" charset="0"/>
          </a:endParaRPr>
        </a:p>
      </dgm:t>
    </dgm:pt>
    <dgm:pt modelId="{84E678CD-0AC2-432D-B604-CB5B75FB4A06}" type="parTrans" cxnId="{CF949106-675A-4B4F-A105-2125E27FB325}">
      <dgm:prSet/>
      <dgm:spPr/>
      <dgm:t>
        <a:bodyPr/>
        <a:lstStyle/>
        <a:p>
          <a:endParaRPr lang="pt-BR"/>
        </a:p>
      </dgm:t>
    </dgm:pt>
    <dgm:pt modelId="{B22DB06D-3406-4181-ACFD-FACD350376E4}" type="sibTrans" cxnId="{CF949106-675A-4B4F-A105-2125E27FB325}">
      <dgm:prSet/>
      <dgm:spPr/>
      <dgm:t>
        <a:bodyPr/>
        <a:lstStyle/>
        <a:p>
          <a:endParaRPr lang="pt-BR"/>
        </a:p>
      </dgm:t>
    </dgm:pt>
    <dgm:pt modelId="{C3B85909-1FCC-42BD-8E25-5688A407EBAD}">
      <dgm:prSet phldrT="[Texto]"/>
      <dgm:spPr/>
      <dgm:t>
        <a:bodyPr/>
        <a:lstStyle/>
        <a:p>
          <a:pPr algn="just"/>
          <a:r>
            <a:rPr lang="pt-BR" dirty="0" smtClean="0">
              <a:solidFill>
                <a:schemeClr val="tx1"/>
              </a:solidFill>
              <a:latin typeface="Arial" panose="020B0604020202020204" pitchFamily="34" charset="0"/>
              <a:cs typeface="Arial" panose="020B0604020202020204" pitchFamily="34" charset="0"/>
            </a:rPr>
            <a:t>Meta 6.5: Garantir orientação sobre os riscos do tabagismo a 100% dos pacientes hipertensos.</a:t>
          </a:r>
          <a:endParaRPr lang="pt-BR" dirty="0">
            <a:solidFill>
              <a:schemeClr val="tx1"/>
            </a:solidFill>
            <a:latin typeface="Arial" panose="020B0604020202020204" pitchFamily="34" charset="0"/>
            <a:cs typeface="Arial" panose="020B0604020202020204" pitchFamily="34" charset="0"/>
          </a:endParaRPr>
        </a:p>
      </dgm:t>
    </dgm:pt>
    <dgm:pt modelId="{6C587407-ED1D-4E3E-B87D-D3ECA0DC39CF}" type="parTrans" cxnId="{7EB32340-3865-4700-AF15-DC59BD471C10}">
      <dgm:prSet/>
      <dgm:spPr/>
      <dgm:t>
        <a:bodyPr/>
        <a:lstStyle/>
        <a:p>
          <a:endParaRPr lang="pt-BR"/>
        </a:p>
      </dgm:t>
    </dgm:pt>
    <dgm:pt modelId="{568F6904-440B-4967-A96D-C43CCE5DE684}" type="sibTrans" cxnId="{7EB32340-3865-4700-AF15-DC59BD471C10}">
      <dgm:prSet/>
      <dgm:spPr/>
      <dgm:t>
        <a:bodyPr/>
        <a:lstStyle/>
        <a:p>
          <a:endParaRPr lang="pt-BR"/>
        </a:p>
      </dgm:t>
    </dgm:pt>
    <dgm:pt modelId="{13B1DB41-F18A-4BFF-AD3B-97EA1FCC0179}">
      <dgm:prSet phldrT="[Texto]"/>
      <dgm:spPr/>
      <dgm:t>
        <a:bodyPr/>
        <a:lstStyle/>
        <a:p>
          <a:pPr algn="just"/>
          <a:r>
            <a:rPr lang="pt-BR" dirty="0" smtClean="0">
              <a:solidFill>
                <a:schemeClr val="tx1"/>
              </a:solidFill>
              <a:latin typeface="Arial" panose="020B0604020202020204" pitchFamily="34" charset="0"/>
              <a:cs typeface="Arial" panose="020B0604020202020204" pitchFamily="34" charset="0"/>
            </a:rPr>
            <a:t>Meta 6.6: Garantir orientação sobre os riscos do tabagismo a 100% dos pacientes diabéticos.</a:t>
          </a:r>
          <a:endParaRPr lang="pt-BR" dirty="0">
            <a:solidFill>
              <a:schemeClr val="tx1"/>
            </a:solidFill>
            <a:latin typeface="Arial" panose="020B0604020202020204" pitchFamily="34" charset="0"/>
            <a:cs typeface="Arial" panose="020B0604020202020204" pitchFamily="34" charset="0"/>
          </a:endParaRPr>
        </a:p>
      </dgm:t>
    </dgm:pt>
    <dgm:pt modelId="{0097FE28-B9C7-4387-B297-640E28B23DE1}" type="parTrans" cxnId="{6603EE90-A93F-4C46-B661-5522C1AE59AE}">
      <dgm:prSet/>
      <dgm:spPr/>
      <dgm:t>
        <a:bodyPr/>
        <a:lstStyle/>
        <a:p>
          <a:endParaRPr lang="pt-BR"/>
        </a:p>
      </dgm:t>
    </dgm:pt>
    <dgm:pt modelId="{05E33977-8C04-4936-9D40-00D113C60511}" type="sibTrans" cxnId="{6603EE90-A93F-4C46-B661-5522C1AE59AE}">
      <dgm:prSet/>
      <dgm:spPr/>
      <dgm:t>
        <a:bodyPr/>
        <a:lstStyle/>
        <a:p>
          <a:endParaRPr lang="pt-BR"/>
        </a:p>
      </dgm:t>
    </dgm:pt>
    <dgm:pt modelId="{9330A6E6-22D1-4A25-9BBA-F06D5318DF13}">
      <dgm:prSet phldrT="[Texto]" custT="1"/>
      <dgm:spPr/>
      <dgm:t>
        <a:bodyPr/>
        <a:lstStyle/>
        <a:p>
          <a:r>
            <a:rPr lang="pt-BR" sz="2800" dirty="0" smtClean="0">
              <a:solidFill>
                <a:srgbClr val="FF0000"/>
              </a:solidFill>
              <a:latin typeface="Arial" panose="020B0604020202020204" pitchFamily="34" charset="0"/>
              <a:cs typeface="Arial" panose="020B0604020202020204" pitchFamily="34" charset="0"/>
            </a:rPr>
            <a:t>PROMOÇÃO DE SAÚDE</a:t>
          </a:r>
          <a:endParaRPr lang="pt-BR" sz="2800" dirty="0">
            <a:solidFill>
              <a:srgbClr val="FF0000"/>
            </a:solidFill>
            <a:latin typeface="Arial" panose="020B0604020202020204" pitchFamily="34" charset="0"/>
            <a:cs typeface="Arial" panose="020B0604020202020204" pitchFamily="34" charset="0"/>
          </a:endParaRPr>
        </a:p>
      </dgm:t>
    </dgm:pt>
    <dgm:pt modelId="{DC9D2FCF-CFA9-417F-9401-42137C42BC8E}" type="parTrans" cxnId="{07D09B23-A69C-4ADA-A518-0D7E4D5608D4}">
      <dgm:prSet/>
      <dgm:spPr/>
      <dgm:t>
        <a:bodyPr/>
        <a:lstStyle/>
        <a:p>
          <a:endParaRPr lang="pt-BR"/>
        </a:p>
      </dgm:t>
    </dgm:pt>
    <dgm:pt modelId="{B1CF1AA4-8B51-47ED-9B5B-0490752EF017}" type="sibTrans" cxnId="{07D09B23-A69C-4ADA-A518-0D7E4D5608D4}">
      <dgm:prSet/>
      <dgm:spPr/>
      <dgm:t>
        <a:bodyPr/>
        <a:lstStyle/>
        <a:p>
          <a:endParaRPr lang="pt-BR"/>
        </a:p>
      </dgm:t>
    </dgm:pt>
    <dgm:pt modelId="{25AC795E-12A3-4696-BB00-86C9F33999FD}">
      <dgm:prSet phldrT="[Texto]"/>
      <dgm:spPr/>
      <dgm:t>
        <a:bodyPr/>
        <a:lstStyle/>
        <a:p>
          <a:pPr algn="l"/>
          <a:endParaRPr lang="pt-BR" sz="2300" dirty="0"/>
        </a:p>
      </dgm:t>
    </dgm:pt>
    <dgm:pt modelId="{62148E8D-538F-4065-87C4-B04015BBBA44}" type="parTrans" cxnId="{5E006BCD-C46F-4E5D-B262-EA78140D9AAC}">
      <dgm:prSet/>
      <dgm:spPr/>
      <dgm:t>
        <a:bodyPr/>
        <a:lstStyle/>
        <a:p>
          <a:endParaRPr lang="pt-BR"/>
        </a:p>
      </dgm:t>
    </dgm:pt>
    <dgm:pt modelId="{C834CF30-B177-4D2D-861F-DF1796401C65}" type="sibTrans" cxnId="{5E006BCD-C46F-4E5D-B262-EA78140D9AAC}">
      <dgm:prSet/>
      <dgm:spPr/>
      <dgm:t>
        <a:bodyPr/>
        <a:lstStyle/>
        <a:p>
          <a:endParaRPr lang="pt-BR"/>
        </a:p>
      </dgm:t>
    </dgm:pt>
    <dgm:pt modelId="{EBD686FC-0541-488C-9F66-15C038A721EC}">
      <dgm:prSet custT="1"/>
      <dgm:spPr/>
      <dgm:t>
        <a:bodyPr/>
        <a:lstStyle/>
        <a:p>
          <a:pPr algn="just"/>
          <a:r>
            <a:rPr lang="pt-BR" sz="2500" dirty="0" smtClean="0">
              <a:latin typeface="Arial" panose="020B0604020202020204" pitchFamily="34" charset="0"/>
              <a:cs typeface="Arial" panose="020B0604020202020204" pitchFamily="34" charset="0"/>
            </a:rPr>
            <a:t>Meta 6.8: Garantir orientação sobre higiene bucal a 100% dos pacientes diabéticos.</a:t>
          </a:r>
          <a:endParaRPr lang="pt-BR" sz="2500" dirty="0">
            <a:latin typeface="Arial" panose="020B0604020202020204" pitchFamily="34" charset="0"/>
            <a:cs typeface="Arial" panose="020B0604020202020204" pitchFamily="34" charset="0"/>
          </a:endParaRPr>
        </a:p>
      </dgm:t>
    </dgm:pt>
    <dgm:pt modelId="{5FC908DC-3465-4467-99B0-65AEA6B74485}" type="parTrans" cxnId="{D1651AF2-ACB4-4AA7-9CC0-BC2FBC0D4C22}">
      <dgm:prSet/>
      <dgm:spPr/>
      <dgm:t>
        <a:bodyPr/>
        <a:lstStyle/>
        <a:p>
          <a:endParaRPr lang="pt-BR"/>
        </a:p>
      </dgm:t>
    </dgm:pt>
    <dgm:pt modelId="{7C90E7D8-0403-44E9-837C-5DAF67CC3F7C}" type="sibTrans" cxnId="{D1651AF2-ACB4-4AA7-9CC0-BC2FBC0D4C22}">
      <dgm:prSet/>
      <dgm:spPr/>
      <dgm:t>
        <a:bodyPr/>
        <a:lstStyle/>
        <a:p>
          <a:endParaRPr lang="pt-BR"/>
        </a:p>
      </dgm:t>
    </dgm:pt>
    <dgm:pt modelId="{ABC19FCE-26B7-4EF2-97AA-85144444C60B}">
      <dgm:prSet custT="1"/>
      <dgm:spPr/>
      <dgm:t>
        <a:bodyPr/>
        <a:lstStyle/>
        <a:p>
          <a:pPr algn="just"/>
          <a:r>
            <a:rPr lang="pt-BR" sz="2500" dirty="0" smtClean="0">
              <a:latin typeface="Arial" panose="020B0604020202020204" pitchFamily="34" charset="0"/>
              <a:cs typeface="Arial" panose="020B0604020202020204" pitchFamily="34" charset="0"/>
            </a:rPr>
            <a:t>Meta 6.7: Garantir orientação sobre higiene bucal a 100% dos pacientes hipertensos</a:t>
          </a:r>
          <a:endParaRPr lang="pt-BR" sz="2500" dirty="0">
            <a:latin typeface="Arial" panose="020B0604020202020204" pitchFamily="34" charset="0"/>
            <a:cs typeface="Arial" panose="020B0604020202020204" pitchFamily="34" charset="0"/>
          </a:endParaRPr>
        </a:p>
      </dgm:t>
    </dgm:pt>
    <dgm:pt modelId="{3C23A0D9-F280-4794-A993-9E203D86A518}" type="parTrans" cxnId="{1B1866D6-7764-468B-9DF6-7889EF22977B}">
      <dgm:prSet/>
      <dgm:spPr/>
      <dgm:t>
        <a:bodyPr/>
        <a:lstStyle/>
        <a:p>
          <a:endParaRPr lang="pt-BR"/>
        </a:p>
      </dgm:t>
    </dgm:pt>
    <dgm:pt modelId="{34521240-338B-4884-9869-16A19A3FB7DD}" type="sibTrans" cxnId="{1B1866D6-7764-468B-9DF6-7889EF22977B}">
      <dgm:prSet/>
      <dgm:spPr/>
      <dgm:t>
        <a:bodyPr/>
        <a:lstStyle/>
        <a:p>
          <a:endParaRPr lang="pt-BR"/>
        </a:p>
      </dgm:t>
    </dgm:pt>
    <dgm:pt modelId="{E848ACA4-1A41-42E5-9583-107C8737A753}" type="pres">
      <dgm:prSet presAssocID="{47A5C5E4-10CF-41BA-AC7B-8066240D1DCB}" presName="Name0" presStyleCnt="0">
        <dgm:presLayoutVars>
          <dgm:dir/>
          <dgm:animLvl val="lvl"/>
          <dgm:resizeHandles val="exact"/>
        </dgm:presLayoutVars>
      </dgm:prSet>
      <dgm:spPr/>
      <dgm:t>
        <a:bodyPr/>
        <a:lstStyle/>
        <a:p>
          <a:endParaRPr lang="pt-BR"/>
        </a:p>
      </dgm:t>
    </dgm:pt>
    <dgm:pt modelId="{5CE1E8F8-5A65-4EF6-A0FC-4A9FA91FF091}" type="pres">
      <dgm:prSet presAssocID="{C5BB8E7F-A7FE-4F2C-AAF0-BF4E6A8A6D2E}" presName="linNode" presStyleCnt="0"/>
      <dgm:spPr/>
    </dgm:pt>
    <dgm:pt modelId="{EBC87A5C-85EB-4D97-9707-4C3E564E53DB}" type="pres">
      <dgm:prSet presAssocID="{C5BB8E7F-A7FE-4F2C-AAF0-BF4E6A8A6D2E}" presName="parentText" presStyleLbl="node1" presStyleIdx="0" presStyleCnt="2">
        <dgm:presLayoutVars>
          <dgm:chMax val="1"/>
          <dgm:bulletEnabled val="1"/>
        </dgm:presLayoutVars>
      </dgm:prSet>
      <dgm:spPr/>
      <dgm:t>
        <a:bodyPr/>
        <a:lstStyle/>
        <a:p>
          <a:endParaRPr lang="pt-BR"/>
        </a:p>
      </dgm:t>
    </dgm:pt>
    <dgm:pt modelId="{0A270965-A27B-483C-A13D-51B96F0EFF63}" type="pres">
      <dgm:prSet presAssocID="{C5BB8E7F-A7FE-4F2C-AAF0-BF4E6A8A6D2E}" presName="descendantText" presStyleLbl="alignAccFollowNode1" presStyleIdx="0" presStyleCnt="2">
        <dgm:presLayoutVars>
          <dgm:bulletEnabled val="1"/>
        </dgm:presLayoutVars>
      </dgm:prSet>
      <dgm:spPr/>
      <dgm:t>
        <a:bodyPr/>
        <a:lstStyle/>
        <a:p>
          <a:endParaRPr lang="pt-BR"/>
        </a:p>
      </dgm:t>
    </dgm:pt>
    <dgm:pt modelId="{7D45BB75-911A-4E33-B89A-7163BE8AECDC}" type="pres">
      <dgm:prSet presAssocID="{B22DB06D-3406-4181-ACFD-FACD350376E4}" presName="sp" presStyleCnt="0"/>
      <dgm:spPr/>
    </dgm:pt>
    <dgm:pt modelId="{B5CD6F78-16C2-4AD9-A259-C10700668B45}" type="pres">
      <dgm:prSet presAssocID="{9330A6E6-22D1-4A25-9BBA-F06D5318DF13}" presName="linNode" presStyleCnt="0"/>
      <dgm:spPr/>
    </dgm:pt>
    <dgm:pt modelId="{7B04E010-91BF-4AD0-9A0C-D90B9EF8EF91}" type="pres">
      <dgm:prSet presAssocID="{9330A6E6-22D1-4A25-9BBA-F06D5318DF13}" presName="parentText" presStyleLbl="node1" presStyleIdx="1" presStyleCnt="2">
        <dgm:presLayoutVars>
          <dgm:chMax val="1"/>
          <dgm:bulletEnabled val="1"/>
        </dgm:presLayoutVars>
      </dgm:prSet>
      <dgm:spPr/>
      <dgm:t>
        <a:bodyPr/>
        <a:lstStyle/>
        <a:p>
          <a:endParaRPr lang="pt-BR"/>
        </a:p>
      </dgm:t>
    </dgm:pt>
    <dgm:pt modelId="{EC3D8448-675F-4DD7-A2A5-C6809E63F44C}" type="pres">
      <dgm:prSet presAssocID="{9330A6E6-22D1-4A25-9BBA-F06D5318DF13}" presName="descendantText" presStyleLbl="alignAccFollowNode1" presStyleIdx="1" presStyleCnt="2">
        <dgm:presLayoutVars>
          <dgm:bulletEnabled val="1"/>
        </dgm:presLayoutVars>
      </dgm:prSet>
      <dgm:spPr/>
      <dgm:t>
        <a:bodyPr/>
        <a:lstStyle/>
        <a:p>
          <a:endParaRPr lang="pt-BR"/>
        </a:p>
      </dgm:t>
    </dgm:pt>
  </dgm:ptLst>
  <dgm:cxnLst>
    <dgm:cxn modelId="{651C0614-BB1E-4B5B-B9EA-D3C19286E580}" type="presOf" srcId="{47A5C5E4-10CF-41BA-AC7B-8066240D1DCB}" destId="{E848ACA4-1A41-42E5-9583-107C8737A753}" srcOrd="0" destOrd="0" presId="urn:microsoft.com/office/officeart/2005/8/layout/vList5"/>
    <dgm:cxn modelId="{7EB32340-3865-4700-AF15-DC59BD471C10}" srcId="{C5BB8E7F-A7FE-4F2C-AAF0-BF4E6A8A6D2E}" destId="{C3B85909-1FCC-42BD-8E25-5688A407EBAD}" srcOrd="0" destOrd="0" parTransId="{6C587407-ED1D-4E3E-B87D-D3ECA0DC39CF}" sibTransId="{568F6904-440B-4967-A96D-C43CCE5DE684}"/>
    <dgm:cxn modelId="{A980C858-050B-42B1-BE2E-D75D6990A801}" type="presOf" srcId="{EBD686FC-0541-488C-9F66-15C038A721EC}" destId="{EC3D8448-675F-4DD7-A2A5-C6809E63F44C}" srcOrd="0" destOrd="2" presId="urn:microsoft.com/office/officeart/2005/8/layout/vList5"/>
    <dgm:cxn modelId="{5E006BCD-C46F-4E5D-B262-EA78140D9AAC}" srcId="{9330A6E6-22D1-4A25-9BBA-F06D5318DF13}" destId="{25AC795E-12A3-4696-BB00-86C9F33999FD}" srcOrd="0" destOrd="0" parTransId="{62148E8D-538F-4065-87C4-B04015BBBA44}" sibTransId="{C834CF30-B177-4D2D-861F-DF1796401C65}"/>
    <dgm:cxn modelId="{DF31DFF2-3294-419E-97B9-A1998952C879}" type="presOf" srcId="{13B1DB41-F18A-4BFF-AD3B-97EA1FCC0179}" destId="{0A270965-A27B-483C-A13D-51B96F0EFF63}" srcOrd="0" destOrd="1" presId="urn:microsoft.com/office/officeart/2005/8/layout/vList5"/>
    <dgm:cxn modelId="{1B1866D6-7764-468B-9DF6-7889EF22977B}" srcId="{9330A6E6-22D1-4A25-9BBA-F06D5318DF13}" destId="{ABC19FCE-26B7-4EF2-97AA-85144444C60B}" srcOrd="1" destOrd="0" parTransId="{3C23A0D9-F280-4794-A993-9E203D86A518}" sibTransId="{34521240-338B-4884-9869-16A19A3FB7DD}"/>
    <dgm:cxn modelId="{6603EE90-A93F-4C46-B661-5522C1AE59AE}" srcId="{C5BB8E7F-A7FE-4F2C-AAF0-BF4E6A8A6D2E}" destId="{13B1DB41-F18A-4BFF-AD3B-97EA1FCC0179}" srcOrd="1" destOrd="0" parTransId="{0097FE28-B9C7-4387-B297-640E28B23DE1}" sibTransId="{05E33977-8C04-4936-9D40-00D113C60511}"/>
    <dgm:cxn modelId="{CF949106-675A-4B4F-A105-2125E27FB325}" srcId="{47A5C5E4-10CF-41BA-AC7B-8066240D1DCB}" destId="{C5BB8E7F-A7FE-4F2C-AAF0-BF4E6A8A6D2E}" srcOrd="0" destOrd="0" parTransId="{84E678CD-0AC2-432D-B604-CB5B75FB4A06}" sibTransId="{B22DB06D-3406-4181-ACFD-FACD350376E4}"/>
    <dgm:cxn modelId="{85DC3511-C3C0-4E39-8021-82F846326A2A}" type="presOf" srcId="{C5BB8E7F-A7FE-4F2C-AAF0-BF4E6A8A6D2E}" destId="{EBC87A5C-85EB-4D97-9707-4C3E564E53DB}" srcOrd="0" destOrd="0" presId="urn:microsoft.com/office/officeart/2005/8/layout/vList5"/>
    <dgm:cxn modelId="{07D09B23-A69C-4ADA-A518-0D7E4D5608D4}" srcId="{47A5C5E4-10CF-41BA-AC7B-8066240D1DCB}" destId="{9330A6E6-22D1-4A25-9BBA-F06D5318DF13}" srcOrd="1" destOrd="0" parTransId="{DC9D2FCF-CFA9-417F-9401-42137C42BC8E}" sibTransId="{B1CF1AA4-8B51-47ED-9B5B-0490752EF017}"/>
    <dgm:cxn modelId="{CC9E0B3E-67D0-40EE-86F9-3B00B09D4CE7}" type="presOf" srcId="{25AC795E-12A3-4696-BB00-86C9F33999FD}" destId="{EC3D8448-675F-4DD7-A2A5-C6809E63F44C}" srcOrd="0" destOrd="0" presId="urn:microsoft.com/office/officeart/2005/8/layout/vList5"/>
    <dgm:cxn modelId="{EAA4EF03-5B4B-4149-A260-5413BCE98B90}" type="presOf" srcId="{ABC19FCE-26B7-4EF2-97AA-85144444C60B}" destId="{EC3D8448-675F-4DD7-A2A5-C6809E63F44C}" srcOrd="0" destOrd="1" presId="urn:microsoft.com/office/officeart/2005/8/layout/vList5"/>
    <dgm:cxn modelId="{D1651AF2-ACB4-4AA7-9CC0-BC2FBC0D4C22}" srcId="{9330A6E6-22D1-4A25-9BBA-F06D5318DF13}" destId="{EBD686FC-0541-488C-9F66-15C038A721EC}" srcOrd="2" destOrd="0" parTransId="{5FC908DC-3465-4467-99B0-65AEA6B74485}" sibTransId="{7C90E7D8-0403-44E9-837C-5DAF67CC3F7C}"/>
    <dgm:cxn modelId="{9E12A5E7-1138-4224-88F4-788BAC0DC93C}" type="presOf" srcId="{9330A6E6-22D1-4A25-9BBA-F06D5318DF13}" destId="{7B04E010-91BF-4AD0-9A0C-D90B9EF8EF91}" srcOrd="0" destOrd="0" presId="urn:microsoft.com/office/officeart/2005/8/layout/vList5"/>
    <dgm:cxn modelId="{68CE0A1B-CCFB-47CF-8E3D-13C08F5C702E}" type="presOf" srcId="{C3B85909-1FCC-42BD-8E25-5688A407EBAD}" destId="{0A270965-A27B-483C-A13D-51B96F0EFF63}" srcOrd="0" destOrd="0" presId="urn:microsoft.com/office/officeart/2005/8/layout/vList5"/>
    <dgm:cxn modelId="{553666CA-D9BE-49B6-90ED-86F4083CE14E}" type="presParOf" srcId="{E848ACA4-1A41-42E5-9583-107C8737A753}" destId="{5CE1E8F8-5A65-4EF6-A0FC-4A9FA91FF091}" srcOrd="0" destOrd="0" presId="urn:microsoft.com/office/officeart/2005/8/layout/vList5"/>
    <dgm:cxn modelId="{468FEB21-1041-485F-BA2E-927AA69F7C20}" type="presParOf" srcId="{5CE1E8F8-5A65-4EF6-A0FC-4A9FA91FF091}" destId="{EBC87A5C-85EB-4D97-9707-4C3E564E53DB}" srcOrd="0" destOrd="0" presId="urn:microsoft.com/office/officeart/2005/8/layout/vList5"/>
    <dgm:cxn modelId="{9AB980E3-6FC0-41F3-937E-97D390DFE034}" type="presParOf" srcId="{5CE1E8F8-5A65-4EF6-A0FC-4A9FA91FF091}" destId="{0A270965-A27B-483C-A13D-51B96F0EFF63}" srcOrd="1" destOrd="0" presId="urn:microsoft.com/office/officeart/2005/8/layout/vList5"/>
    <dgm:cxn modelId="{4FAC7B97-DF2A-4F6E-9B8B-46697F05E1F1}" type="presParOf" srcId="{E848ACA4-1A41-42E5-9583-107C8737A753}" destId="{7D45BB75-911A-4E33-B89A-7163BE8AECDC}" srcOrd="1" destOrd="0" presId="urn:microsoft.com/office/officeart/2005/8/layout/vList5"/>
    <dgm:cxn modelId="{73F1C16A-B885-40BC-A533-81C0CADB0200}" type="presParOf" srcId="{E848ACA4-1A41-42E5-9583-107C8737A753}" destId="{B5CD6F78-16C2-4AD9-A259-C10700668B45}" srcOrd="2" destOrd="0" presId="urn:microsoft.com/office/officeart/2005/8/layout/vList5"/>
    <dgm:cxn modelId="{03AABF79-2D7C-4BBB-B0F7-F1E2E0ACA835}" type="presParOf" srcId="{B5CD6F78-16C2-4AD9-A259-C10700668B45}" destId="{7B04E010-91BF-4AD0-9A0C-D90B9EF8EF91}" srcOrd="0" destOrd="0" presId="urn:microsoft.com/office/officeart/2005/8/layout/vList5"/>
    <dgm:cxn modelId="{EB36D0CF-320F-487B-8288-FD2F227B7A74}" type="presParOf" srcId="{B5CD6F78-16C2-4AD9-A259-C10700668B45}" destId="{EC3D8448-675F-4DD7-A2A5-C6809E63F4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BA2D5-3DDE-4787-9DBF-18E5BD6398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44188F94-7033-400C-BF4B-0D3AB687E4EC}">
      <dgm:prSet phldrT="[Texto]" custT="1"/>
      <dgm:spPr/>
      <dgm:t>
        <a:bodyPr/>
        <a:lstStyle/>
        <a:p>
          <a:r>
            <a:rPr lang="pt-BR" sz="2800" dirty="0" smtClean="0">
              <a:latin typeface="Arial" panose="020B0604020202020204" pitchFamily="34" charset="0"/>
              <a:cs typeface="Arial" panose="020B0604020202020204" pitchFamily="34" charset="0"/>
            </a:rPr>
            <a:t>Equipe</a:t>
          </a:r>
          <a:endParaRPr lang="pt-BR" sz="2800" dirty="0">
            <a:latin typeface="Arial" panose="020B0604020202020204" pitchFamily="34" charset="0"/>
            <a:cs typeface="Arial" panose="020B0604020202020204" pitchFamily="34" charset="0"/>
          </a:endParaRPr>
        </a:p>
      </dgm:t>
    </dgm:pt>
    <dgm:pt modelId="{A45261AE-3DEE-48C4-9F76-D7E9759E4A6C}" type="parTrans" cxnId="{13249900-E9CA-41A7-9EEB-1E71B08B815E}">
      <dgm:prSet/>
      <dgm:spPr/>
      <dgm:t>
        <a:bodyPr/>
        <a:lstStyle/>
        <a:p>
          <a:endParaRPr lang="pt-BR"/>
        </a:p>
      </dgm:t>
    </dgm:pt>
    <dgm:pt modelId="{2D3C7BBE-9E63-4EBD-847C-A035EAAF90F8}" type="sibTrans" cxnId="{13249900-E9CA-41A7-9EEB-1E71B08B815E}">
      <dgm:prSet/>
      <dgm:spPr/>
      <dgm:t>
        <a:bodyPr/>
        <a:lstStyle/>
        <a:p>
          <a:endParaRPr lang="pt-BR"/>
        </a:p>
      </dgm:t>
    </dgm:pt>
    <dgm:pt modelId="{0362809B-4E36-4548-B29F-A8F74D4FFC1E}">
      <dgm:prSet phldrT="[Texto]" custT="1"/>
      <dgm:spPr/>
      <dgm:t>
        <a:bodyPr/>
        <a:lstStyle/>
        <a:p>
          <a:pPr algn="just"/>
          <a:r>
            <a:rPr lang="pt-BR" sz="3400" dirty="0" smtClean="0"/>
            <a:t>    </a:t>
          </a:r>
          <a:r>
            <a:rPr lang="pt-BR" sz="2800" dirty="0" smtClean="0">
              <a:latin typeface="Arial" panose="020B0604020202020204" pitchFamily="34" charset="0"/>
              <a:cs typeface="Arial" panose="020B0604020202020204" pitchFamily="34" charset="0"/>
            </a:rPr>
            <a:t>Comunidade</a:t>
          </a:r>
          <a:r>
            <a:rPr lang="pt-BR" sz="3400" dirty="0" smtClean="0">
              <a:latin typeface="Arial" pitchFamily="34" charset="0"/>
              <a:cs typeface="Arial" pitchFamily="34" charset="0"/>
            </a:rPr>
            <a:t>	</a:t>
          </a:r>
          <a:endParaRPr lang="pt-BR" sz="3400" dirty="0"/>
        </a:p>
      </dgm:t>
    </dgm:pt>
    <dgm:pt modelId="{D8823FB0-1FBD-40CC-8AE3-F22531D60459}" type="parTrans" cxnId="{8A392DF8-6869-463E-B654-980FC1EEF7A1}">
      <dgm:prSet/>
      <dgm:spPr/>
      <dgm:t>
        <a:bodyPr/>
        <a:lstStyle/>
        <a:p>
          <a:endParaRPr lang="pt-BR"/>
        </a:p>
      </dgm:t>
    </dgm:pt>
    <dgm:pt modelId="{D5278F92-396D-46F2-92EA-A850E954EE24}" type="sibTrans" cxnId="{8A392DF8-6869-463E-B654-980FC1EEF7A1}">
      <dgm:prSet/>
      <dgm:spPr/>
      <dgm:t>
        <a:bodyPr/>
        <a:lstStyle/>
        <a:p>
          <a:endParaRPr lang="pt-BR"/>
        </a:p>
      </dgm:t>
    </dgm:pt>
    <dgm:pt modelId="{EEEC6CB2-5AB1-4DCB-A251-AD2DA494998B}">
      <dgm:prSet phldrT="[Texto]"/>
      <dgm:spPr/>
      <dgm:t>
        <a:bodyPr/>
        <a:lstStyle/>
        <a:p>
          <a:pPr algn="l"/>
          <a:endParaRPr lang="pt-BR" sz="2700" dirty="0"/>
        </a:p>
      </dgm:t>
    </dgm:pt>
    <dgm:pt modelId="{B17A6009-08BA-43FA-AD2B-E30BD048461B}" type="parTrans" cxnId="{C5406080-DE34-48D9-A941-BAEAEB208AF8}">
      <dgm:prSet/>
      <dgm:spPr/>
      <dgm:t>
        <a:bodyPr/>
        <a:lstStyle/>
        <a:p>
          <a:endParaRPr lang="pt-BR"/>
        </a:p>
      </dgm:t>
    </dgm:pt>
    <dgm:pt modelId="{9DE95302-37D6-427A-95D6-E81E21461038}" type="sibTrans" cxnId="{C5406080-DE34-48D9-A941-BAEAEB208AF8}">
      <dgm:prSet/>
      <dgm:spPr/>
      <dgm:t>
        <a:bodyPr/>
        <a:lstStyle/>
        <a:p>
          <a:endParaRPr lang="pt-BR"/>
        </a:p>
      </dgm:t>
    </dgm:pt>
    <dgm:pt modelId="{C02FA255-1FF7-4A59-B5D4-46431023024E}">
      <dgm:prSet phldrT="[Texto]"/>
      <dgm:spPr/>
      <dgm:t>
        <a:bodyPr/>
        <a:lstStyle/>
        <a:p>
          <a:pPr algn="l"/>
          <a:endParaRPr lang="pt-BR" sz="2700" dirty="0"/>
        </a:p>
      </dgm:t>
    </dgm:pt>
    <dgm:pt modelId="{7BD329DA-A429-4F46-8813-58F7CA86AB6C}" type="parTrans" cxnId="{56C4368A-A926-4F9E-8585-098E15FE9EB6}">
      <dgm:prSet/>
      <dgm:spPr/>
      <dgm:t>
        <a:bodyPr/>
        <a:lstStyle/>
        <a:p>
          <a:endParaRPr lang="pt-BR"/>
        </a:p>
      </dgm:t>
    </dgm:pt>
    <dgm:pt modelId="{27466D04-7415-4788-A42E-5DB09FB61CAE}" type="sibTrans" cxnId="{56C4368A-A926-4F9E-8585-098E15FE9EB6}">
      <dgm:prSet/>
      <dgm:spPr/>
      <dgm:t>
        <a:bodyPr/>
        <a:lstStyle/>
        <a:p>
          <a:endParaRPr lang="pt-BR"/>
        </a:p>
      </dgm:t>
    </dgm:pt>
    <dgm:pt modelId="{8BC2C6AE-6304-40F5-8948-75C2EB3301C0}">
      <dgm:prSet phldrT="[Texto]"/>
      <dgm:spPr/>
      <dgm:t>
        <a:bodyPr/>
        <a:lstStyle/>
        <a:p>
          <a:pPr algn="l"/>
          <a:endParaRPr lang="pt-BR" sz="2700" dirty="0"/>
        </a:p>
      </dgm:t>
    </dgm:pt>
    <dgm:pt modelId="{C5438EF4-7813-46A2-8A5C-15724D6636BE}" type="parTrans" cxnId="{F2D86E4F-0102-447C-A306-B8FE09EFCC36}">
      <dgm:prSet/>
      <dgm:spPr/>
      <dgm:t>
        <a:bodyPr/>
        <a:lstStyle/>
        <a:p>
          <a:endParaRPr lang="pt-BR"/>
        </a:p>
      </dgm:t>
    </dgm:pt>
    <dgm:pt modelId="{87F26AA4-ED9B-4305-AB90-105D3C948F09}" type="sibTrans" cxnId="{F2D86E4F-0102-447C-A306-B8FE09EFCC36}">
      <dgm:prSet/>
      <dgm:spPr/>
      <dgm:t>
        <a:bodyPr/>
        <a:lstStyle/>
        <a:p>
          <a:endParaRPr lang="pt-BR"/>
        </a:p>
      </dgm:t>
    </dgm:pt>
    <dgm:pt modelId="{0A96A6F9-C40F-4C44-9A3F-F68DC387EADC}">
      <dgm:prSet custT="1"/>
      <dgm:spPr/>
      <dgm:t>
        <a:bodyPr/>
        <a:lstStyle/>
        <a:p>
          <a:pPr algn="ctr"/>
          <a:r>
            <a:rPr lang="pt-BR" sz="2800" dirty="0" smtClean="0">
              <a:latin typeface="Arial" pitchFamily="34" charset="0"/>
              <a:cs typeface="Arial" pitchFamily="34" charset="0"/>
            </a:rPr>
            <a:t>Serviço </a:t>
          </a:r>
          <a:r>
            <a:rPr lang="pt-BR" sz="3400" dirty="0" smtClean="0">
              <a:latin typeface="Arial" pitchFamily="34" charset="0"/>
              <a:cs typeface="Arial" pitchFamily="34" charset="0"/>
            </a:rPr>
            <a:t>	</a:t>
          </a:r>
        </a:p>
      </dgm:t>
    </dgm:pt>
    <dgm:pt modelId="{1A15F589-E540-4847-B5C4-943708838D23}" type="parTrans" cxnId="{CE859DCC-91E9-4A18-BCFE-6F8E3A6B206B}">
      <dgm:prSet/>
      <dgm:spPr/>
      <dgm:t>
        <a:bodyPr/>
        <a:lstStyle/>
        <a:p>
          <a:endParaRPr lang="pt-BR"/>
        </a:p>
      </dgm:t>
    </dgm:pt>
    <dgm:pt modelId="{F5BEFB22-4175-446E-967C-B20E6753BCCF}" type="sibTrans" cxnId="{CE859DCC-91E9-4A18-BCFE-6F8E3A6B206B}">
      <dgm:prSet/>
      <dgm:spPr/>
      <dgm:t>
        <a:bodyPr/>
        <a:lstStyle/>
        <a:p>
          <a:endParaRPr lang="pt-BR"/>
        </a:p>
      </dgm:t>
    </dgm:pt>
    <dgm:pt modelId="{5B2146CB-BA83-42A7-9E28-64147712462C}">
      <dgm:prSet custT="1"/>
      <dgm:spPr/>
      <dgm:t>
        <a:bodyPr/>
        <a:lstStyle/>
        <a:p>
          <a:r>
            <a:rPr lang="pt-BR" sz="2800" dirty="0" smtClean="0">
              <a:latin typeface="Arial" pitchFamily="34" charset="0"/>
              <a:cs typeface="Arial" pitchFamily="34" charset="0"/>
            </a:rPr>
            <a:t> Incorporação na rotina dos serviços.	</a:t>
          </a:r>
        </a:p>
      </dgm:t>
    </dgm:pt>
    <dgm:pt modelId="{EB8444D5-5E8B-42B1-BDC3-417385C4AEF9}" type="parTrans" cxnId="{E9969472-88F1-49E8-AC86-89B2F1FBCF96}">
      <dgm:prSet/>
      <dgm:spPr/>
      <dgm:t>
        <a:bodyPr/>
        <a:lstStyle/>
        <a:p>
          <a:endParaRPr lang="pt-BR"/>
        </a:p>
      </dgm:t>
    </dgm:pt>
    <dgm:pt modelId="{22BA8ACB-6EC8-4F91-AAA5-F86C5E1F087D}" type="sibTrans" cxnId="{E9969472-88F1-49E8-AC86-89B2F1FBCF96}">
      <dgm:prSet/>
      <dgm:spPr/>
      <dgm:t>
        <a:bodyPr/>
        <a:lstStyle/>
        <a:p>
          <a:endParaRPr lang="pt-BR"/>
        </a:p>
      </dgm:t>
    </dgm:pt>
    <dgm:pt modelId="{3492FCD0-5D95-45BE-BCA9-42DFCA77F100}" type="pres">
      <dgm:prSet presAssocID="{805BA2D5-3DDE-4787-9DBF-18E5BD63982A}" presName="diagram" presStyleCnt="0">
        <dgm:presLayoutVars>
          <dgm:dir/>
          <dgm:resizeHandles val="exact"/>
        </dgm:presLayoutVars>
      </dgm:prSet>
      <dgm:spPr/>
      <dgm:t>
        <a:bodyPr/>
        <a:lstStyle/>
        <a:p>
          <a:endParaRPr lang="pt-BR"/>
        </a:p>
      </dgm:t>
    </dgm:pt>
    <dgm:pt modelId="{3956231D-D1D4-4300-BC77-649CB32B1292}" type="pres">
      <dgm:prSet presAssocID="{44188F94-7033-400C-BF4B-0D3AB687E4EC}" presName="node" presStyleLbl="node1" presStyleIdx="0" presStyleCnt="4" custLinFactNeighborX="-12718" custLinFactNeighborY="-5762">
        <dgm:presLayoutVars>
          <dgm:bulletEnabled val="1"/>
        </dgm:presLayoutVars>
      </dgm:prSet>
      <dgm:spPr/>
      <dgm:t>
        <a:bodyPr/>
        <a:lstStyle/>
        <a:p>
          <a:endParaRPr lang="pt-BR"/>
        </a:p>
      </dgm:t>
    </dgm:pt>
    <dgm:pt modelId="{22E424CE-DC4F-4818-80B8-C84B80F84CC5}" type="pres">
      <dgm:prSet presAssocID="{2D3C7BBE-9E63-4EBD-847C-A035EAAF90F8}" presName="sibTrans" presStyleCnt="0"/>
      <dgm:spPr/>
    </dgm:pt>
    <dgm:pt modelId="{BC342555-6D00-45C7-9FB4-644CA92E7159}" type="pres">
      <dgm:prSet presAssocID="{0A96A6F9-C40F-4C44-9A3F-F68DC387EADC}" presName="node" presStyleLbl="node1" presStyleIdx="1" presStyleCnt="4">
        <dgm:presLayoutVars>
          <dgm:bulletEnabled val="1"/>
        </dgm:presLayoutVars>
      </dgm:prSet>
      <dgm:spPr/>
      <dgm:t>
        <a:bodyPr/>
        <a:lstStyle/>
        <a:p>
          <a:endParaRPr lang="pt-BR"/>
        </a:p>
      </dgm:t>
    </dgm:pt>
    <dgm:pt modelId="{BD801686-3419-4A89-8221-85A5DB07EF19}" type="pres">
      <dgm:prSet presAssocID="{F5BEFB22-4175-446E-967C-B20E6753BCCF}" presName="sibTrans" presStyleCnt="0"/>
      <dgm:spPr/>
    </dgm:pt>
    <dgm:pt modelId="{A401394D-ECA3-4CC8-A755-C4B9C36F53B3}" type="pres">
      <dgm:prSet presAssocID="{0362809B-4E36-4548-B29F-A8F74D4FFC1E}" presName="node" presStyleLbl="node1" presStyleIdx="2" presStyleCnt="4" custLinFactNeighborX="-44182" custLinFactNeighborY="-1904">
        <dgm:presLayoutVars>
          <dgm:bulletEnabled val="1"/>
        </dgm:presLayoutVars>
      </dgm:prSet>
      <dgm:spPr/>
      <dgm:t>
        <a:bodyPr/>
        <a:lstStyle/>
        <a:p>
          <a:endParaRPr lang="pt-BR"/>
        </a:p>
      </dgm:t>
    </dgm:pt>
    <dgm:pt modelId="{1D97295C-E022-4724-B124-396A60F435AF}" type="pres">
      <dgm:prSet presAssocID="{D5278F92-396D-46F2-92EA-A850E954EE24}" presName="sibTrans" presStyleCnt="0"/>
      <dgm:spPr/>
    </dgm:pt>
    <dgm:pt modelId="{48D7E1AC-810F-4090-9EF1-42E0841A4712}" type="pres">
      <dgm:prSet presAssocID="{5B2146CB-BA83-42A7-9E28-64147712462C}" presName="node" presStyleLbl="node1" presStyleIdx="3" presStyleCnt="4" custScaleX="108667">
        <dgm:presLayoutVars>
          <dgm:bulletEnabled val="1"/>
        </dgm:presLayoutVars>
      </dgm:prSet>
      <dgm:spPr/>
      <dgm:t>
        <a:bodyPr/>
        <a:lstStyle/>
        <a:p>
          <a:endParaRPr lang="pt-BR"/>
        </a:p>
      </dgm:t>
    </dgm:pt>
  </dgm:ptLst>
  <dgm:cxnLst>
    <dgm:cxn modelId="{8A392DF8-6869-463E-B654-980FC1EEF7A1}" srcId="{805BA2D5-3DDE-4787-9DBF-18E5BD63982A}" destId="{0362809B-4E36-4548-B29F-A8F74D4FFC1E}" srcOrd="2" destOrd="0" parTransId="{D8823FB0-1FBD-40CC-8AE3-F22531D60459}" sibTransId="{D5278F92-396D-46F2-92EA-A850E954EE24}"/>
    <dgm:cxn modelId="{E86A432A-A8DB-427B-A8EE-8BCB6BE41B12}" type="presOf" srcId="{C02FA255-1FF7-4A59-B5D4-46431023024E}" destId="{A401394D-ECA3-4CC8-A755-C4B9C36F53B3}" srcOrd="0" destOrd="2" presId="urn:microsoft.com/office/officeart/2005/8/layout/default"/>
    <dgm:cxn modelId="{8C44F7A7-04D4-4274-A836-6A838F4859AD}" type="presOf" srcId="{0A96A6F9-C40F-4C44-9A3F-F68DC387EADC}" destId="{BC342555-6D00-45C7-9FB4-644CA92E7159}" srcOrd="0" destOrd="0" presId="urn:microsoft.com/office/officeart/2005/8/layout/default"/>
    <dgm:cxn modelId="{E9969472-88F1-49E8-AC86-89B2F1FBCF96}" srcId="{805BA2D5-3DDE-4787-9DBF-18E5BD63982A}" destId="{5B2146CB-BA83-42A7-9E28-64147712462C}" srcOrd="3" destOrd="0" parTransId="{EB8444D5-5E8B-42B1-BDC3-417385C4AEF9}" sibTransId="{22BA8ACB-6EC8-4F91-AAA5-F86C5E1F087D}"/>
    <dgm:cxn modelId="{37184157-E609-4063-98DE-AF636098C54E}" type="presOf" srcId="{8BC2C6AE-6304-40F5-8948-75C2EB3301C0}" destId="{A401394D-ECA3-4CC8-A755-C4B9C36F53B3}" srcOrd="0" destOrd="3" presId="urn:microsoft.com/office/officeart/2005/8/layout/default"/>
    <dgm:cxn modelId="{F00FB046-F487-43C5-87E5-70E1E031402A}" type="presOf" srcId="{44188F94-7033-400C-BF4B-0D3AB687E4EC}" destId="{3956231D-D1D4-4300-BC77-649CB32B1292}" srcOrd="0" destOrd="0" presId="urn:microsoft.com/office/officeart/2005/8/layout/default"/>
    <dgm:cxn modelId="{8F539FFE-A8C1-4D3D-B9EC-CF201D0C0D71}" type="presOf" srcId="{EEEC6CB2-5AB1-4DCB-A251-AD2DA494998B}" destId="{A401394D-ECA3-4CC8-A755-C4B9C36F53B3}" srcOrd="0" destOrd="1" presId="urn:microsoft.com/office/officeart/2005/8/layout/default"/>
    <dgm:cxn modelId="{CE859DCC-91E9-4A18-BCFE-6F8E3A6B206B}" srcId="{805BA2D5-3DDE-4787-9DBF-18E5BD63982A}" destId="{0A96A6F9-C40F-4C44-9A3F-F68DC387EADC}" srcOrd="1" destOrd="0" parTransId="{1A15F589-E540-4847-B5C4-943708838D23}" sibTransId="{F5BEFB22-4175-446E-967C-B20E6753BCCF}"/>
    <dgm:cxn modelId="{4A1AFC14-113A-4804-9A64-BF284CC0D4D2}" type="presOf" srcId="{0362809B-4E36-4548-B29F-A8F74D4FFC1E}" destId="{A401394D-ECA3-4CC8-A755-C4B9C36F53B3}" srcOrd="0" destOrd="0" presId="urn:microsoft.com/office/officeart/2005/8/layout/default"/>
    <dgm:cxn modelId="{56C4368A-A926-4F9E-8585-098E15FE9EB6}" srcId="{0362809B-4E36-4548-B29F-A8F74D4FFC1E}" destId="{C02FA255-1FF7-4A59-B5D4-46431023024E}" srcOrd="1" destOrd="0" parTransId="{7BD329DA-A429-4F46-8813-58F7CA86AB6C}" sibTransId="{27466D04-7415-4788-A42E-5DB09FB61CAE}"/>
    <dgm:cxn modelId="{55C2178D-240F-40FB-BC63-0C12A36334EA}" type="presOf" srcId="{5B2146CB-BA83-42A7-9E28-64147712462C}" destId="{48D7E1AC-810F-4090-9EF1-42E0841A4712}" srcOrd="0" destOrd="0" presId="urn:microsoft.com/office/officeart/2005/8/layout/default"/>
    <dgm:cxn modelId="{13249900-E9CA-41A7-9EEB-1E71B08B815E}" srcId="{805BA2D5-3DDE-4787-9DBF-18E5BD63982A}" destId="{44188F94-7033-400C-BF4B-0D3AB687E4EC}" srcOrd="0" destOrd="0" parTransId="{A45261AE-3DEE-48C4-9F76-D7E9759E4A6C}" sibTransId="{2D3C7BBE-9E63-4EBD-847C-A035EAAF90F8}"/>
    <dgm:cxn modelId="{D9F0886D-A240-4C18-BD98-4771F8A5FCE3}" type="presOf" srcId="{805BA2D5-3DDE-4787-9DBF-18E5BD63982A}" destId="{3492FCD0-5D95-45BE-BCA9-42DFCA77F100}" srcOrd="0" destOrd="0" presId="urn:microsoft.com/office/officeart/2005/8/layout/default"/>
    <dgm:cxn modelId="{F2D86E4F-0102-447C-A306-B8FE09EFCC36}" srcId="{0362809B-4E36-4548-B29F-A8F74D4FFC1E}" destId="{8BC2C6AE-6304-40F5-8948-75C2EB3301C0}" srcOrd="2" destOrd="0" parTransId="{C5438EF4-7813-46A2-8A5C-15724D6636BE}" sibTransId="{87F26AA4-ED9B-4305-AB90-105D3C948F09}"/>
    <dgm:cxn modelId="{C5406080-DE34-48D9-A941-BAEAEB208AF8}" srcId="{0362809B-4E36-4548-B29F-A8F74D4FFC1E}" destId="{EEEC6CB2-5AB1-4DCB-A251-AD2DA494998B}" srcOrd="0" destOrd="0" parTransId="{B17A6009-08BA-43FA-AD2B-E30BD048461B}" sibTransId="{9DE95302-37D6-427A-95D6-E81E21461038}"/>
    <dgm:cxn modelId="{CD44A61F-26E5-403C-B610-726B85FEF687}" type="presParOf" srcId="{3492FCD0-5D95-45BE-BCA9-42DFCA77F100}" destId="{3956231D-D1D4-4300-BC77-649CB32B1292}" srcOrd="0" destOrd="0" presId="urn:microsoft.com/office/officeart/2005/8/layout/default"/>
    <dgm:cxn modelId="{67C0A67C-61C5-44DC-A660-A3DCCCD335AC}" type="presParOf" srcId="{3492FCD0-5D95-45BE-BCA9-42DFCA77F100}" destId="{22E424CE-DC4F-4818-80B8-C84B80F84CC5}" srcOrd="1" destOrd="0" presId="urn:microsoft.com/office/officeart/2005/8/layout/default"/>
    <dgm:cxn modelId="{82CD24F1-79A4-48E9-AB19-0343A945BE77}" type="presParOf" srcId="{3492FCD0-5D95-45BE-BCA9-42DFCA77F100}" destId="{BC342555-6D00-45C7-9FB4-644CA92E7159}" srcOrd="2" destOrd="0" presId="urn:microsoft.com/office/officeart/2005/8/layout/default"/>
    <dgm:cxn modelId="{9ABDAB2A-569D-42A2-AFAB-D31F1662FD0A}" type="presParOf" srcId="{3492FCD0-5D95-45BE-BCA9-42DFCA77F100}" destId="{BD801686-3419-4A89-8221-85A5DB07EF19}" srcOrd="3" destOrd="0" presId="urn:microsoft.com/office/officeart/2005/8/layout/default"/>
    <dgm:cxn modelId="{A5802616-6147-44DF-989D-42085826765C}" type="presParOf" srcId="{3492FCD0-5D95-45BE-BCA9-42DFCA77F100}" destId="{A401394D-ECA3-4CC8-A755-C4B9C36F53B3}" srcOrd="4" destOrd="0" presId="urn:microsoft.com/office/officeart/2005/8/layout/default"/>
    <dgm:cxn modelId="{B8108E22-6A20-45C4-88F5-7A69F630ED63}" type="presParOf" srcId="{3492FCD0-5D95-45BE-BCA9-42DFCA77F100}" destId="{1D97295C-E022-4724-B124-396A60F435AF}" srcOrd="5" destOrd="0" presId="urn:microsoft.com/office/officeart/2005/8/layout/default"/>
    <dgm:cxn modelId="{D451A937-51B2-4B77-BFBA-5083C83AA156}" type="presParOf" srcId="{3492FCD0-5D95-45BE-BCA9-42DFCA77F100}" destId="{48D7E1AC-810F-4090-9EF1-42E0841A471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A327A9F0-0D61-4055-86CD-8A7145A53673}"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32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8C814FE-F541-410B-93E0-D5C5A35945C0}" type="datetimeFigureOut">
              <a:rPr lang="pt-BR" smtClean="0"/>
              <a:t>15/09/2015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3542932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31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04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109654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40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20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99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10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2269885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8C814FE-F541-410B-93E0-D5C5A35945C0}" type="datetimeFigureOut">
              <a:rPr lang="pt-BR" smtClean="0"/>
              <a:t>15/09/2015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7A9F0-0D61-4055-86CD-8A7145A53673}"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32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8C814FE-F541-410B-93E0-D5C5A35945C0}" type="datetimeFigureOut">
              <a:rPr lang="pt-BR" smtClean="0"/>
              <a:t>15/09/2015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3177474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8C814FE-F541-410B-93E0-D5C5A35945C0}" type="datetimeFigureOut">
              <a:rPr lang="pt-BR" smtClean="0"/>
              <a:t>15/09/2015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327A9F0-0D61-4055-86CD-8A7145A53673}"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94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8C814FE-F541-410B-93E0-D5C5A35945C0}" type="datetimeFigureOut">
              <a:rPr lang="pt-BR" smtClean="0"/>
              <a:t>15/09/2015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327A9F0-0D61-4055-86CD-8A7145A53673}"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92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814FE-F541-410B-93E0-D5C5A35945C0}" type="datetimeFigureOut">
              <a:rPr lang="pt-BR" smtClean="0"/>
              <a:t>15/09/2015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40962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8C814FE-F541-410B-93E0-D5C5A35945C0}" type="datetimeFigureOut">
              <a:rPr lang="pt-BR" smtClean="0"/>
              <a:t>15/09/2015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7A9F0-0D61-4055-86CD-8A7145A53673}"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230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8C814FE-F541-410B-93E0-D5C5A35945C0}" type="datetimeFigureOut">
              <a:rPr lang="pt-BR" smtClean="0"/>
              <a:t>15/09/2015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7A9F0-0D61-4055-86CD-8A7145A53673}" type="slidenum">
              <a:rPr lang="pt-BR" smtClean="0"/>
              <a:t>‹nº›</a:t>
            </a:fld>
            <a:endParaRPr lang="pt-BR"/>
          </a:p>
        </p:txBody>
      </p:sp>
    </p:spTree>
    <p:extLst>
      <p:ext uri="{BB962C8B-B14F-4D97-AF65-F5344CB8AC3E}">
        <p14:creationId xmlns:p14="http://schemas.microsoft.com/office/powerpoint/2010/main" val="144443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C814FE-F541-410B-93E0-D5C5A35945C0}" type="datetimeFigureOut">
              <a:rPr lang="pt-BR" smtClean="0"/>
              <a:t>15/09/2015</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27A9F0-0D61-4055-86CD-8A7145A53673}" type="slidenum">
              <a:rPr lang="pt-BR" smtClean="0"/>
              <a:t>‹nº›</a:t>
            </a:fld>
            <a:endParaRPr lang="pt-BR"/>
          </a:p>
        </p:txBody>
      </p:sp>
    </p:spTree>
    <p:extLst>
      <p:ext uri="{BB962C8B-B14F-4D97-AF65-F5344CB8AC3E}">
        <p14:creationId xmlns:p14="http://schemas.microsoft.com/office/powerpoint/2010/main" val="979225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aude.gov.br/bv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68952" y="1524000"/>
            <a:ext cx="6815669" cy="922216"/>
          </a:xfrm>
        </p:spPr>
        <p:txBody>
          <a:bodyPr/>
          <a:lstStyle/>
          <a:p>
            <a:r>
              <a:rPr lang="pt-BR" sz="1800" b="1" dirty="0">
                <a:solidFill>
                  <a:schemeClr val="tx1"/>
                </a:solidFill>
                <a:latin typeface="Arial" panose="020B0604020202020204" pitchFamily="34" charset="0"/>
                <a:cs typeface="Arial" panose="020B0604020202020204" pitchFamily="34" charset="0"/>
              </a:rPr>
              <a:t>UNIVERSIDADE ABERTA DO SUS</a:t>
            </a:r>
            <a:r>
              <a:rPr lang="pt-BR" sz="1800" dirty="0">
                <a:solidFill>
                  <a:schemeClr val="tx1"/>
                </a:solidFill>
                <a:latin typeface="Arial" panose="020B0604020202020204" pitchFamily="34" charset="0"/>
                <a:cs typeface="Arial" panose="020B0604020202020204" pitchFamily="34" charset="0"/>
              </a:rPr>
              <a:t/>
            </a:r>
            <a:br>
              <a:rPr lang="pt-BR" sz="1800" dirty="0">
                <a:solidFill>
                  <a:schemeClr val="tx1"/>
                </a:solidFill>
                <a:latin typeface="Arial" panose="020B0604020202020204" pitchFamily="34" charset="0"/>
                <a:cs typeface="Arial" panose="020B0604020202020204" pitchFamily="34" charset="0"/>
              </a:rPr>
            </a:br>
            <a:r>
              <a:rPr lang="pt-BR" sz="1800" b="1" dirty="0">
                <a:solidFill>
                  <a:schemeClr val="tx1"/>
                </a:solidFill>
                <a:latin typeface="Arial" panose="020B0604020202020204" pitchFamily="34" charset="0"/>
                <a:cs typeface="Arial" panose="020B0604020202020204" pitchFamily="34" charset="0"/>
              </a:rPr>
              <a:t>UNIVERSIDADE FEDERAL DE PELOTAS</a:t>
            </a:r>
            <a:r>
              <a:rPr lang="pt-BR" sz="1800" dirty="0">
                <a:solidFill>
                  <a:schemeClr val="tx1"/>
                </a:solidFill>
                <a:latin typeface="Arial" panose="020B0604020202020204" pitchFamily="34" charset="0"/>
                <a:cs typeface="Arial" panose="020B0604020202020204" pitchFamily="34" charset="0"/>
              </a:rPr>
              <a:t/>
            </a:r>
            <a:br>
              <a:rPr lang="pt-BR" sz="1800" dirty="0">
                <a:solidFill>
                  <a:schemeClr val="tx1"/>
                </a:solidFill>
                <a:latin typeface="Arial" panose="020B0604020202020204" pitchFamily="34" charset="0"/>
                <a:cs typeface="Arial" panose="020B0604020202020204" pitchFamily="34" charset="0"/>
              </a:rPr>
            </a:br>
            <a:r>
              <a:rPr lang="pt-BR" sz="1800" b="1" dirty="0">
                <a:solidFill>
                  <a:schemeClr val="tx1"/>
                </a:solidFill>
                <a:latin typeface="Arial" panose="020B0604020202020204" pitchFamily="34" charset="0"/>
                <a:cs typeface="Arial" panose="020B0604020202020204" pitchFamily="34" charset="0"/>
              </a:rPr>
              <a:t>Especialização em Saúde da </a:t>
            </a:r>
            <a:r>
              <a:rPr lang="pt-BR" sz="1800" b="1" dirty="0" smtClean="0">
                <a:solidFill>
                  <a:schemeClr val="tx1"/>
                </a:solidFill>
                <a:latin typeface="Arial" panose="020B0604020202020204" pitchFamily="34" charset="0"/>
                <a:cs typeface="Arial" panose="020B0604020202020204" pitchFamily="34" charset="0"/>
              </a:rPr>
              <a:t>Família</a:t>
            </a:r>
            <a:endParaRPr lang="pt-BR" sz="1800" dirty="0">
              <a:solidFill>
                <a:schemeClr val="tx1"/>
              </a:solidFill>
            </a:endParaRPr>
          </a:p>
        </p:txBody>
      </p:sp>
      <p:sp>
        <p:nvSpPr>
          <p:cNvPr id="3" name="Subtítulo 2"/>
          <p:cNvSpPr>
            <a:spLocks noGrp="1"/>
          </p:cNvSpPr>
          <p:nvPr>
            <p:ph type="subTitle" idx="1"/>
          </p:nvPr>
        </p:nvSpPr>
        <p:spPr>
          <a:xfrm>
            <a:off x="2413977" y="2766137"/>
            <a:ext cx="7366000" cy="2767155"/>
          </a:xfrm>
        </p:spPr>
        <p:txBody>
          <a:bodyPr>
            <a:normAutofit fontScale="25000" lnSpcReduction="20000"/>
          </a:bodyPr>
          <a:lstStyle/>
          <a:p>
            <a:r>
              <a:rPr lang="pt-BR" sz="8800" b="1" dirty="0" smtClean="0">
                <a:latin typeface="Arial" panose="020B0604020202020204" pitchFamily="34" charset="0"/>
                <a:cs typeface="Arial" panose="020B0604020202020204" pitchFamily="34" charset="0"/>
              </a:rPr>
              <a:t>MELHORIA DA ATENÇÃO A PESSOA COM HIPERTENSÃO ARTERIAL SISTÊMICA E/OU DIABETES MELLITUS NA UBS BELA VISTA DO PIATÓ, ASSÚ/RN</a:t>
            </a:r>
          </a:p>
          <a:p>
            <a:endParaRPr lang="pt-BR" sz="9600" b="1" dirty="0">
              <a:latin typeface="Arial" panose="020B0604020202020204" pitchFamily="34" charset="0"/>
              <a:cs typeface="Arial" panose="020B0604020202020204" pitchFamily="34" charset="0"/>
            </a:endParaRPr>
          </a:p>
          <a:p>
            <a:endParaRPr lang="pt-BR" sz="7200" b="1" dirty="0" smtClean="0">
              <a:latin typeface="Arial" panose="020B0604020202020204" pitchFamily="34" charset="0"/>
              <a:cs typeface="Arial" panose="020B0604020202020204" pitchFamily="34" charset="0"/>
            </a:endParaRPr>
          </a:p>
          <a:p>
            <a:r>
              <a:rPr lang="pt-BR" sz="7200" b="1" dirty="0" err="1" smtClean="0">
                <a:latin typeface="Arial" panose="020B0604020202020204" pitchFamily="34" charset="0"/>
                <a:cs typeface="Arial" panose="020B0604020202020204" pitchFamily="34" charset="0"/>
              </a:rPr>
              <a:t>Yoel</a:t>
            </a:r>
            <a:r>
              <a:rPr lang="pt-BR" sz="7200" b="1" dirty="0" smtClean="0">
                <a:latin typeface="Arial" panose="020B0604020202020204" pitchFamily="34" charset="0"/>
                <a:cs typeface="Arial" panose="020B0604020202020204" pitchFamily="34" charset="0"/>
              </a:rPr>
              <a:t> </a:t>
            </a:r>
            <a:r>
              <a:rPr lang="pt-BR" sz="7200" b="1" dirty="0" err="1" smtClean="0">
                <a:latin typeface="Arial" panose="020B0604020202020204" pitchFamily="34" charset="0"/>
                <a:cs typeface="Arial" panose="020B0604020202020204" pitchFamily="34" charset="0"/>
              </a:rPr>
              <a:t>Raydel</a:t>
            </a:r>
            <a:r>
              <a:rPr lang="pt-BR" sz="7200" b="1" dirty="0" smtClean="0">
                <a:latin typeface="Arial" panose="020B0604020202020204" pitchFamily="34" charset="0"/>
                <a:cs typeface="Arial" panose="020B0604020202020204" pitchFamily="34" charset="0"/>
              </a:rPr>
              <a:t> </a:t>
            </a:r>
            <a:r>
              <a:rPr lang="pt-BR" sz="7200" b="1" dirty="0" err="1" smtClean="0">
                <a:latin typeface="Arial" panose="020B0604020202020204" pitchFamily="34" charset="0"/>
                <a:cs typeface="Arial" panose="020B0604020202020204" pitchFamily="34" charset="0"/>
              </a:rPr>
              <a:t>Marzán</a:t>
            </a:r>
            <a:r>
              <a:rPr lang="pt-BR" sz="7200" b="1" dirty="0" smtClean="0">
                <a:latin typeface="Arial" panose="020B0604020202020204" pitchFamily="34" charset="0"/>
                <a:cs typeface="Arial" panose="020B0604020202020204" pitchFamily="34" charset="0"/>
              </a:rPr>
              <a:t> De </a:t>
            </a:r>
            <a:r>
              <a:rPr lang="pt-BR" sz="7200" b="1" dirty="0" err="1" smtClean="0">
                <a:latin typeface="Arial" panose="020B0604020202020204" pitchFamily="34" charset="0"/>
                <a:cs typeface="Arial" panose="020B0604020202020204" pitchFamily="34" charset="0"/>
              </a:rPr>
              <a:t>la</a:t>
            </a:r>
            <a:r>
              <a:rPr lang="pt-BR" sz="7200" b="1" dirty="0" smtClean="0">
                <a:latin typeface="Arial" panose="020B0604020202020204" pitchFamily="34" charset="0"/>
                <a:cs typeface="Arial" panose="020B0604020202020204" pitchFamily="34" charset="0"/>
              </a:rPr>
              <a:t> Rosa</a:t>
            </a:r>
          </a:p>
          <a:p>
            <a:r>
              <a:rPr lang="pt-BR" sz="7200" b="1" dirty="0" smtClean="0">
                <a:latin typeface="Arial" panose="020B0604020202020204" pitchFamily="34" charset="0"/>
                <a:cs typeface="Arial" panose="020B0604020202020204" pitchFamily="34" charset="0"/>
              </a:rPr>
              <a:t>Orientadora: Andressa de Andrade</a:t>
            </a:r>
          </a:p>
          <a:p>
            <a:endParaRPr lang="pt-BR" sz="8000" b="1" dirty="0">
              <a:latin typeface="Arial" panose="020B0604020202020204" pitchFamily="34" charset="0"/>
              <a:cs typeface="Arial" panose="020B0604020202020204" pitchFamily="34" charset="0"/>
            </a:endParaRPr>
          </a:p>
          <a:p>
            <a:r>
              <a:rPr lang="pt-BR" sz="8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814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7463" y="2365455"/>
            <a:ext cx="9601196" cy="1303867"/>
          </a:xfrm>
        </p:spPr>
        <p:txBody>
          <a:bodyPr/>
          <a:lstStyle/>
          <a:p>
            <a:r>
              <a:rPr lang="pt-BR" b="1" dirty="0" smtClean="0"/>
              <a:t>Metas e Resultados</a:t>
            </a:r>
            <a:endParaRPr lang="pt-BR" b="1" dirty="0"/>
          </a:p>
        </p:txBody>
      </p:sp>
    </p:spTree>
    <p:extLst>
      <p:ext uri="{BB962C8B-B14F-4D97-AF65-F5344CB8AC3E}">
        <p14:creationId xmlns:p14="http://schemas.microsoft.com/office/powerpoint/2010/main" val="414608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67409" y="768627"/>
            <a:ext cx="10349948" cy="5261112"/>
          </a:xfrm>
        </p:spPr>
        <p:txBody>
          <a:bodyPr/>
          <a:lstStyle/>
          <a:p>
            <a:pPr algn="just"/>
            <a:r>
              <a:rPr lang="pt-BR" dirty="0" smtClean="0">
                <a:solidFill>
                  <a:schemeClr val="tx1"/>
                </a:solidFill>
                <a:latin typeface="Arial" panose="020B0604020202020204" pitchFamily="34" charset="0"/>
                <a:cs typeface="Arial" panose="020B0604020202020204" pitchFamily="34" charset="0"/>
              </a:rPr>
              <a:t>Meta </a:t>
            </a:r>
            <a:r>
              <a:rPr lang="pt-BR" dirty="0">
                <a:solidFill>
                  <a:schemeClr val="tx1"/>
                </a:solidFill>
                <a:latin typeface="Arial" panose="020B0604020202020204" pitchFamily="34" charset="0"/>
                <a:cs typeface="Arial" panose="020B0604020202020204" pitchFamily="34" charset="0"/>
              </a:rPr>
              <a:t>1.1: Cadastrar 80% dos hipertensos da área de abrangência no Programa de Atenção à Hipertensão Arterial e à Diabetes Mellitus da unidade de saúde</a:t>
            </a:r>
            <a:r>
              <a:rPr lang="pt-BR" dirty="0" smtClean="0">
                <a:solidFill>
                  <a:schemeClr val="tx1"/>
                </a:solidFill>
                <a:latin typeface="Arial" panose="020B0604020202020204" pitchFamily="34" charset="0"/>
                <a:cs typeface="Arial" panose="020B0604020202020204" pitchFamily="34" charset="0"/>
              </a:rPr>
              <a:t>.</a:t>
            </a:r>
            <a:endParaRPr lang="pt-BR" dirty="0">
              <a:solidFill>
                <a:schemeClr val="tx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2822713" y="28889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Gráfico 4"/>
          <p:cNvGraphicFramePr/>
          <p:nvPr>
            <p:extLst>
              <p:ext uri="{D42A27DB-BD31-4B8C-83A1-F6EECF244321}">
                <p14:modId xmlns:p14="http://schemas.microsoft.com/office/powerpoint/2010/main" val="856729653"/>
              </p:ext>
            </p:extLst>
          </p:nvPr>
        </p:nvGraphicFramePr>
        <p:xfrm>
          <a:off x="2088108" y="2499504"/>
          <a:ext cx="7642746" cy="307303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822713" y="56035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1: Cobertura do Programa de Atenção ao Hipertenso na unidade de saúde.</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Fonte: Planilha de coleta de dados, ESF Bela Vista Piató, Assú/RN (2015).</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40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a:t/>
            </a:r>
            <a:br>
              <a:rPr lang="pt-BR" dirty="0"/>
            </a:br>
            <a:endParaRPr lang="pt-BR" dirty="0"/>
          </a:p>
        </p:txBody>
      </p:sp>
      <p:sp>
        <p:nvSpPr>
          <p:cNvPr id="3" name="Espaço Reservado para Conteúdo 2"/>
          <p:cNvSpPr>
            <a:spLocks noGrp="1"/>
          </p:cNvSpPr>
          <p:nvPr>
            <p:ph idx="1"/>
          </p:nvPr>
        </p:nvSpPr>
        <p:spPr>
          <a:xfrm>
            <a:off x="1007165" y="982131"/>
            <a:ext cx="10190922" cy="5140373"/>
          </a:xfrm>
        </p:spPr>
        <p:txBody>
          <a:bodyPr/>
          <a:lstStyle/>
          <a:p>
            <a:pPr algn="just"/>
            <a:r>
              <a:rPr lang="pt-BR" dirty="0" smtClean="0">
                <a:latin typeface="Arial" panose="020B0604020202020204" pitchFamily="34" charset="0"/>
                <a:cs typeface="Arial" panose="020B0604020202020204" pitchFamily="34" charset="0"/>
              </a:rPr>
              <a:t>Meta 1.2 </a:t>
            </a:r>
            <a:r>
              <a:rPr lang="pt-BR" dirty="0">
                <a:latin typeface="Arial" panose="020B0604020202020204" pitchFamily="34" charset="0"/>
                <a:cs typeface="Arial" panose="020B0604020202020204" pitchFamily="34" charset="0"/>
              </a:rPr>
              <a:t>Manter os 100% dos diabéticos da área de abrangência no Programa de Atenção à Hipertensão Arterial e à Diabetes Mellitus da unidade de saúde.</a:t>
            </a:r>
          </a:p>
          <a:p>
            <a:endParaRPr lang="pt-BR" dirty="0"/>
          </a:p>
        </p:txBody>
      </p:sp>
      <p:graphicFrame>
        <p:nvGraphicFramePr>
          <p:cNvPr id="4" name="Gráfico 3"/>
          <p:cNvGraphicFramePr/>
          <p:nvPr>
            <p:extLst>
              <p:ext uri="{D42A27DB-BD31-4B8C-83A1-F6EECF244321}">
                <p14:modId xmlns:p14="http://schemas.microsoft.com/office/powerpoint/2010/main" val="3141653443"/>
              </p:ext>
            </p:extLst>
          </p:nvPr>
        </p:nvGraphicFramePr>
        <p:xfrm>
          <a:off x="2374710" y="2565780"/>
          <a:ext cx="7378890" cy="3098041"/>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2950190" y="5611021"/>
            <a:ext cx="6096000" cy="600164"/>
          </a:xfrm>
          <a:prstGeom prst="rect">
            <a:avLst/>
          </a:prstGeom>
        </p:spPr>
        <p:txBody>
          <a:bodyPr>
            <a:spAutoFit/>
          </a:bodyPr>
          <a:lstStyle/>
          <a:p>
            <a:pPr indent="540385" algn="just">
              <a:lnSpc>
                <a:spcPct val="150000"/>
              </a:lnSpc>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Figura 2: Cobertura do Programa de Atenção ao Diabético na unidade de saúde.</a:t>
            </a:r>
          </a:p>
          <a:p>
            <a:pPr indent="540385" algn="just">
              <a:lnSpc>
                <a:spcPct val="150000"/>
              </a:lnSpc>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r>
              <a:rPr lang="pt-BR"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pt-B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4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30964" y="982132"/>
            <a:ext cx="9965634" cy="5027729"/>
          </a:xfrm>
        </p:spPr>
        <p:txBody>
          <a:bodyPr/>
          <a:lstStyle/>
          <a:p>
            <a:pPr algn="just"/>
            <a:r>
              <a:rPr lang="pt-BR" dirty="0">
                <a:latin typeface="Arial" panose="020B0604020202020204" pitchFamily="34" charset="0"/>
                <a:cs typeface="Arial" panose="020B0604020202020204" pitchFamily="34" charset="0"/>
              </a:rPr>
              <a:t>Meta 2.1: Realizar exame clínico apropriado em 100% dos hipertensos.</a:t>
            </a:r>
          </a:p>
          <a:p>
            <a:pPr algn="just"/>
            <a:r>
              <a:rPr lang="pt-BR" dirty="0" smtClean="0">
                <a:latin typeface="Arial" panose="020B0604020202020204" pitchFamily="34" charset="0"/>
                <a:cs typeface="Arial" panose="020B0604020202020204" pitchFamily="34" charset="0"/>
              </a:rPr>
              <a:t>Meta 2.2 : Realizar </a:t>
            </a:r>
            <a:r>
              <a:rPr lang="pt-BR" dirty="0">
                <a:latin typeface="Arial" panose="020B0604020202020204" pitchFamily="34" charset="0"/>
                <a:cs typeface="Arial" panose="020B0604020202020204" pitchFamily="34" charset="0"/>
              </a:rPr>
              <a:t>exame clínico apropriado em 100% dos diabéticos</a:t>
            </a:r>
          </a:p>
        </p:txBody>
      </p:sp>
      <p:sp>
        <p:nvSpPr>
          <p:cNvPr id="4" name="Rectangle 2"/>
          <p:cNvSpPr>
            <a:spLocks noChangeArrowheads="1"/>
          </p:cNvSpPr>
          <p:nvPr/>
        </p:nvSpPr>
        <p:spPr bwMode="auto">
          <a:xfrm>
            <a:off x="3313043" y="25701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Gráfico 4"/>
          <p:cNvGraphicFramePr/>
          <p:nvPr>
            <p:extLst>
              <p:ext uri="{D42A27DB-BD31-4B8C-83A1-F6EECF244321}">
                <p14:modId xmlns:p14="http://schemas.microsoft.com/office/powerpoint/2010/main" val="2472431682"/>
              </p:ext>
            </p:extLst>
          </p:nvPr>
        </p:nvGraphicFramePr>
        <p:xfrm>
          <a:off x="2197291" y="2570164"/>
          <a:ext cx="7751928" cy="29224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313043" y="55133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3: Proporção de Hipertensos e Diabéticos com exame clínico em dia de acordo </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 o protocolo.</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Fonte: Planilha de coleta de dados, ESF Bela Vista Piató, Assú/RN (2015).</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91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2" y="1099192"/>
            <a:ext cx="9601196" cy="4983556"/>
          </a:xfrm>
        </p:spPr>
        <p:txBody>
          <a:bodyPr/>
          <a:lstStyle/>
          <a:p>
            <a:pPr algn="just"/>
            <a:r>
              <a:rPr lang="pt-BR" dirty="0">
                <a:latin typeface="Arial" panose="020B0604020202020204" pitchFamily="34" charset="0"/>
                <a:cs typeface="Arial" panose="020B0604020202020204" pitchFamily="34" charset="0"/>
              </a:rPr>
              <a:t>Meta 2.3: Garantir a 100% dos hipertensos a realização de exames complementares em dia de acordo com o protocolo.   </a:t>
            </a:r>
          </a:p>
          <a:p>
            <a:pPr algn="just"/>
            <a:endParaRPr lang="pt-BR" dirty="0">
              <a:latin typeface="Arial" panose="020B0604020202020204" pitchFamily="34" charset="0"/>
              <a:cs typeface="Arial" panose="020B0604020202020204" pitchFamily="34" charset="0"/>
            </a:endParaRPr>
          </a:p>
        </p:txBody>
      </p:sp>
      <p:graphicFrame>
        <p:nvGraphicFramePr>
          <p:cNvPr id="4" name="Gráfico 3"/>
          <p:cNvGraphicFramePr/>
          <p:nvPr>
            <p:extLst>
              <p:ext uri="{D42A27DB-BD31-4B8C-83A1-F6EECF244321}">
                <p14:modId xmlns:p14="http://schemas.microsoft.com/office/powerpoint/2010/main" val="1975629368"/>
              </p:ext>
            </p:extLst>
          </p:nvPr>
        </p:nvGraphicFramePr>
        <p:xfrm>
          <a:off x="2345635" y="2517913"/>
          <a:ext cx="7553739" cy="2994991"/>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2716696" y="5287408"/>
            <a:ext cx="6096000" cy="1246495"/>
          </a:xfrm>
          <a:prstGeom prst="rect">
            <a:avLst/>
          </a:prstGeom>
        </p:spPr>
        <p:txBody>
          <a:bodyPr>
            <a:spAutoFit/>
          </a:bodyPr>
          <a:lstStyle/>
          <a:p>
            <a:pPr indent="540385" algn="just">
              <a:lnSpc>
                <a:spcPct val="150000"/>
              </a:lnSpc>
              <a:spcAft>
                <a:spcPts val="0"/>
              </a:spcAft>
            </a:pPr>
            <a:endParaRPr lang="pt-BR"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Figura </a:t>
            </a: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4: Proporção de Hipertensos com os exames complementares em dia de acordo </a:t>
            </a:r>
          </a:p>
          <a:p>
            <a:pPr indent="540385" algn="just">
              <a:lnSpc>
                <a:spcPct val="150000"/>
              </a:lnSpc>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com o protocolo.</a:t>
            </a:r>
          </a:p>
          <a:p>
            <a:pPr indent="540385" algn="just">
              <a:lnSpc>
                <a:spcPct val="150000"/>
              </a:lnSpc>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Fonte: Planilha de coleta de dados, ESF Bela Vista Piató, Assú/RN (2015).</a:t>
            </a:r>
          </a:p>
          <a:p>
            <a:pPr indent="540385" algn="just">
              <a:lnSpc>
                <a:spcPct val="150000"/>
              </a:lnSpc>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pt-BR"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37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91821" y="982131"/>
            <a:ext cx="9962866" cy="5156523"/>
          </a:xfrm>
        </p:spPr>
        <p:txBody>
          <a:bodyPr/>
          <a:lstStyle/>
          <a:p>
            <a:pPr algn="just"/>
            <a:r>
              <a:rPr lang="pt-BR" dirty="0">
                <a:solidFill>
                  <a:schemeClr val="tx1"/>
                </a:solidFill>
                <a:latin typeface="Arial" panose="020B0604020202020204" pitchFamily="34" charset="0"/>
                <a:cs typeface="Arial" panose="020B0604020202020204" pitchFamily="34" charset="0"/>
              </a:rPr>
              <a:t>Meta 2.4: Garantir a 100% dos diabéticos a realização de exames complementares em dia de acordo com o protocolo.</a:t>
            </a:r>
          </a:p>
          <a:p>
            <a:endParaRPr lang="pt-BR" dirty="0">
              <a:solidFill>
                <a:schemeClr val="tx1"/>
              </a:solidFill>
            </a:endParaRPr>
          </a:p>
        </p:txBody>
      </p:sp>
      <p:sp>
        <p:nvSpPr>
          <p:cNvPr id="4" name="Rectangle 2"/>
          <p:cNvSpPr>
            <a:spLocks noChangeArrowheads="1"/>
          </p:cNvSpPr>
          <p:nvPr/>
        </p:nvSpPr>
        <p:spPr bwMode="auto">
          <a:xfrm>
            <a:off x="2623930" y="29287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pt-BR" altLang="pt-BR" sz="1100" b="0" i="0" u="none" strike="noStrike" cap="none" normalizeH="0" baseline="0" smtClean="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2778258562"/>
              </p:ext>
            </p:extLst>
          </p:nvPr>
        </p:nvGraphicFramePr>
        <p:xfrm>
          <a:off x="2320119" y="2511188"/>
          <a:ext cx="7588156" cy="29074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623930" y="56814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5: Proporção de Diabéticos com os exames complementares em dia de acordo </a:t>
            </a:r>
            <a:endParaRPr kumimoji="0" lang="pt-BR" altLang="pt-BR" sz="1100" b="0" i="0" u="none" strike="noStrike" cap="none" normalizeH="0" baseline="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 o  protocolo.</a:t>
            </a:r>
            <a:endParaRPr kumimoji="0" lang="pt-BR" altLang="pt-BR" sz="1100" b="0" i="0" u="none" strike="noStrike" cap="none" normalizeH="0" baseline="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337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a:solidFill>
                  <a:schemeClr val="tx1"/>
                </a:solidFill>
                <a:latin typeface="Arial" panose="020B0604020202020204" pitchFamily="34" charset="0"/>
                <a:cs typeface="Arial" panose="020B0604020202020204" pitchFamily="34" charset="0"/>
              </a:rPr>
              <a:t>Meta 2.5: Priorizar a prescrição de medicamentos da farmácia popular para 100% dos hipertensos cadastrados na unidade de saúde.</a:t>
            </a:r>
            <a:br>
              <a:rPr lang="pt-BR" sz="2400" dirty="0">
                <a:solidFill>
                  <a:schemeClr val="tx1"/>
                </a:solidFill>
                <a:latin typeface="Arial" panose="020B0604020202020204" pitchFamily="34" charset="0"/>
                <a:cs typeface="Arial" panose="020B0604020202020204" pitchFamily="34" charset="0"/>
              </a:rPr>
            </a:br>
            <a:r>
              <a:rPr lang="pt-BR" sz="2400" dirty="0">
                <a:solidFill>
                  <a:schemeClr val="tx1"/>
                </a:solidFill>
                <a:latin typeface="Arial" panose="020B0604020202020204" pitchFamily="34" charset="0"/>
                <a:cs typeface="Arial" panose="020B0604020202020204" pitchFamily="34" charset="0"/>
              </a:rPr>
              <a:t>Meta 2.6: Priorizar a prescrição de medicamentos da farmácia popular para 100% dos diabéticos cadastrados na unidade de saúde.</a:t>
            </a:r>
            <a:br>
              <a:rPr lang="pt-BR" sz="2400" dirty="0">
                <a:solidFill>
                  <a:schemeClr val="tx1"/>
                </a:solidFill>
                <a:latin typeface="Arial" panose="020B0604020202020204" pitchFamily="34" charset="0"/>
                <a:cs typeface="Arial" panose="020B0604020202020204" pitchFamily="34" charset="0"/>
              </a:rPr>
            </a:br>
            <a:endParaRPr lang="pt-BR" sz="2400" dirty="0">
              <a:solidFill>
                <a:schemeClr val="tx1"/>
              </a:solidFill>
            </a:endParaRPr>
          </a:p>
        </p:txBody>
      </p:sp>
      <p:sp>
        <p:nvSpPr>
          <p:cNvPr id="7" name="Rectangle 5"/>
          <p:cNvSpPr>
            <a:spLocks noChangeArrowheads="1"/>
          </p:cNvSpPr>
          <p:nvPr/>
        </p:nvSpPr>
        <p:spPr bwMode="auto">
          <a:xfrm>
            <a:off x="-410559" y="-211705"/>
            <a:ext cx="12258002" cy="5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8" name="Gráfico 7"/>
          <p:cNvGraphicFramePr/>
          <p:nvPr>
            <p:extLst>
              <p:ext uri="{D42A27DB-BD31-4B8C-83A1-F6EECF244321}">
                <p14:modId xmlns:p14="http://schemas.microsoft.com/office/powerpoint/2010/main" val="356599975"/>
              </p:ext>
            </p:extLst>
          </p:nvPr>
        </p:nvGraphicFramePr>
        <p:xfrm>
          <a:off x="2074459" y="2572955"/>
          <a:ext cx="7915702" cy="27437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6"/>
          <p:cNvSpPr>
            <a:spLocks noChangeArrowheads="1"/>
          </p:cNvSpPr>
          <p:nvPr/>
        </p:nvSpPr>
        <p:spPr bwMode="auto">
          <a:xfrm>
            <a:off x="1974832" y="5346581"/>
            <a:ext cx="71418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Figura 6: Proporção de Hipertensos e Diabéticos com prescrição de medicamentos </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 farmácia popular/Hiperdia priorizada.</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660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1956" y="691663"/>
            <a:ext cx="9601196" cy="2027146"/>
          </a:xfrm>
        </p:spPr>
        <p:txBody>
          <a:bodyPr>
            <a:normAutofit/>
          </a:bodyPr>
          <a:lstStyle/>
          <a:p>
            <a:r>
              <a:rPr lang="pt-BR" sz="2400" dirty="0">
                <a:solidFill>
                  <a:schemeClr val="tx1"/>
                </a:solidFill>
                <a:latin typeface="Arial" panose="020B0604020202020204" pitchFamily="34" charset="0"/>
                <a:cs typeface="Arial" panose="020B0604020202020204" pitchFamily="34" charset="0"/>
              </a:rPr>
              <a:t>Meta 2.7: Realizar avaliação da necessidade de atendimento odontológico em 100% dos hipertensos.</a:t>
            </a:r>
            <a:br>
              <a:rPr lang="pt-BR" sz="2400" dirty="0">
                <a:solidFill>
                  <a:schemeClr val="tx1"/>
                </a:solidFill>
                <a:latin typeface="Arial" panose="020B0604020202020204" pitchFamily="34" charset="0"/>
                <a:cs typeface="Arial" panose="020B0604020202020204" pitchFamily="34" charset="0"/>
              </a:rPr>
            </a:br>
            <a:r>
              <a:rPr lang="pt-BR" sz="2400" dirty="0">
                <a:solidFill>
                  <a:schemeClr val="tx1"/>
                </a:solidFill>
                <a:latin typeface="Arial" panose="020B0604020202020204" pitchFamily="34" charset="0"/>
                <a:cs typeface="Arial" panose="020B0604020202020204" pitchFamily="34" charset="0"/>
              </a:rPr>
              <a:t>Meta 2.8: Realizar avaliação da necessidade de atendimento odontológico em 100% dos diabéticos.</a:t>
            </a: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p>
        </p:txBody>
      </p:sp>
      <p:sp>
        <p:nvSpPr>
          <p:cNvPr id="4" name="Rectangle 2"/>
          <p:cNvSpPr>
            <a:spLocks noChangeArrowheads="1"/>
          </p:cNvSpPr>
          <p:nvPr/>
        </p:nvSpPr>
        <p:spPr bwMode="auto">
          <a:xfrm>
            <a:off x="3029803" y="24902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Gráfico 4"/>
          <p:cNvGraphicFramePr/>
          <p:nvPr>
            <p:extLst>
              <p:ext uri="{D42A27DB-BD31-4B8C-83A1-F6EECF244321}">
                <p14:modId xmlns:p14="http://schemas.microsoft.com/office/powerpoint/2010/main" val="777723884"/>
              </p:ext>
            </p:extLst>
          </p:nvPr>
        </p:nvGraphicFramePr>
        <p:xfrm>
          <a:off x="2579428" y="2490208"/>
          <a:ext cx="7110482" cy="307125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029803" y="56715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7: Proporção de Hipertensos e Diabéticos com avaliação da necessidade </a:t>
            </a:r>
            <a:endParaRPr kumimoji="0" lang="pt-BR" altLang="pt-BR" sz="1100" b="0" i="0" u="none" strike="noStrike" cap="none" normalizeH="0" baseline="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atendimento odontológico.</a:t>
            </a:r>
            <a:endParaRPr kumimoji="0" lang="pt-BR" altLang="pt-BR" sz="1100" b="0" i="0" u="none" strike="noStrike" cap="none" normalizeH="0" baseline="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58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a:solidFill>
                  <a:schemeClr val="tx1"/>
                </a:solidFill>
                <a:latin typeface="Arial" panose="020B0604020202020204" pitchFamily="34" charset="0"/>
                <a:cs typeface="Arial" panose="020B0604020202020204" pitchFamily="34" charset="0"/>
              </a:rPr>
              <a:t>Meta 3.1: Buscar 100% dos hipertensos faltosos às consultas na unidade de saúde conforme a periodicidade recomendada.</a:t>
            </a:r>
            <a:br>
              <a:rPr lang="pt-BR" sz="2400" dirty="0">
                <a:solidFill>
                  <a:schemeClr val="tx1"/>
                </a:solidFill>
                <a:latin typeface="Arial" panose="020B0604020202020204" pitchFamily="34" charset="0"/>
                <a:cs typeface="Arial" panose="020B0604020202020204" pitchFamily="34" charset="0"/>
              </a:rPr>
            </a:br>
            <a:r>
              <a:rPr lang="pt-BR" sz="2400" dirty="0">
                <a:solidFill>
                  <a:schemeClr val="tx1"/>
                </a:solidFill>
                <a:latin typeface="Arial" panose="020B0604020202020204" pitchFamily="34" charset="0"/>
                <a:cs typeface="Arial" panose="020B0604020202020204" pitchFamily="34" charset="0"/>
              </a:rPr>
              <a:t>Meta 3.2: Buscar 100% dos diabéticos faltosos às consultas na unidade de saúde conforme a periodicidade recomendada.</a:t>
            </a: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p>
        </p:txBody>
      </p:sp>
      <p:sp>
        <p:nvSpPr>
          <p:cNvPr id="4" name="Rectangle 2"/>
          <p:cNvSpPr>
            <a:spLocks noChangeArrowheads="1"/>
          </p:cNvSpPr>
          <p:nvPr/>
        </p:nvSpPr>
        <p:spPr bwMode="auto">
          <a:xfrm>
            <a:off x="3087756" y="28624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nas buscas ativas e visitas domiciliares. </a:t>
            </a:r>
            <a:endParaRPr kumimoji="0" lang="pt-BR" altLang="pt-BR" sz="1100" b="0" i="0" u="none" strike="noStrike" cap="none" normalizeH="0" baseline="0" smtClean="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Gráfico 4"/>
          <p:cNvGraphicFramePr/>
          <p:nvPr>
            <p:extLst>
              <p:ext uri="{D42A27DB-BD31-4B8C-83A1-F6EECF244321}">
                <p14:modId xmlns:p14="http://schemas.microsoft.com/office/powerpoint/2010/main" val="1785403643"/>
              </p:ext>
            </p:extLst>
          </p:nvPr>
        </p:nvGraphicFramePr>
        <p:xfrm>
          <a:off x="2415654" y="2647667"/>
          <a:ext cx="7192370" cy="30818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087756" y="57294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8: Proporção de Hipertensos faltosos as consultas com busca ativa.</a:t>
            </a:r>
            <a:endParaRPr kumimoji="0" lang="pt-BR" altLang="pt-BR" sz="1100" b="0" i="0" u="none" strike="noStrike" cap="none" normalizeH="0" baseline="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943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a:solidFill>
                  <a:schemeClr val="tx1"/>
                </a:solidFill>
                <a:latin typeface="Arial" panose="020B0604020202020204" pitchFamily="34" charset="0"/>
                <a:cs typeface="Arial" panose="020B0604020202020204" pitchFamily="34" charset="0"/>
              </a:rPr>
              <a:t>Meta 4.1: Manter ficha de acompanhamento de 100% dos hipertensos cadastrados na unidade de saúde.</a:t>
            </a:r>
            <a:br>
              <a:rPr lang="pt-BR" sz="2400" dirty="0">
                <a:solidFill>
                  <a:schemeClr val="tx1"/>
                </a:solidFill>
                <a:latin typeface="Arial" panose="020B0604020202020204" pitchFamily="34" charset="0"/>
                <a:cs typeface="Arial" panose="020B0604020202020204" pitchFamily="34" charset="0"/>
              </a:rPr>
            </a:br>
            <a:r>
              <a:rPr lang="pt-BR" sz="2400" dirty="0">
                <a:solidFill>
                  <a:schemeClr val="tx1"/>
                </a:solidFill>
                <a:latin typeface="Arial" panose="020B0604020202020204" pitchFamily="34" charset="0"/>
                <a:cs typeface="Arial" panose="020B0604020202020204" pitchFamily="34" charset="0"/>
              </a:rPr>
              <a:t>Meta 4.2: Manter ficha de acompanhamento de 100% dos diabéticos cadastrados na unidade de saúde.</a:t>
            </a: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p>
        </p:txBody>
      </p:sp>
      <p:sp>
        <p:nvSpPr>
          <p:cNvPr id="7" name="Rectangle 5"/>
          <p:cNvSpPr>
            <a:spLocks noChangeArrowheads="1"/>
          </p:cNvSpPr>
          <p:nvPr/>
        </p:nvSpPr>
        <p:spPr bwMode="auto">
          <a:xfrm>
            <a:off x="265043" y="-1391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Gráfico 7"/>
          <p:cNvGraphicFramePr/>
          <p:nvPr>
            <p:extLst>
              <p:ext uri="{D42A27DB-BD31-4B8C-83A1-F6EECF244321}">
                <p14:modId xmlns:p14="http://schemas.microsoft.com/office/powerpoint/2010/main" val="2687790366"/>
              </p:ext>
            </p:extLst>
          </p:nvPr>
        </p:nvGraphicFramePr>
        <p:xfrm>
          <a:off x="1842447" y="2579426"/>
          <a:ext cx="8256895" cy="283873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6"/>
          <p:cNvSpPr>
            <a:spLocks noChangeArrowheads="1"/>
          </p:cNvSpPr>
          <p:nvPr/>
        </p:nvSpPr>
        <p:spPr bwMode="auto">
          <a:xfrm>
            <a:off x="3180521" y="56206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9: Proporção de Hipertensos e Diabéticos com registro adequado na </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ficha de acompanhamento.</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051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3679" y="618717"/>
            <a:ext cx="9601196" cy="424637"/>
          </a:xfrm>
        </p:spPr>
        <p:txBody>
          <a:bodyPr>
            <a:noAutofit/>
          </a:bodyPr>
          <a:lstStyle/>
          <a:p>
            <a:r>
              <a:rPr lang="pt-BR" sz="2800" b="1" dirty="0" smtClean="0"/>
              <a:t>INTRODUÇÃO</a:t>
            </a:r>
            <a:endParaRPr lang="pt-BR" sz="2800" b="1" dirty="0"/>
          </a:p>
        </p:txBody>
      </p:sp>
      <p:sp>
        <p:nvSpPr>
          <p:cNvPr id="6" name="Espaço Reservado para Conteúdo 5"/>
          <p:cNvSpPr>
            <a:spLocks noGrp="1"/>
          </p:cNvSpPr>
          <p:nvPr>
            <p:ph idx="1"/>
          </p:nvPr>
        </p:nvSpPr>
        <p:spPr>
          <a:xfrm>
            <a:off x="1295401" y="1242646"/>
            <a:ext cx="9601196" cy="4633222"/>
          </a:xfrm>
        </p:spPr>
        <p:txBody>
          <a:bodyPr>
            <a:normAutofit fontScale="92500"/>
          </a:bodyPr>
          <a:lstStyle/>
          <a:p>
            <a:pPr algn="just"/>
            <a:r>
              <a:rPr lang="pt-BR" dirty="0">
                <a:solidFill>
                  <a:schemeClr val="tx1"/>
                </a:solidFill>
                <a:latin typeface="Arial" panose="020B0604020202020204" pitchFamily="34" charset="0"/>
                <a:cs typeface="Arial" panose="020B0604020202020204" pitchFamily="34" charset="0"/>
              </a:rPr>
              <a:t>A Hipertensão Arterial sistêmica é um importante problema de saúde pública no Brasil e no mundo, sendo ainda um dos mais importantes fatores de risco para o desenvolvimento de doenças cardiovasculares, cerebrovasculares e renal crônica, tornando-se responsável por pelo menos 40% das mortes por acidente vascular cerebral e por 25% das mortes por doença arterial coronariana. Representa um fator determinante de morbidade e mortalidade, mas quando adequadamente controlada é possível reduzir notavelmente as limitações funcionais e as incapacidades. Da mesma forma, a prevalência da Diabetes Mellitus (DM) está aumentando na população brasileira, sendo a principal causa de cegueira, doença renal e amputação e expõe a um aumento de mortalidade, principalmente por eventos cardiovasculares (BRASIL, 2013). </a:t>
            </a:r>
          </a:p>
          <a:p>
            <a:endParaRPr lang="pt-BR" dirty="0"/>
          </a:p>
        </p:txBody>
      </p:sp>
    </p:spTree>
    <p:extLst>
      <p:ext uri="{BB962C8B-B14F-4D97-AF65-F5344CB8AC3E}">
        <p14:creationId xmlns:p14="http://schemas.microsoft.com/office/powerpoint/2010/main" val="20166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a:solidFill>
                  <a:schemeClr val="tx1"/>
                </a:solidFill>
                <a:latin typeface="Arial" panose="020B0604020202020204" pitchFamily="34" charset="0"/>
                <a:cs typeface="Arial" panose="020B0604020202020204" pitchFamily="34" charset="0"/>
              </a:rPr>
              <a:t>Meta 5.1: Realizar estratificação do risco cardiovascular em 100% dos hipertensos cadastrados na unidade de saúde.</a:t>
            </a:r>
            <a:br>
              <a:rPr lang="pt-BR" sz="2400" dirty="0">
                <a:solidFill>
                  <a:schemeClr val="tx1"/>
                </a:solidFill>
                <a:latin typeface="Arial" panose="020B0604020202020204" pitchFamily="34" charset="0"/>
                <a:cs typeface="Arial" panose="020B0604020202020204" pitchFamily="34" charset="0"/>
              </a:rPr>
            </a:br>
            <a:r>
              <a:rPr lang="pt-BR" sz="2400" dirty="0">
                <a:solidFill>
                  <a:schemeClr val="tx1"/>
                </a:solidFill>
                <a:latin typeface="Arial" panose="020B0604020202020204" pitchFamily="34" charset="0"/>
                <a:cs typeface="Arial" panose="020B0604020202020204" pitchFamily="34" charset="0"/>
              </a:rPr>
              <a:t>Meta 5.2: Realizar estratificação do risco cardiovascular em 100% dos diabéticos cadastrados na unidade de saúde.</a:t>
            </a: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Gráfico 4"/>
          <p:cNvGraphicFramePr/>
          <p:nvPr>
            <p:extLst>
              <p:ext uri="{D42A27DB-BD31-4B8C-83A1-F6EECF244321}">
                <p14:modId xmlns:p14="http://schemas.microsoft.com/office/powerpoint/2010/main" val="3990543841"/>
              </p:ext>
            </p:extLst>
          </p:nvPr>
        </p:nvGraphicFramePr>
        <p:xfrm>
          <a:off x="2169995" y="2702257"/>
          <a:ext cx="8079474" cy="28305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525078" y="5647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Figura 10: Proporção de Hipertensos e Diabéticos com estratificação de risco </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cardiovascular por exame clínico em dia.</a:t>
            </a:r>
            <a:endParaRPr kumimoji="0" lang="pt-BR" altLang="pt-BR" sz="1100" b="0" i="0" u="none" strike="noStrike" cap="none" normalizeH="0" baseline="0" dirty="0" smtClean="0">
              <a:ln>
                <a:noFill/>
              </a:ln>
              <a:solidFill>
                <a:schemeClr val="tx1"/>
              </a:solidFill>
              <a:effectLst/>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Fonte: Planilha de coleta de dados, ESF Bela Vista Piató, Assú/RN (2015).</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184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980817926"/>
              </p:ext>
            </p:extLst>
          </p:nvPr>
        </p:nvGraphicFramePr>
        <p:xfrm>
          <a:off x="862013" y="982663"/>
          <a:ext cx="10482262" cy="512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84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706780810"/>
              </p:ext>
            </p:extLst>
          </p:nvPr>
        </p:nvGraphicFramePr>
        <p:xfrm>
          <a:off x="835025" y="982663"/>
          <a:ext cx="10469563"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075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55374"/>
            <a:ext cx="9601196" cy="844827"/>
          </a:xfrm>
        </p:spPr>
        <p:txBody>
          <a:bodyPr>
            <a:noAutofit/>
          </a:bodyPr>
          <a:lstStyle/>
          <a:p>
            <a:r>
              <a:rPr lang="pt-BR" sz="2800" b="1" dirty="0" smtClean="0">
                <a:latin typeface="Arial" panose="020B0604020202020204" pitchFamily="34" charset="0"/>
                <a:cs typeface="Arial" panose="020B0604020202020204" pitchFamily="34" charset="0"/>
              </a:rPr>
              <a:t>Discussão:</a:t>
            </a:r>
            <a:br>
              <a:rPr lang="pt-BR" sz="2800" b="1" dirty="0" smtClean="0">
                <a:latin typeface="Arial" panose="020B0604020202020204" pitchFamily="34" charset="0"/>
                <a:cs typeface="Arial" panose="020B0604020202020204" pitchFamily="34" charset="0"/>
              </a:rPr>
            </a:br>
            <a:r>
              <a:rPr lang="pt-BR" sz="2800" b="1" dirty="0" smtClean="0">
                <a:latin typeface="Arial" panose="020B0604020202020204" pitchFamily="34" charset="0"/>
                <a:cs typeface="Arial" panose="020B0604020202020204" pitchFamily="34" charset="0"/>
              </a:rPr>
              <a:t>A importância da intervenção para:</a:t>
            </a:r>
            <a:endParaRPr lang="pt-BR" sz="2800" b="1" dirty="0">
              <a:latin typeface="Arial" panose="020B0604020202020204" pitchFamily="34" charset="0"/>
              <a:cs typeface="Arial" panose="020B0604020202020204" pitchFamily="34" charset="0"/>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218002180"/>
              </p:ext>
            </p:extLst>
          </p:nvPr>
        </p:nvGraphicFramePr>
        <p:xfrm>
          <a:off x="1981199" y="1600201"/>
          <a:ext cx="903135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56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1" y="982132"/>
            <a:ext cx="9601196" cy="4893736"/>
          </a:xfrm>
        </p:spPr>
        <p:txBody>
          <a:bodyPr>
            <a:normAutofit/>
          </a:bodyPr>
          <a:lstStyle/>
          <a:p>
            <a:pPr marL="0" lvl="0" indent="0" algn="just">
              <a:buNone/>
            </a:pPr>
            <a:endParaRPr lang="pt-BR" dirty="0" smtClean="0">
              <a:solidFill>
                <a:prstClr val="black"/>
              </a:solidFill>
              <a:latin typeface="Arial" panose="020B0604020202020204" pitchFamily="34" charset="0"/>
              <a:cs typeface="Arial" panose="020B0604020202020204" pitchFamily="34" charset="0"/>
            </a:endParaRPr>
          </a:p>
          <a:p>
            <a:pPr marL="0" lvl="0" indent="0" algn="just">
              <a:buNone/>
            </a:pPr>
            <a:r>
              <a:rPr lang="pt-BR" sz="2800" b="1" dirty="0">
                <a:solidFill>
                  <a:prstClr val="black"/>
                </a:solidFill>
                <a:latin typeface="Arial" pitchFamily="34" charset="0"/>
                <a:cs typeface="Arial" pitchFamily="34" charset="0"/>
              </a:rPr>
              <a:t>Reflexão critica sobre o processo pessoal de aprendizagem e na implementação  da intervenção</a:t>
            </a:r>
            <a:r>
              <a:rPr lang="pt-BR" sz="2800" b="1" dirty="0" smtClean="0">
                <a:solidFill>
                  <a:prstClr val="black"/>
                </a:solidFill>
                <a:latin typeface="Arial" pitchFamily="34" charset="0"/>
                <a:cs typeface="Arial" pitchFamily="34" charset="0"/>
              </a:rPr>
              <a:t>:</a:t>
            </a:r>
            <a:endParaRPr lang="pt-BR" sz="2800" dirty="0" smtClean="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pt-BR" dirty="0" smtClean="0">
                <a:solidFill>
                  <a:prstClr val="black"/>
                </a:solidFill>
                <a:latin typeface="Arial" panose="020B0604020202020204" pitchFamily="34" charset="0"/>
                <a:cs typeface="Arial" panose="020B0604020202020204" pitchFamily="34" charset="0"/>
              </a:rPr>
              <a:t>Expectativas </a:t>
            </a:r>
            <a:r>
              <a:rPr lang="pt-BR" dirty="0">
                <a:solidFill>
                  <a:prstClr val="black"/>
                </a:solidFill>
                <a:latin typeface="Arial" panose="020B0604020202020204" pitchFamily="34" charset="0"/>
                <a:cs typeface="Arial" panose="020B0604020202020204" pitchFamily="34" charset="0"/>
              </a:rPr>
              <a:t>iniciais e desenvolvimento do curso.</a:t>
            </a:r>
          </a:p>
          <a:p>
            <a:pPr marL="0" lvl="0" indent="0" algn="just">
              <a:buNone/>
            </a:pPr>
            <a:endParaRPr lang="pt-BR" dirty="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pt-BR" dirty="0">
                <a:solidFill>
                  <a:prstClr val="black"/>
                </a:solidFill>
                <a:latin typeface="Arial" panose="020B0604020202020204" pitchFamily="34" charset="0"/>
                <a:cs typeface="Arial" panose="020B0604020202020204" pitchFamily="34" charset="0"/>
              </a:rPr>
              <a:t>Significação do curso para a </a:t>
            </a:r>
            <a:r>
              <a:rPr lang="pt-BR" dirty="0" smtClean="0">
                <a:solidFill>
                  <a:prstClr val="black"/>
                </a:solidFill>
                <a:latin typeface="Arial" panose="020B0604020202020204" pitchFamily="34" charset="0"/>
                <a:cs typeface="Arial" panose="020B0604020202020204" pitchFamily="34" charset="0"/>
              </a:rPr>
              <a:t>prática profissional.</a:t>
            </a:r>
            <a:endParaRPr lang="pt-BR" dirty="0">
              <a:solidFill>
                <a:prstClr val="black"/>
              </a:solidFill>
              <a:latin typeface="Arial" panose="020B0604020202020204" pitchFamily="34" charset="0"/>
              <a:cs typeface="Arial" panose="020B0604020202020204" pitchFamily="34" charset="0"/>
            </a:endParaRPr>
          </a:p>
          <a:p>
            <a:pPr marL="0" lvl="0" indent="0" algn="just">
              <a:buNone/>
            </a:pPr>
            <a:endParaRPr lang="pt-BR" dirty="0">
              <a:solidFill>
                <a:prstClr val="black"/>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pt-BR" dirty="0">
                <a:solidFill>
                  <a:prstClr val="black"/>
                </a:solidFill>
                <a:latin typeface="Arial" panose="020B0604020202020204" pitchFamily="34" charset="0"/>
                <a:cs typeface="Arial" panose="020B0604020202020204" pitchFamily="34" charset="0"/>
              </a:rPr>
              <a:t>Aprendizados mais relevantes.</a:t>
            </a:r>
          </a:p>
          <a:p>
            <a:pPr marL="0" lvl="0" indent="0">
              <a:buNone/>
            </a:pPr>
            <a:endParaRPr lang="pt-BR" dirty="0">
              <a:solidFill>
                <a:prstClr val="black"/>
              </a:solidFill>
            </a:endParaRPr>
          </a:p>
          <a:p>
            <a:pPr marL="0" lvl="0" indent="0">
              <a:buNone/>
            </a:pPr>
            <a:endParaRPr lang="pt-BR" dirty="0">
              <a:solidFill>
                <a:prstClr val="black"/>
              </a:solidFill>
            </a:endParaRPr>
          </a:p>
        </p:txBody>
      </p:sp>
    </p:spTree>
    <p:extLst>
      <p:ext uri="{BB962C8B-B14F-4D97-AF65-F5344CB8AC3E}">
        <p14:creationId xmlns:p14="http://schemas.microsoft.com/office/powerpoint/2010/main" val="45447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715616" y="914400"/>
            <a:ext cx="10707758" cy="5208104"/>
          </a:xfrm>
        </p:spPr>
        <p:txBody>
          <a:bodyPr>
            <a:normAutofit fontScale="62500" lnSpcReduction="20000"/>
          </a:bodyPr>
          <a:lstStyle/>
          <a:p>
            <a:pPr marL="0" indent="0" algn="ctr">
              <a:lnSpc>
                <a:spcPct val="120000"/>
              </a:lnSpc>
              <a:buNone/>
            </a:pPr>
            <a:r>
              <a:rPr lang="pt-BR" sz="3600" b="1" dirty="0" smtClean="0">
                <a:latin typeface="Arial" panose="020B0604020202020204" pitchFamily="34" charset="0"/>
                <a:cs typeface="Arial" panose="020B0604020202020204" pitchFamily="34" charset="0"/>
              </a:rPr>
              <a:t>REFERÊNCIAS</a:t>
            </a:r>
            <a:endParaRPr lang="pt-BR" sz="3600" b="1" dirty="0">
              <a:latin typeface="Arial" panose="020B0604020202020204" pitchFamily="34" charset="0"/>
              <a:cs typeface="Arial" panose="020B0604020202020204" pitchFamily="34" charset="0"/>
            </a:endParaRPr>
          </a:p>
          <a:p>
            <a:pPr algn="just">
              <a:lnSpc>
                <a:spcPct val="120000"/>
              </a:lnSpc>
            </a:pPr>
            <a:endParaRPr lang="pt-BR" sz="1400" dirty="0" smtClean="0">
              <a:solidFill>
                <a:schemeClr val="tx1"/>
              </a:solidFill>
              <a:latin typeface="Arial" panose="020B0604020202020204" pitchFamily="34" charset="0"/>
              <a:cs typeface="Arial" panose="020B0604020202020204" pitchFamily="34" charset="0"/>
            </a:endParaRPr>
          </a:p>
          <a:p>
            <a:pPr algn="just">
              <a:lnSpc>
                <a:spcPct val="120000"/>
              </a:lnSpc>
            </a:pPr>
            <a:r>
              <a:rPr lang="pt-BR" sz="2000" dirty="0" smtClean="0">
                <a:solidFill>
                  <a:schemeClr val="tx1"/>
                </a:solidFill>
                <a:latin typeface="Arial" panose="020B0604020202020204" pitchFamily="34" charset="0"/>
                <a:cs typeface="Arial" panose="020B0604020202020204" pitchFamily="34" charset="0"/>
              </a:rPr>
              <a:t>BRASIL</a:t>
            </a:r>
            <a:r>
              <a:rPr lang="pt-BR" sz="2000" dirty="0">
                <a:solidFill>
                  <a:schemeClr val="tx1"/>
                </a:solidFill>
                <a:latin typeface="Arial" panose="020B0604020202020204" pitchFamily="34" charset="0"/>
                <a:cs typeface="Arial" panose="020B0604020202020204" pitchFamily="34" charset="0"/>
              </a:rPr>
              <a:t>. Avaliação do Plano de Reorganização da Atenção a Hipertensão Arterial e ao Diabetes Mellitus no Brasil. Ministério da saúde, Organização Pan-Americana. Brasília: Ministério da Saúde, 2004.</a:t>
            </a:r>
          </a:p>
          <a:p>
            <a:pPr marL="0" indent="0" algn="just">
              <a:lnSpc>
                <a:spcPct val="120000"/>
              </a:lnSpc>
              <a:buNone/>
            </a:pPr>
            <a:r>
              <a:rPr lang="pt-BR" sz="2000" dirty="0">
                <a:solidFill>
                  <a:schemeClr val="tx1"/>
                </a:solidFill>
                <a:latin typeface="Arial" panose="020B0604020202020204" pitchFamily="34" charset="0"/>
                <a:cs typeface="Arial" panose="020B0604020202020204" pitchFamily="34" charset="0"/>
              </a:rPr>
              <a:t> </a:t>
            </a:r>
          </a:p>
          <a:p>
            <a:pPr algn="just">
              <a:lnSpc>
                <a:spcPct val="120000"/>
              </a:lnSpc>
            </a:pPr>
            <a:r>
              <a:rPr lang="pt-BR" sz="2000" dirty="0">
                <a:solidFill>
                  <a:schemeClr val="tx1"/>
                </a:solidFill>
                <a:latin typeface="Arial" panose="020B0604020202020204" pitchFamily="34" charset="0"/>
                <a:cs typeface="Arial" panose="020B0604020202020204" pitchFamily="34" charset="0"/>
              </a:rPr>
              <a:t>BRASIL. Cadernos de Atenção Básica. Diabetes Mellitus - n.º 16 Série A. Normas e Manuais Técnicos. Ministério da Saúde, Brasília - DF, 2006. </a:t>
            </a:r>
          </a:p>
          <a:p>
            <a:pPr marL="0" indent="0" algn="just">
              <a:lnSpc>
                <a:spcPct val="120000"/>
              </a:lnSpc>
              <a:buNone/>
            </a:pPr>
            <a:r>
              <a:rPr lang="pt-BR" sz="2000" dirty="0">
                <a:solidFill>
                  <a:schemeClr val="tx1"/>
                </a:solidFill>
                <a:latin typeface="Arial" panose="020B0604020202020204" pitchFamily="34" charset="0"/>
                <a:cs typeface="Arial" panose="020B0604020202020204" pitchFamily="34" charset="0"/>
              </a:rPr>
              <a:t> </a:t>
            </a:r>
          </a:p>
          <a:p>
            <a:pPr algn="just">
              <a:lnSpc>
                <a:spcPct val="120000"/>
              </a:lnSpc>
            </a:pPr>
            <a:r>
              <a:rPr lang="pt-BR" sz="2000" dirty="0">
                <a:solidFill>
                  <a:schemeClr val="tx1"/>
                </a:solidFill>
                <a:latin typeface="Arial" panose="020B0604020202020204" pitchFamily="34" charset="0"/>
                <a:cs typeface="Arial" panose="020B0604020202020204" pitchFamily="34" charset="0"/>
              </a:rPr>
              <a:t>BRASIL. Cadernos de Atenção Básica. Hipertensão Arterial Sistêmica - nº 15. Ministério da Saúde, Brasília - DF, 2006.</a:t>
            </a:r>
          </a:p>
          <a:p>
            <a:pPr marL="0" indent="0" algn="just">
              <a:lnSpc>
                <a:spcPct val="120000"/>
              </a:lnSpc>
              <a:buNone/>
            </a:pPr>
            <a:r>
              <a:rPr lang="pt-BR" sz="2000" dirty="0">
                <a:solidFill>
                  <a:schemeClr val="tx1"/>
                </a:solidFill>
                <a:latin typeface="Arial" panose="020B0604020202020204" pitchFamily="34" charset="0"/>
                <a:cs typeface="Arial" panose="020B0604020202020204" pitchFamily="34" charset="0"/>
              </a:rPr>
              <a:t>  </a:t>
            </a:r>
          </a:p>
          <a:p>
            <a:pPr algn="just">
              <a:lnSpc>
                <a:spcPct val="120000"/>
              </a:lnSpc>
            </a:pPr>
            <a:r>
              <a:rPr lang="pt-BR" sz="2000" dirty="0">
                <a:solidFill>
                  <a:schemeClr val="tx1"/>
                </a:solidFill>
                <a:latin typeface="Arial" panose="020B0604020202020204" pitchFamily="34" charset="0"/>
                <a:cs typeface="Arial" panose="020B0604020202020204" pitchFamily="34" charset="0"/>
              </a:rPr>
              <a:t>BRASIL. Ministério da Saúde. Manual de Hipertensos e Diabéticos Mellitus. Plano de Reorganização da Atenção à Hipertensão arterial e ao Diabetes mellitus. Secretaria de Políticas de Saúde. Brasília, 2012.</a:t>
            </a:r>
          </a:p>
          <a:p>
            <a:pPr marL="0" indent="0" algn="just">
              <a:lnSpc>
                <a:spcPct val="120000"/>
              </a:lnSpc>
              <a:buNone/>
            </a:pPr>
            <a:r>
              <a:rPr lang="pt-BR" sz="2000" dirty="0">
                <a:solidFill>
                  <a:schemeClr val="tx1"/>
                </a:solidFill>
                <a:latin typeface="Arial" panose="020B0604020202020204" pitchFamily="34" charset="0"/>
                <a:cs typeface="Arial" panose="020B0604020202020204" pitchFamily="34" charset="0"/>
              </a:rPr>
              <a:t> </a:t>
            </a:r>
          </a:p>
          <a:p>
            <a:pPr algn="just">
              <a:lnSpc>
                <a:spcPct val="120000"/>
              </a:lnSpc>
            </a:pPr>
            <a:r>
              <a:rPr lang="pt-BR" sz="2000" dirty="0">
                <a:solidFill>
                  <a:schemeClr val="tx1"/>
                </a:solidFill>
                <a:latin typeface="Arial" panose="020B0604020202020204" pitchFamily="34" charset="0"/>
                <a:cs typeface="Arial" panose="020B0604020202020204" pitchFamily="34" charset="0"/>
              </a:rPr>
              <a:t>BRASIL. Ministério da Saúde. Manual de Estrutura Física das Unidades Básica de. Biblioteca virtual em saúde. Disponível em: </a:t>
            </a:r>
            <a:r>
              <a:rPr lang="pt-BR" sz="2000" dirty="0">
                <a:solidFill>
                  <a:schemeClr val="tx1"/>
                </a:solidFill>
                <a:latin typeface="Arial" panose="020B0604020202020204" pitchFamily="34" charset="0"/>
                <a:cs typeface="Arial" panose="020B0604020202020204" pitchFamily="34" charset="0"/>
                <a:hlinkClick r:id="rId2"/>
              </a:rPr>
              <a:t>www.saude.gov.br/</a:t>
            </a:r>
            <a:r>
              <a:rPr lang="pt-BR" sz="2000" dirty="0" err="1">
                <a:solidFill>
                  <a:schemeClr val="tx1"/>
                </a:solidFill>
                <a:latin typeface="Arial" panose="020B0604020202020204" pitchFamily="34" charset="0"/>
                <a:cs typeface="Arial" panose="020B0604020202020204" pitchFamily="34" charset="0"/>
                <a:hlinkClick r:id="rId2"/>
              </a:rPr>
              <a:t>bvs</a:t>
            </a:r>
            <a:r>
              <a:rPr lang="pt-BR" sz="2000" dirty="0">
                <a:solidFill>
                  <a:schemeClr val="tx1"/>
                </a:solidFill>
                <a:latin typeface="Arial" panose="020B0604020202020204" pitchFamily="34" charset="0"/>
                <a:cs typeface="Arial" panose="020B0604020202020204" pitchFamily="34" charset="0"/>
              </a:rPr>
              <a:t>. Acesso em: 10 set. 2014.</a:t>
            </a:r>
          </a:p>
          <a:p>
            <a:pPr marL="0" indent="0" algn="just">
              <a:lnSpc>
                <a:spcPct val="120000"/>
              </a:lnSpc>
              <a:buNone/>
            </a:pPr>
            <a:r>
              <a:rPr lang="pt-BR" sz="2000" dirty="0">
                <a:solidFill>
                  <a:schemeClr val="tx1"/>
                </a:solidFill>
                <a:latin typeface="Arial" panose="020B0604020202020204" pitchFamily="34" charset="0"/>
                <a:cs typeface="Arial" panose="020B0604020202020204" pitchFamily="34" charset="0"/>
              </a:rPr>
              <a:t> </a:t>
            </a:r>
          </a:p>
          <a:p>
            <a:pPr algn="just">
              <a:lnSpc>
                <a:spcPct val="120000"/>
              </a:lnSpc>
            </a:pPr>
            <a:r>
              <a:rPr lang="pt-BR" sz="2000" dirty="0">
                <a:solidFill>
                  <a:schemeClr val="tx1"/>
                </a:solidFill>
                <a:latin typeface="Arial" panose="020B0604020202020204" pitchFamily="34" charset="0"/>
                <a:cs typeface="Arial" panose="020B0604020202020204" pitchFamily="34" charset="0"/>
              </a:rPr>
              <a:t>Prefeitura Municipal de Assú. Disponível em: http://assu.rn.gov.br/historia/. Acesso em: 28 out. 2014. </a:t>
            </a:r>
          </a:p>
          <a:p>
            <a:endParaRPr lang="pt-BR" sz="1400" dirty="0"/>
          </a:p>
        </p:txBody>
      </p:sp>
    </p:spTree>
    <p:extLst>
      <p:ext uri="{BB962C8B-B14F-4D97-AF65-F5344CB8AC3E}">
        <p14:creationId xmlns:p14="http://schemas.microsoft.com/office/powerpoint/2010/main" val="43178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0261" y="982132"/>
            <a:ext cx="9306338" cy="4892675"/>
          </a:xfrm>
        </p:spPr>
      </p:pic>
    </p:spTree>
    <p:extLst>
      <p:ext uri="{BB962C8B-B14F-4D97-AF65-F5344CB8AC3E}">
        <p14:creationId xmlns:p14="http://schemas.microsoft.com/office/powerpoint/2010/main" val="195966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774" y="982663"/>
            <a:ext cx="8481391" cy="4892675"/>
          </a:xfrm>
        </p:spPr>
      </p:pic>
    </p:spTree>
    <p:extLst>
      <p:ext uri="{BB962C8B-B14F-4D97-AF65-F5344CB8AC3E}">
        <p14:creationId xmlns:p14="http://schemas.microsoft.com/office/powerpoint/2010/main" val="2349878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95400" y="2556932"/>
            <a:ext cx="9796669" cy="3318936"/>
          </a:xfrm>
        </p:spPr>
        <p:txBody>
          <a:bodyPr>
            <a:noAutofit/>
          </a:bodyPr>
          <a:lstStyle/>
          <a:p>
            <a:pPr marL="0" indent="0" algn="ctr">
              <a:buNone/>
            </a:pPr>
            <a:r>
              <a:rPr lang="pt-BR" sz="9600" dirty="0" smtClean="0">
                <a:solidFill>
                  <a:schemeClr val="tx1"/>
                </a:solidFill>
                <a:latin typeface="Bickham Script Pro Regular" panose="030304020407070D0D06" pitchFamily="66" charset="0"/>
                <a:cs typeface="Arial" panose="020B0604020202020204" pitchFamily="34" charset="0"/>
              </a:rPr>
              <a:t>Muito Obrigado!</a:t>
            </a:r>
            <a:endParaRPr lang="pt-BR" sz="9600" dirty="0">
              <a:solidFill>
                <a:schemeClr val="tx1"/>
              </a:solidFill>
              <a:latin typeface="Bickham Script Pro Regular" panose="030304020407070D0D06" pitchFamily="66" charset="0"/>
              <a:cs typeface="Arial" panose="020B0604020202020204" pitchFamily="34" charset="0"/>
            </a:endParaRPr>
          </a:p>
          <a:p>
            <a:pPr marL="0" indent="0" algn="ctr">
              <a:buNone/>
            </a:pPr>
            <a:r>
              <a:rPr lang="pt-BR" sz="9600" dirty="0" err="1" smtClean="0">
                <a:solidFill>
                  <a:srgbClr val="FF0000"/>
                </a:solidFill>
                <a:latin typeface="Bickham Script Pro Regular" panose="030304020407070D0D06" pitchFamily="66" charset="0"/>
                <a:cs typeface="Arial" panose="020B0604020202020204" pitchFamily="34" charset="0"/>
              </a:rPr>
              <a:t>Gracias</a:t>
            </a:r>
            <a:r>
              <a:rPr lang="pt-BR" sz="9600" dirty="0">
                <a:solidFill>
                  <a:srgbClr val="FF0000"/>
                </a:solidFill>
                <a:latin typeface="Bickham Script Pro Regular" panose="030304020407070D0D06" pitchFamily="66" charset="0"/>
                <a:cs typeface="Arial" panose="020B0604020202020204" pitchFamily="34" charset="0"/>
              </a:rPr>
              <a:t>!</a:t>
            </a:r>
          </a:p>
        </p:txBody>
      </p:sp>
    </p:spTree>
    <p:extLst>
      <p:ext uri="{BB962C8B-B14F-4D97-AF65-F5344CB8AC3E}">
        <p14:creationId xmlns:p14="http://schemas.microsoft.com/office/powerpoint/2010/main" val="4000830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00" y="636104"/>
            <a:ext cx="9982197" cy="5552662"/>
          </a:xfrm>
        </p:spPr>
        <p:txBody>
          <a:bodyPr>
            <a:normAutofit/>
          </a:bodyPr>
          <a:lstStyle/>
          <a:p>
            <a:pPr marL="0" indent="0" algn="ctr">
              <a:buNone/>
            </a:pPr>
            <a:endParaRPr lang="pt-BR" sz="3000" b="1" dirty="0" smtClean="0">
              <a:solidFill>
                <a:schemeClr val="tx1"/>
              </a:solidFill>
              <a:latin typeface="Arial" panose="020B0604020202020204" pitchFamily="34" charset="0"/>
              <a:cs typeface="Arial" panose="020B0604020202020204" pitchFamily="34" charset="0"/>
            </a:endParaRPr>
          </a:p>
          <a:p>
            <a:pPr marL="0" indent="0" algn="ctr">
              <a:buNone/>
            </a:pPr>
            <a:r>
              <a:rPr lang="pt-BR" sz="3600" b="1" dirty="0" smtClean="0">
                <a:solidFill>
                  <a:schemeClr val="tx1"/>
                </a:solidFill>
                <a:latin typeface="Arial" panose="020B0604020202020204" pitchFamily="34" charset="0"/>
                <a:cs typeface="Arial" panose="020B0604020202020204" pitchFamily="34" charset="0"/>
              </a:rPr>
              <a:t>ASSÚ</a:t>
            </a:r>
          </a:p>
          <a:p>
            <a:pPr algn="just">
              <a:buFont typeface="Arial" panose="020B0604020202020204" pitchFamily="34" charset="0"/>
              <a:buChar char="•"/>
            </a:pPr>
            <a:endParaRPr lang="pt-BR" dirty="0" smtClean="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BR" dirty="0" smtClean="0">
                <a:solidFill>
                  <a:schemeClr val="tx1"/>
                </a:solidFill>
                <a:latin typeface="Arial" panose="020B0604020202020204" pitchFamily="34" charset="0"/>
                <a:cs typeface="Arial" panose="020B0604020202020204" pitchFamily="34" charset="0"/>
              </a:rPr>
              <a:t>Aproximadamente 53.000 habitantes </a:t>
            </a:r>
          </a:p>
          <a:p>
            <a:pPr marL="0" indent="0" algn="just">
              <a:buNone/>
            </a:pPr>
            <a:r>
              <a:rPr lang="pt-BR" dirty="0" smtClean="0">
                <a:solidFill>
                  <a:schemeClr val="tx1"/>
                </a:solidFill>
                <a:latin typeface="Arial" panose="020B0604020202020204" pitchFamily="34" charset="0"/>
                <a:cs typeface="Arial" panose="020B0604020202020204" pitchFamily="34" charset="0"/>
              </a:rPr>
              <a:t>   (IBGE,  2010).</a:t>
            </a:r>
          </a:p>
          <a:p>
            <a:pPr algn="just">
              <a:buFont typeface="Arial" panose="020B0604020202020204" pitchFamily="34" charset="0"/>
              <a:buChar char="•"/>
            </a:pPr>
            <a:r>
              <a:rPr lang="pt-BR" dirty="0" smtClean="0">
                <a:solidFill>
                  <a:schemeClr val="tx1"/>
                </a:solidFill>
                <a:latin typeface="Arial" panose="020B0604020202020204" pitchFamily="34" charset="0"/>
                <a:cs typeface="Arial" panose="020B0604020202020204" pitchFamily="34" charset="0"/>
              </a:rPr>
              <a:t>Situado </a:t>
            </a:r>
            <a:r>
              <a:rPr lang="pt-BR" dirty="0">
                <a:solidFill>
                  <a:schemeClr val="tx1"/>
                </a:solidFill>
                <a:latin typeface="Arial" panose="020B0604020202020204" pitchFamily="34" charset="0"/>
                <a:cs typeface="Arial" panose="020B0604020202020204" pitchFamily="34" charset="0"/>
              </a:rPr>
              <a:t>na microrregião do Vale do Assú </a:t>
            </a:r>
          </a:p>
          <a:p>
            <a:pPr marL="0" indent="0" algn="just">
              <a:buNone/>
            </a:pPr>
            <a:r>
              <a:rPr lang="pt-BR" dirty="0" smtClean="0">
                <a:solidFill>
                  <a:schemeClr val="tx1"/>
                </a:solidFill>
                <a:latin typeface="Arial" panose="020B0604020202020204" pitchFamily="34" charset="0"/>
                <a:cs typeface="Arial" panose="020B0604020202020204" pitchFamily="34" charset="0"/>
              </a:rPr>
              <a:t>na </a:t>
            </a:r>
            <a:r>
              <a:rPr lang="pt-BR" dirty="0">
                <a:solidFill>
                  <a:schemeClr val="tx1"/>
                </a:solidFill>
                <a:latin typeface="Arial" panose="020B0604020202020204" pitchFamily="34" charset="0"/>
                <a:cs typeface="Arial" panose="020B0604020202020204" pitchFamily="34" charset="0"/>
              </a:rPr>
              <a:t>mesorregião do Oeste </a:t>
            </a:r>
            <a:r>
              <a:rPr lang="pt-BR" dirty="0" smtClean="0">
                <a:solidFill>
                  <a:schemeClr val="tx1"/>
                </a:solidFill>
                <a:latin typeface="Arial" panose="020B0604020202020204" pitchFamily="34" charset="0"/>
                <a:cs typeface="Arial" panose="020B0604020202020204" pitchFamily="34" charset="0"/>
              </a:rPr>
              <a:t>Potiguar. </a:t>
            </a:r>
          </a:p>
          <a:p>
            <a:pPr algn="just">
              <a:buFont typeface="Arial" panose="020B0604020202020204" pitchFamily="34" charset="0"/>
              <a:buChar char="•"/>
            </a:pPr>
            <a:r>
              <a:rPr lang="pt-BR" dirty="0">
                <a:solidFill>
                  <a:schemeClr val="tx1"/>
                </a:solidFill>
                <a:latin typeface="Arial" panose="020B0604020202020204" pitchFamily="34" charset="0"/>
                <a:cs typeface="Arial" panose="020B0604020202020204" pitchFamily="34" charset="0"/>
              </a:rPr>
              <a:t>E</a:t>
            </a:r>
            <a:r>
              <a:rPr lang="pt-BR" dirty="0" smtClean="0">
                <a:solidFill>
                  <a:schemeClr val="tx1"/>
                </a:solidFill>
                <a:latin typeface="Arial" panose="020B0604020202020204" pitchFamily="34" charset="0"/>
                <a:cs typeface="Arial" panose="020B0604020202020204" pitchFamily="34" charset="0"/>
              </a:rPr>
              <a:t>xtensão </a:t>
            </a:r>
            <a:r>
              <a:rPr lang="pt-BR" dirty="0">
                <a:solidFill>
                  <a:schemeClr val="tx1"/>
                </a:solidFill>
                <a:latin typeface="Arial" panose="020B0604020202020204" pitchFamily="34" charset="0"/>
                <a:cs typeface="Arial" panose="020B0604020202020204" pitchFamily="34" charset="0"/>
              </a:rPr>
              <a:t>territorial de </a:t>
            </a:r>
            <a:r>
              <a:rPr lang="pt-BR" dirty="0" smtClean="0">
                <a:solidFill>
                  <a:schemeClr val="tx1"/>
                </a:solidFill>
                <a:latin typeface="Arial" panose="020B0604020202020204" pitchFamily="34" charset="0"/>
                <a:cs typeface="Arial" panose="020B0604020202020204" pitchFamily="34" charset="0"/>
              </a:rPr>
              <a:t>1.269.235Km².</a:t>
            </a:r>
          </a:p>
          <a:p>
            <a:pPr algn="just">
              <a:buFont typeface="Arial" panose="020B0604020202020204" pitchFamily="34" charset="0"/>
              <a:buChar char="•"/>
            </a:pPr>
            <a:endParaRPr lang="pt-BR"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t-BR"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t-BR"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t-BR" dirty="0" smtClean="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243" y="2438402"/>
            <a:ext cx="3922643" cy="3750364"/>
          </a:xfrm>
          <a:prstGeom prst="rect">
            <a:avLst/>
          </a:prstGeom>
        </p:spPr>
      </p:pic>
    </p:spTree>
    <p:extLst>
      <p:ext uri="{BB962C8B-B14F-4D97-AF65-F5344CB8AC3E}">
        <p14:creationId xmlns:p14="http://schemas.microsoft.com/office/powerpoint/2010/main" val="2815722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00" y="1086678"/>
            <a:ext cx="10257183" cy="4789190"/>
          </a:xfrm>
        </p:spPr>
        <p:txBody>
          <a:bodyPr>
            <a:normAutofit/>
          </a:bodyPr>
          <a:lstStyle/>
          <a:p>
            <a:pPr marL="0" indent="0" algn="ctr">
              <a:buNone/>
            </a:pPr>
            <a:r>
              <a:rPr lang="pt-BR" sz="3000" b="1" dirty="0">
                <a:solidFill>
                  <a:schemeClr val="tx1"/>
                </a:solidFill>
                <a:latin typeface="Arial" panose="020B0604020202020204" pitchFamily="34" charset="0"/>
                <a:cs typeface="Arial" panose="020B0604020202020204" pitchFamily="34" charset="0"/>
              </a:rPr>
              <a:t>Estrutura de </a:t>
            </a:r>
            <a:r>
              <a:rPr lang="pt-BR" sz="3000" b="1" dirty="0" smtClean="0">
                <a:solidFill>
                  <a:schemeClr val="tx1"/>
                </a:solidFill>
                <a:latin typeface="Arial" panose="020B0604020202020204" pitchFamily="34" charset="0"/>
                <a:cs typeface="Arial" panose="020B0604020202020204" pitchFamily="34" charset="0"/>
              </a:rPr>
              <a:t>saúde </a:t>
            </a:r>
          </a:p>
          <a:p>
            <a:pPr algn="just"/>
            <a:endParaRPr lang="pt-BR" sz="3000" dirty="0">
              <a:solidFill>
                <a:schemeClr val="tx1"/>
              </a:solidFill>
              <a:latin typeface="Arial" panose="020B0604020202020204" pitchFamily="34" charset="0"/>
              <a:cs typeface="Arial" panose="020B0604020202020204" pitchFamily="34" charset="0"/>
            </a:endParaRPr>
          </a:p>
          <a:p>
            <a:pPr algn="just"/>
            <a:r>
              <a:rPr lang="pt-BR" dirty="0" smtClean="0">
                <a:solidFill>
                  <a:schemeClr val="tx1"/>
                </a:solidFill>
                <a:latin typeface="Arial" panose="020B0604020202020204" pitchFamily="34" charset="0"/>
                <a:cs typeface="Arial" panose="020B0604020202020204" pitchFamily="34" charset="0"/>
              </a:rPr>
              <a:t>A </a:t>
            </a:r>
            <a:r>
              <a:rPr lang="pt-BR" dirty="0">
                <a:solidFill>
                  <a:schemeClr val="tx1"/>
                </a:solidFill>
                <a:latin typeface="Arial" panose="020B0604020202020204" pitchFamily="34" charset="0"/>
                <a:cs typeface="Arial" panose="020B0604020202020204" pitchFamily="34" charset="0"/>
              </a:rPr>
              <a:t>cidade possui um hospital </a:t>
            </a:r>
            <a:r>
              <a:rPr lang="pt-BR" dirty="0" smtClean="0">
                <a:solidFill>
                  <a:schemeClr val="tx1"/>
                </a:solidFill>
                <a:latin typeface="Arial" panose="020B0604020202020204" pitchFamily="34" charset="0"/>
                <a:cs typeface="Arial" panose="020B0604020202020204" pitchFamily="34" charset="0"/>
              </a:rPr>
              <a:t>público </a:t>
            </a:r>
            <a:r>
              <a:rPr lang="pt-BR" dirty="0">
                <a:solidFill>
                  <a:schemeClr val="tx1"/>
                </a:solidFill>
                <a:latin typeface="Arial" panose="020B0604020202020204" pitchFamily="34" charset="0"/>
                <a:cs typeface="Arial" panose="020B0604020202020204" pitchFamily="34" charset="0"/>
              </a:rPr>
              <a:t>estadual, o Hospital Regional DR. Nelson </a:t>
            </a:r>
            <a:r>
              <a:rPr lang="pt-BR" dirty="0" smtClean="0">
                <a:solidFill>
                  <a:schemeClr val="tx1"/>
                </a:solidFill>
                <a:latin typeface="Arial" panose="020B0604020202020204" pitchFamily="34" charset="0"/>
                <a:cs typeface="Arial" panose="020B0604020202020204" pitchFamily="34" charset="0"/>
              </a:rPr>
              <a:t>Inácio</a:t>
            </a:r>
            <a:r>
              <a:rPr lang="pt-BR" dirty="0">
                <a:solidFill>
                  <a:schemeClr val="tx1"/>
                </a:solidFill>
                <a:latin typeface="Arial" panose="020B0604020202020204" pitchFamily="34" charset="0"/>
                <a:cs typeface="Arial" panose="020B0604020202020204" pitchFamily="34" charset="0"/>
              </a:rPr>
              <a:t>, o Centro Clínico Dr. Ezequiel Epaminondas, </a:t>
            </a:r>
            <a:r>
              <a:rPr lang="pt-BR" dirty="0" smtClean="0">
                <a:solidFill>
                  <a:schemeClr val="tx1"/>
                </a:solidFill>
                <a:latin typeface="Arial" panose="020B0604020202020204" pitchFamily="34" charset="0"/>
                <a:cs typeface="Arial" panose="020B0604020202020204" pitchFamily="34" charset="0"/>
              </a:rPr>
              <a:t>um </a:t>
            </a:r>
            <a:r>
              <a:rPr lang="pt-BR" dirty="0">
                <a:solidFill>
                  <a:schemeClr val="tx1"/>
                </a:solidFill>
                <a:latin typeface="Arial" panose="020B0604020202020204" pitchFamily="34" charset="0"/>
                <a:cs typeface="Arial" panose="020B0604020202020204" pitchFamily="34" charset="0"/>
              </a:rPr>
              <a:t>centro de especialidades odontológicas, um centro </a:t>
            </a:r>
            <a:r>
              <a:rPr lang="pt-BR" dirty="0" smtClean="0">
                <a:solidFill>
                  <a:schemeClr val="tx1"/>
                </a:solidFill>
                <a:latin typeface="Arial" panose="020B0604020202020204" pitchFamily="34" charset="0"/>
                <a:cs typeface="Arial" panose="020B0604020202020204" pitchFamily="34" charset="0"/>
              </a:rPr>
              <a:t>de reabilitação </a:t>
            </a:r>
            <a:r>
              <a:rPr lang="pt-BR" dirty="0">
                <a:solidFill>
                  <a:schemeClr val="tx1"/>
                </a:solidFill>
                <a:latin typeface="Arial" panose="020B0604020202020204" pitchFamily="34" charset="0"/>
                <a:cs typeface="Arial" panose="020B0604020202020204" pitchFamily="34" charset="0"/>
              </a:rPr>
              <a:t>e possui 16 UBS. </a:t>
            </a:r>
          </a:p>
          <a:p>
            <a:pPr algn="just"/>
            <a:r>
              <a:rPr lang="pt-BR" dirty="0">
                <a:solidFill>
                  <a:schemeClr val="tx1"/>
                </a:solidFill>
                <a:latin typeface="Arial" panose="020B0604020202020204" pitchFamily="34" charset="0"/>
                <a:cs typeface="Arial" panose="020B0604020202020204" pitchFamily="34" charset="0"/>
              </a:rPr>
              <a:t>Composição da equipe de saúde da UBS: são duas </a:t>
            </a:r>
            <a:r>
              <a:rPr lang="pt-BR" dirty="0" smtClean="0">
                <a:solidFill>
                  <a:schemeClr val="tx1"/>
                </a:solidFill>
                <a:latin typeface="Arial" panose="020B0604020202020204" pitchFamily="34" charset="0"/>
                <a:cs typeface="Arial" panose="020B0604020202020204" pitchFamily="34" charset="0"/>
              </a:rPr>
              <a:t>equipes </a:t>
            </a:r>
            <a:r>
              <a:rPr lang="pt-BR" dirty="0">
                <a:solidFill>
                  <a:schemeClr val="tx1"/>
                </a:solidFill>
                <a:latin typeface="Arial" panose="020B0604020202020204" pitchFamily="34" charset="0"/>
                <a:cs typeface="Arial" panose="020B0604020202020204" pitchFamily="34" charset="0"/>
              </a:rPr>
              <a:t>de trabalho, totalizando 2 enfermeiros, 2 técnicos, </a:t>
            </a:r>
            <a:r>
              <a:rPr lang="pt-BR" dirty="0" smtClean="0">
                <a:solidFill>
                  <a:schemeClr val="tx1"/>
                </a:solidFill>
                <a:latin typeface="Arial" panose="020B0604020202020204" pitchFamily="34" charset="0"/>
                <a:cs typeface="Arial" panose="020B0604020202020204" pitchFamily="34" charset="0"/>
              </a:rPr>
              <a:t>11 </a:t>
            </a:r>
            <a:r>
              <a:rPr lang="pt-BR" dirty="0">
                <a:solidFill>
                  <a:schemeClr val="tx1"/>
                </a:solidFill>
                <a:latin typeface="Arial" panose="020B0604020202020204" pitchFamily="34" charset="0"/>
                <a:cs typeface="Arial" panose="020B0604020202020204" pitchFamily="34" charset="0"/>
              </a:rPr>
              <a:t>agentes comunitários de saúde, 1 médico.</a:t>
            </a:r>
          </a:p>
          <a:p>
            <a:endParaRPr lang="pt-BR" dirty="0"/>
          </a:p>
        </p:txBody>
      </p:sp>
    </p:spTree>
    <p:extLst>
      <p:ext uri="{BB962C8B-B14F-4D97-AF65-F5344CB8AC3E}">
        <p14:creationId xmlns:p14="http://schemas.microsoft.com/office/powerpoint/2010/main" val="426739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783" y="1099930"/>
            <a:ext cx="9601196" cy="940905"/>
          </a:xfrm>
        </p:spPr>
        <p:txBody>
          <a:bodyPr>
            <a:normAutofit/>
          </a:bodyPr>
          <a:lstStyle/>
          <a:p>
            <a:r>
              <a:rPr lang="pt-BR" sz="3000" b="1" dirty="0" smtClean="0">
                <a:solidFill>
                  <a:schemeClr val="tx1"/>
                </a:solidFill>
                <a:latin typeface="Arial" panose="020B0604020202020204" pitchFamily="34" charset="0"/>
                <a:cs typeface="Arial" panose="020B0604020202020204" pitchFamily="34" charset="0"/>
              </a:rPr>
              <a:t>Justificativa</a:t>
            </a:r>
            <a:endParaRPr lang="pt-BR" sz="3000" b="1"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74642" y="1616765"/>
            <a:ext cx="10535479" cy="4465983"/>
          </a:xfrm>
        </p:spPr>
        <p:txBody>
          <a:bodyPr>
            <a:normAutofit/>
          </a:bodyPr>
          <a:lstStyle/>
          <a:p>
            <a:pPr algn="just"/>
            <a:endParaRPr lang="pt-BR" dirty="0" smtClean="0">
              <a:solidFill>
                <a:schemeClr val="tx1"/>
              </a:solidFill>
              <a:latin typeface="Arial" panose="020B0604020202020204" pitchFamily="34" charset="0"/>
              <a:cs typeface="Arial" panose="020B0604020202020204" pitchFamily="34" charset="0"/>
            </a:endParaRPr>
          </a:p>
          <a:p>
            <a:pPr algn="just"/>
            <a:endParaRPr lang="pt-BR" dirty="0">
              <a:solidFill>
                <a:schemeClr val="tx1"/>
              </a:solidFill>
              <a:latin typeface="Arial" panose="020B0604020202020204" pitchFamily="34" charset="0"/>
              <a:cs typeface="Arial" panose="020B0604020202020204" pitchFamily="34" charset="0"/>
            </a:endParaRPr>
          </a:p>
          <a:p>
            <a:pPr algn="just"/>
            <a:r>
              <a:rPr lang="pt-BR" dirty="0" smtClean="0">
                <a:solidFill>
                  <a:schemeClr val="tx1"/>
                </a:solidFill>
                <a:latin typeface="Arial" panose="020B0604020202020204" pitchFamily="34" charset="0"/>
                <a:cs typeface="Arial" panose="020B0604020202020204" pitchFamily="34" charset="0"/>
              </a:rPr>
              <a:t>Optei </a:t>
            </a:r>
            <a:r>
              <a:rPr lang="pt-BR" dirty="0">
                <a:solidFill>
                  <a:schemeClr val="tx1"/>
                </a:solidFill>
                <a:latin typeface="Arial" panose="020B0604020202020204" pitchFamily="34" charset="0"/>
                <a:cs typeface="Arial" panose="020B0604020202020204" pitchFamily="34" charset="0"/>
              </a:rPr>
              <a:t>em realizar meu projeto de intervenção com foco na melhoria da atenção a hipertensos e diabéticos, uma vez que são doenças com uma alta prevalência na área de abrangência da UBS Bela Vista Piató, assim como também são responsáveis por uma alta demanda de consultas médicas pelo descontrole da mesma. Além disso, há grande superposição entre os portadores de uma e de outra </a:t>
            </a:r>
            <a:r>
              <a:rPr lang="pt-BR" dirty="0" smtClean="0">
                <a:solidFill>
                  <a:schemeClr val="tx1"/>
                </a:solidFill>
                <a:latin typeface="Arial" panose="020B0604020202020204" pitchFamily="34" charset="0"/>
                <a:cs typeface="Arial" panose="020B0604020202020204" pitchFamily="34" charset="0"/>
              </a:rPr>
              <a:t>enfermidade.</a:t>
            </a:r>
          </a:p>
        </p:txBody>
      </p:sp>
    </p:spTree>
    <p:extLst>
      <p:ext uri="{BB962C8B-B14F-4D97-AF65-F5344CB8AC3E}">
        <p14:creationId xmlns:p14="http://schemas.microsoft.com/office/powerpoint/2010/main" val="155954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55374"/>
            <a:ext cx="9601196" cy="844827"/>
          </a:xfrm>
        </p:spPr>
        <p:txBody>
          <a:bodyPr>
            <a:noAutofit/>
          </a:bodyPr>
          <a:lstStyle/>
          <a:p>
            <a:r>
              <a:rPr lang="pt-BR" sz="3000" b="1" dirty="0" smtClean="0">
                <a:latin typeface="Arial" panose="020B0604020202020204" pitchFamily="34" charset="0"/>
                <a:cs typeface="Arial" panose="020B0604020202020204" pitchFamily="34" charset="0"/>
              </a:rPr>
              <a:t>Antes da Intervenção</a:t>
            </a:r>
            <a:endParaRPr lang="pt-BR" sz="3000" b="1" dirty="0">
              <a:latin typeface="Arial" panose="020B0604020202020204" pitchFamily="34" charset="0"/>
              <a:cs typeface="Arial" panose="020B0604020202020204" pitchFamily="34" charset="0"/>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218073336"/>
              </p:ext>
            </p:extLst>
          </p:nvPr>
        </p:nvGraphicFramePr>
        <p:xfrm>
          <a:off x="1603513" y="1600201"/>
          <a:ext cx="940904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322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901148" y="728870"/>
            <a:ext cx="10349948" cy="5393634"/>
          </a:xfrm>
        </p:spPr>
        <p:txBody>
          <a:bodyPr>
            <a:normAutofit lnSpcReduction="10000"/>
          </a:bodyPr>
          <a:lstStyle/>
          <a:p>
            <a:pPr algn="just"/>
            <a:r>
              <a:rPr lang="pt-BR" sz="2800" b="1" dirty="0">
                <a:solidFill>
                  <a:schemeClr val="tx1"/>
                </a:solidFill>
                <a:latin typeface="Arial" panose="020B0604020202020204" pitchFamily="34" charset="0"/>
                <a:cs typeface="Arial" panose="020B0604020202020204" pitchFamily="34" charset="0"/>
              </a:rPr>
              <a:t>Objetivo geral</a:t>
            </a:r>
            <a:r>
              <a:rPr lang="pt-BR" sz="3000" b="1" dirty="0">
                <a:solidFill>
                  <a:schemeClr val="tx1"/>
                </a:solidFill>
                <a:latin typeface="Arial" panose="020B0604020202020204" pitchFamily="34" charset="0"/>
                <a:cs typeface="Arial" panose="020B0604020202020204" pitchFamily="34" charset="0"/>
              </a:rPr>
              <a:t>: </a:t>
            </a:r>
          </a:p>
          <a:p>
            <a:pPr algn="just"/>
            <a:r>
              <a:rPr lang="pt-BR" dirty="0">
                <a:solidFill>
                  <a:schemeClr val="tx1"/>
                </a:solidFill>
                <a:latin typeface="Arial" panose="020B0604020202020204" pitchFamily="34" charset="0"/>
                <a:cs typeface="Arial" panose="020B0604020202020204" pitchFamily="34" charset="0"/>
              </a:rPr>
              <a:t>Melhorar a atenção aos adultos portadores de HAS e/ou DM na UBS Bela Vista </a:t>
            </a:r>
            <a:r>
              <a:rPr lang="pt-BR" dirty="0" err="1">
                <a:solidFill>
                  <a:schemeClr val="tx1"/>
                </a:solidFill>
                <a:latin typeface="Arial" panose="020B0604020202020204" pitchFamily="34" charset="0"/>
                <a:cs typeface="Arial" panose="020B0604020202020204" pitchFamily="34" charset="0"/>
              </a:rPr>
              <a:t>Piató</a:t>
            </a:r>
            <a:r>
              <a:rPr lang="pt-BR" dirty="0">
                <a:solidFill>
                  <a:schemeClr val="tx1"/>
                </a:solidFill>
                <a:latin typeface="Arial" panose="020B0604020202020204" pitchFamily="34" charset="0"/>
                <a:cs typeface="Arial" panose="020B0604020202020204" pitchFamily="34" charset="0"/>
              </a:rPr>
              <a:t>, município de Assú/RN</a:t>
            </a:r>
            <a:r>
              <a:rPr lang="pt-BR" dirty="0" smtClean="0">
                <a:solidFill>
                  <a:schemeClr val="tx1"/>
                </a:solidFill>
                <a:latin typeface="Arial" panose="020B0604020202020204" pitchFamily="34" charset="0"/>
                <a:cs typeface="Arial" panose="020B0604020202020204" pitchFamily="34" charset="0"/>
              </a:rPr>
              <a:t>.</a:t>
            </a:r>
          </a:p>
          <a:p>
            <a:pPr marL="0" indent="0" algn="just">
              <a:buNone/>
            </a:pPr>
            <a:endParaRPr lang="pt-BR" dirty="0">
              <a:solidFill>
                <a:schemeClr val="tx1"/>
              </a:solidFill>
              <a:latin typeface="Arial" panose="020B0604020202020204" pitchFamily="34" charset="0"/>
              <a:cs typeface="Arial" panose="020B0604020202020204" pitchFamily="34" charset="0"/>
            </a:endParaRPr>
          </a:p>
          <a:p>
            <a:pPr algn="just"/>
            <a:r>
              <a:rPr lang="pt-BR" sz="2800" b="1" dirty="0">
                <a:solidFill>
                  <a:schemeClr val="tx1"/>
                </a:solidFill>
                <a:latin typeface="Arial" panose="020B0604020202020204" pitchFamily="34" charset="0"/>
                <a:cs typeface="Arial" panose="020B0604020202020204" pitchFamily="34" charset="0"/>
              </a:rPr>
              <a:t>Objetivos específicos: </a:t>
            </a:r>
          </a:p>
          <a:p>
            <a:pPr algn="just"/>
            <a:r>
              <a:rPr lang="pt-BR" dirty="0">
                <a:solidFill>
                  <a:schemeClr val="tx1"/>
                </a:solidFill>
                <a:latin typeface="Arial" panose="020B0604020202020204" pitchFamily="34" charset="0"/>
                <a:cs typeface="Arial" panose="020B0604020202020204" pitchFamily="34" charset="0"/>
              </a:rPr>
              <a:t>1- Ampliar a cobertura a hipertensos e/ou diabéticos. </a:t>
            </a:r>
          </a:p>
          <a:p>
            <a:pPr algn="just"/>
            <a:r>
              <a:rPr lang="pt-BR" dirty="0">
                <a:solidFill>
                  <a:schemeClr val="tx1"/>
                </a:solidFill>
                <a:latin typeface="Arial" panose="020B0604020202020204" pitchFamily="34" charset="0"/>
                <a:cs typeface="Arial" panose="020B0604020202020204" pitchFamily="34" charset="0"/>
              </a:rPr>
              <a:t>2- Melhorar a qualidade da atenção a hipertensos e/ou diabéticos.  </a:t>
            </a:r>
          </a:p>
          <a:p>
            <a:pPr algn="just"/>
            <a:r>
              <a:rPr lang="pt-BR" dirty="0">
                <a:solidFill>
                  <a:schemeClr val="tx1"/>
                </a:solidFill>
                <a:latin typeface="Arial" panose="020B0604020202020204" pitchFamily="34" charset="0"/>
                <a:cs typeface="Arial" panose="020B0604020202020204" pitchFamily="34" charset="0"/>
              </a:rPr>
              <a:t>3- Melhorar a adesão de hipertensos e/ou diabéticos ao programa.</a:t>
            </a:r>
          </a:p>
          <a:p>
            <a:pPr algn="just"/>
            <a:r>
              <a:rPr lang="pt-BR" dirty="0">
                <a:solidFill>
                  <a:schemeClr val="tx1"/>
                </a:solidFill>
                <a:latin typeface="Arial" panose="020B0604020202020204" pitchFamily="34" charset="0"/>
                <a:cs typeface="Arial" panose="020B0604020202020204" pitchFamily="34" charset="0"/>
              </a:rPr>
              <a:t>4- Melhorar o registro das informações.</a:t>
            </a:r>
          </a:p>
          <a:p>
            <a:pPr algn="just"/>
            <a:r>
              <a:rPr lang="pt-BR" dirty="0">
                <a:solidFill>
                  <a:schemeClr val="tx1"/>
                </a:solidFill>
                <a:latin typeface="Arial" panose="020B0604020202020204" pitchFamily="34" charset="0"/>
                <a:cs typeface="Arial" panose="020B0604020202020204" pitchFamily="34" charset="0"/>
              </a:rPr>
              <a:t>5- Mapear hipertensos e diabéticos de risco para doença cardiovascular.</a:t>
            </a:r>
          </a:p>
          <a:p>
            <a:pPr algn="just"/>
            <a:r>
              <a:rPr lang="pt-BR" dirty="0">
                <a:solidFill>
                  <a:schemeClr val="tx1"/>
                </a:solidFill>
                <a:latin typeface="Arial" panose="020B0604020202020204" pitchFamily="34" charset="0"/>
                <a:cs typeface="Arial" panose="020B0604020202020204" pitchFamily="34" charset="0"/>
              </a:rPr>
              <a:t>6- Promover a saúde de hipertensos e diabéticos</a:t>
            </a:r>
          </a:p>
          <a:p>
            <a:endParaRPr lang="pt-BR" dirty="0"/>
          </a:p>
        </p:txBody>
      </p:sp>
    </p:spTree>
    <p:extLst>
      <p:ext uri="{BB962C8B-B14F-4D97-AF65-F5344CB8AC3E}">
        <p14:creationId xmlns:p14="http://schemas.microsoft.com/office/powerpoint/2010/main" val="176268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795130" y="738553"/>
            <a:ext cx="10508974" cy="5224925"/>
          </a:xfrm>
        </p:spPr>
        <p:txBody>
          <a:bodyPr>
            <a:normAutofit lnSpcReduction="10000"/>
          </a:bodyPr>
          <a:lstStyle/>
          <a:p>
            <a:pPr marL="0" indent="0" algn="ctr">
              <a:buNone/>
            </a:pPr>
            <a:endParaRPr lang="pt-BR" sz="2800" b="1" dirty="0" smtClean="0">
              <a:solidFill>
                <a:schemeClr val="tx1"/>
              </a:solidFill>
              <a:latin typeface="Arial" panose="020B0604020202020204" pitchFamily="34" charset="0"/>
              <a:cs typeface="Arial" panose="020B0604020202020204" pitchFamily="34" charset="0"/>
            </a:endParaRPr>
          </a:p>
          <a:p>
            <a:pPr marL="0" indent="0" algn="ctr">
              <a:buNone/>
            </a:pPr>
            <a:r>
              <a:rPr lang="pt-BR" sz="3000" b="1" dirty="0" smtClean="0">
                <a:solidFill>
                  <a:schemeClr val="tx1"/>
                </a:solidFill>
                <a:latin typeface="Arial" panose="020B0604020202020204" pitchFamily="34" charset="0"/>
                <a:cs typeface="Arial" panose="020B0604020202020204" pitchFamily="34" charset="0"/>
              </a:rPr>
              <a:t>Metodologia</a:t>
            </a:r>
          </a:p>
          <a:p>
            <a:pPr marL="0" indent="0" algn="ctr">
              <a:buNone/>
            </a:pPr>
            <a:endParaRPr lang="pt-BR" sz="2800" b="1" dirty="0">
              <a:latin typeface="Arial" panose="020B0604020202020204" pitchFamily="34" charset="0"/>
              <a:cs typeface="Arial" panose="020B0604020202020204" pitchFamily="34" charset="0"/>
            </a:endParaRPr>
          </a:p>
          <a:p>
            <a:pPr algn="just"/>
            <a:r>
              <a:rPr lang="pt-BR" dirty="0">
                <a:solidFill>
                  <a:schemeClr val="tx1"/>
                </a:solidFill>
                <a:latin typeface="Arial" panose="020B0604020202020204" pitchFamily="34" charset="0"/>
                <a:cs typeface="Arial" panose="020B0604020202020204" pitchFamily="34" charset="0"/>
              </a:rPr>
              <a:t>A pesquisa foi estruturada para ser desenvolvido no período de 16</a:t>
            </a:r>
            <a:r>
              <a:rPr lang="pt-BR" b="1" dirty="0">
                <a:solidFill>
                  <a:schemeClr val="tx1"/>
                </a:solidFill>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semanas na Unidade de Saúde da Família (USF) Bela Vista do </a:t>
            </a:r>
            <a:r>
              <a:rPr lang="pt-BR" dirty="0" err="1">
                <a:solidFill>
                  <a:schemeClr val="tx1"/>
                </a:solidFill>
                <a:latin typeface="Arial" panose="020B0604020202020204" pitchFamily="34" charset="0"/>
                <a:cs typeface="Arial" panose="020B0604020202020204" pitchFamily="34" charset="0"/>
              </a:rPr>
              <a:t>Piató</a:t>
            </a:r>
            <a:r>
              <a:rPr lang="pt-BR" dirty="0">
                <a:solidFill>
                  <a:schemeClr val="tx1"/>
                </a:solidFill>
                <a:latin typeface="Arial" panose="020B0604020202020204" pitchFamily="34" charset="0"/>
                <a:cs typeface="Arial" panose="020B0604020202020204" pitchFamily="34" charset="0"/>
              </a:rPr>
              <a:t>, Município de Assú/RN. </a:t>
            </a:r>
            <a:endParaRPr lang="pt-BR" dirty="0" smtClean="0">
              <a:solidFill>
                <a:schemeClr val="tx1"/>
              </a:solidFill>
              <a:latin typeface="Arial" panose="020B0604020202020204" pitchFamily="34" charset="0"/>
              <a:cs typeface="Arial" panose="020B0604020202020204" pitchFamily="34" charset="0"/>
            </a:endParaRPr>
          </a:p>
          <a:p>
            <a:pPr marL="0" indent="0" algn="just">
              <a:buNone/>
            </a:pPr>
            <a:endParaRPr lang="pt-BR" dirty="0">
              <a:solidFill>
                <a:schemeClr val="tx1"/>
              </a:solidFill>
            </a:endParaRPr>
          </a:p>
          <a:p>
            <a:pPr algn="just"/>
            <a:r>
              <a:rPr lang="pt-BR" dirty="0">
                <a:solidFill>
                  <a:schemeClr val="tx1"/>
                </a:solidFill>
                <a:latin typeface="Arial" panose="020B0604020202020204" pitchFamily="34" charset="0"/>
                <a:cs typeface="Arial" panose="020B0604020202020204" pitchFamily="34" charset="0"/>
              </a:rPr>
              <a:t>Na área de abrangência da UBS estão adscritos 2.629 </a:t>
            </a:r>
            <a:r>
              <a:rPr lang="pt-BR" dirty="0" smtClean="0">
                <a:solidFill>
                  <a:schemeClr val="tx1"/>
                </a:solidFill>
                <a:latin typeface="Arial" panose="020B0604020202020204" pitchFamily="34" charset="0"/>
                <a:cs typeface="Arial" panose="020B0604020202020204" pitchFamily="34" charset="0"/>
              </a:rPr>
              <a:t>usuários.</a:t>
            </a:r>
          </a:p>
          <a:p>
            <a:pPr marL="0" indent="0" algn="just">
              <a:buNone/>
            </a:pPr>
            <a:endParaRPr lang="pt-BR" dirty="0" smtClean="0">
              <a:solidFill>
                <a:schemeClr val="tx1"/>
              </a:solidFill>
              <a:latin typeface="Arial" panose="020B0604020202020204" pitchFamily="34" charset="0"/>
              <a:cs typeface="Arial" panose="020B0604020202020204" pitchFamily="34" charset="0"/>
            </a:endParaRPr>
          </a:p>
          <a:p>
            <a:pPr algn="just"/>
            <a:r>
              <a:rPr lang="pt-BR" dirty="0">
                <a:solidFill>
                  <a:schemeClr val="tx1"/>
                </a:solidFill>
                <a:latin typeface="Arial" panose="020B0604020202020204" pitchFamily="34" charset="0"/>
                <a:cs typeface="Arial" panose="020B0604020202020204" pitchFamily="34" charset="0"/>
              </a:rPr>
              <a:t>Participaram da intervenção todos os pacientes hipertensos e/ou diabéticos pertencentes a área </a:t>
            </a:r>
            <a:r>
              <a:rPr lang="pt-BR" dirty="0" err="1">
                <a:solidFill>
                  <a:schemeClr val="tx1"/>
                </a:solidFill>
                <a:latin typeface="Arial" panose="020B0604020202020204" pitchFamily="34" charset="0"/>
                <a:cs typeface="Arial" panose="020B0604020202020204" pitchFamily="34" charset="0"/>
              </a:rPr>
              <a:t>adscrita</a:t>
            </a:r>
            <a:r>
              <a:rPr lang="pt-BR" dirty="0">
                <a:solidFill>
                  <a:schemeClr val="tx1"/>
                </a:solidFill>
                <a:latin typeface="Arial" panose="020B0604020202020204" pitchFamily="34" charset="0"/>
                <a:cs typeface="Arial" panose="020B0604020202020204" pitchFamily="34" charset="0"/>
              </a:rPr>
              <a:t> da Unidade Básica de Saúde.</a:t>
            </a:r>
            <a:r>
              <a:rPr lang="pt-BR" dirty="0">
                <a:solidFill>
                  <a:schemeClr val="tx1"/>
                </a:solidFill>
              </a:rPr>
              <a:t> </a:t>
            </a:r>
          </a:p>
          <a:p>
            <a:pPr marL="0" indent="0" algn="just">
              <a:buNone/>
            </a:pPr>
            <a:endParaRPr lang="pt-BR" dirty="0"/>
          </a:p>
        </p:txBody>
      </p:sp>
    </p:spTree>
    <p:extLst>
      <p:ext uri="{BB962C8B-B14F-4D97-AF65-F5344CB8AC3E}">
        <p14:creationId xmlns:p14="http://schemas.microsoft.com/office/powerpoint/2010/main" val="414254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125" y="1204872"/>
            <a:ext cx="9601196" cy="893560"/>
          </a:xfrm>
        </p:spPr>
        <p:txBody>
          <a:bodyPr>
            <a:normAutofit fontScale="90000"/>
          </a:bodyPr>
          <a:lstStyle/>
          <a:p>
            <a:r>
              <a:rPr lang="pt-BR" sz="3300" b="1" dirty="0" smtClean="0">
                <a:solidFill>
                  <a:schemeClr val="tx1"/>
                </a:solidFill>
                <a:latin typeface="Arial" panose="020B0604020202020204" pitchFamily="34" charset="0"/>
                <a:cs typeface="Arial" panose="020B0604020202020204" pitchFamily="34" charset="0"/>
              </a:rPr>
              <a:t>Metodologia</a:t>
            </a:r>
            <a:r>
              <a:rPr lang="pt-BR" sz="2800" b="1" dirty="0">
                <a:solidFill>
                  <a:schemeClr val="tx1"/>
                </a:solidFill>
                <a:latin typeface="Arial" panose="020B0604020202020204" pitchFamily="34" charset="0"/>
                <a:cs typeface="Arial" panose="020B0604020202020204" pitchFamily="34" charset="0"/>
              </a:rPr>
              <a:t/>
            </a:r>
            <a:br>
              <a:rPr lang="pt-BR" sz="2800" b="1" dirty="0">
                <a:solidFill>
                  <a:schemeClr val="tx1"/>
                </a:solidFill>
                <a:latin typeface="Arial" panose="020B0604020202020204" pitchFamily="34" charset="0"/>
                <a:cs typeface="Arial" panose="020B0604020202020204" pitchFamily="34" charset="0"/>
              </a:rPr>
            </a:br>
            <a:endParaRPr lang="pt-BR" sz="2800" dirty="0">
              <a:solidFill>
                <a:schemeClr val="tx1"/>
              </a:solidFill>
            </a:endParaRPr>
          </a:p>
        </p:txBody>
      </p:sp>
      <p:sp>
        <p:nvSpPr>
          <p:cNvPr id="3" name="Espaço Reservado para Conteúdo 2"/>
          <p:cNvSpPr>
            <a:spLocks noGrp="1"/>
          </p:cNvSpPr>
          <p:nvPr>
            <p:ph idx="1"/>
          </p:nvPr>
        </p:nvSpPr>
        <p:spPr>
          <a:xfrm>
            <a:off x="1295401" y="2450123"/>
            <a:ext cx="9601196" cy="3425745"/>
          </a:xfrm>
        </p:spPr>
        <p:txBody>
          <a:bodyPr/>
          <a:lstStyle/>
          <a:p>
            <a:r>
              <a:rPr lang="pt-BR" dirty="0" smtClean="0">
                <a:solidFill>
                  <a:schemeClr val="tx1"/>
                </a:solidFill>
                <a:latin typeface="Arial" panose="020B0604020202020204" pitchFamily="34" charset="0"/>
                <a:cs typeface="Arial" panose="020B0604020202020204" pitchFamily="34" charset="0"/>
              </a:rPr>
              <a:t>Manual </a:t>
            </a:r>
            <a:r>
              <a:rPr lang="pt-BR" dirty="0">
                <a:solidFill>
                  <a:schemeClr val="tx1"/>
                </a:solidFill>
                <a:latin typeface="Arial" panose="020B0604020202020204" pitchFamily="34" charset="0"/>
                <a:cs typeface="Arial" panose="020B0604020202020204" pitchFamily="34" charset="0"/>
              </a:rPr>
              <a:t>da Hipertensão Arterial e Diabetes Mellitus do Ministério da Saúde, 2012; </a:t>
            </a:r>
            <a:endParaRPr lang="pt-BR" dirty="0" smtClean="0">
              <a:solidFill>
                <a:schemeClr val="tx1"/>
              </a:solidFill>
              <a:latin typeface="Arial" panose="020B0604020202020204" pitchFamily="34" charset="0"/>
              <a:cs typeface="Arial" panose="020B0604020202020204" pitchFamily="34" charset="0"/>
            </a:endParaRPr>
          </a:p>
          <a:p>
            <a:r>
              <a:rPr lang="pt-BR" dirty="0" smtClean="0">
                <a:solidFill>
                  <a:schemeClr val="tx1"/>
                </a:solidFill>
                <a:latin typeface="Arial" panose="020B0604020202020204" pitchFamily="34" charset="0"/>
                <a:cs typeface="Arial" panose="020B0604020202020204" pitchFamily="34" charset="0"/>
              </a:rPr>
              <a:t>Utilizamos </a:t>
            </a:r>
            <a:r>
              <a:rPr lang="pt-BR" dirty="0">
                <a:solidFill>
                  <a:schemeClr val="tx1"/>
                </a:solidFill>
                <a:latin typeface="Arial" panose="020B0604020202020204" pitchFamily="34" charset="0"/>
                <a:cs typeface="Arial" panose="020B0604020202020204" pitchFamily="34" charset="0"/>
              </a:rPr>
              <a:t>também os Cadernos de Atenção Básica nº 16 de 2006 de Diabetes Mellitus e o Caderno de Atenção Básica nº 15 de 2006 de Hipertensão Arterial e ainda o Manual de Estrutura Física das Unidades Básica de </a:t>
            </a:r>
            <a:r>
              <a:rPr lang="pt-BR" dirty="0" smtClean="0">
                <a:solidFill>
                  <a:schemeClr val="tx1"/>
                </a:solidFill>
                <a:latin typeface="Arial" panose="020B0604020202020204" pitchFamily="34" charset="0"/>
                <a:cs typeface="Arial" panose="020B0604020202020204" pitchFamily="34" charset="0"/>
              </a:rPr>
              <a:t>Saúde;</a:t>
            </a:r>
          </a:p>
          <a:p>
            <a:r>
              <a:rPr lang="pt-BR" dirty="0" smtClean="0">
                <a:solidFill>
                  <a:schemeClr val="tx1"/>
                </a:solidFill>
                <a:latin typeface="Arial" panose="020B0604020202020204" pitchFamily="34" charset="0"/>
                <a:cs typeface="Arial" panose="020B0604020202020204" pitchFamily="34" charset="0"/>
              </a:rPr>
              <a:t>Fichas espelho e planilha de coleta de dados – </a:t>
            </a:r>
            <a:r>
              <a:rPr lang="pt-BR" dirty="0" err="1" smtClean="0">
                <a:solidFill>
                  <a:schemeClr val="tx1"/>
                </a:solidFill>
                <a:latin typeface="Arial" panose="020B0604020202020204" pitchFamily="34" charset="0"/>
                <a:cs typeface="Arial" panose="020B0604020202020204" pitchFamily="34" charset="0"/>
              </a:rPr>
              <a:t>UFPel</a:t>
            </a:r>
            <a:r>
              <a:rPr lang="pt-BR" dirty="0" smtClean="0">
                <a:solidFill>
                  <a:schemeClr val="tx1"/>
                </a:solidFill>
                <a:latin typeface="Arial" panose="020B0604020202020204" pitchFamily="34" charset="0"/>
                <a:cs typeface="Arial" panose="020B0604020202020204" pitchFamily="34" charset="0"/>
              </a:rPr>
              <a:t>.</a:t>
            </a:r>
            <a:endParaRPr lang="pt-BR" dirty="0">
              <a:solidFill>
                <a:schemeClr val="tx1"/>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89059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Personalizada 6">
      <a:dk1>
        <a:sysClr val="windowText" lastClr="000000"/>
      </a:dk1>
      <a:lt1>
        <a:sysClr val="window" lastClr="FFFFFF"/>
      </a:lt1>
      <a:dk2>
        <a:srgbClr val="212121"/>
      </a:dk2>
      <a:lt2>
        <a:srgbClr val="DADADA"/>
      </a:lt2>
      <a:accent1>
        <a:srgbClr val="0070C0"/>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404</TotalTime>
  <Words>1294</Words>
  <Application>Microsoft Office PowerPoint</Application>
  <PresentationFormat>Widescreen</PresentationFormat>
  <Paragraphs>139</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Bickham Script Pro Regular</vt:lpstr>
      <vt:lpstr>Calibri</vt:lpstr>
      <vt:lpstr>Garamond</vt:lpstr>
      <vt:lpstr>Times New Roman</vt:lpstr>
      <vt:lpstr>Orgânico</vt:lpstr>
      <vt:lpstr>UNIVERSIDADE ABERTA DO SUS UNIVERSIDADE FEDERAL DE PELOTAS Especialização em Saúde da Família</vt:lpstr>
      <vt:lpstr>INTRODUÇÃO</vt:lpstr>
      <vt:lpstr>Apresentação do PowerPoint</vt:lpstr>
      <vt:lpstr>Apresentação do PowerPoint</vt:lpstr>
      <vt:lpstr>Justificativa</vt:lpstr>
      <vt:lpstr>Antes da Intervenção</vt:lpstr>
      <vt:lpstr>Apresentação do PowerPoint</vt:lpstr>
      <vt:lpstr>Apresentação do PowerPoint</vt:lpstr>
      <vt:lpstr>Metodologia </vt:lpstr>
      <vt:lpstr>Metas e Resultados</vt:lpstr>
      <vt:lpstr>Apresentação do PowerPoint</vt:lpstr>
      <vt:lpstr>  </vt:lpstr>
      <vt:lpstr>Apresentação do PowerPoint</vt:lpstr>
      <vt:lpstr>Apresentação do PowerPoint</vt:lpstr>
      <vt:lpstr>Apresentação do PowerPoint</vt:lpstr>
      <vt:lpstr>Meta 2.5: Priorizar a prescrição de medicamentos da farmácia popular para 100% dos hipertensos cadastrados na unidade de saúde. Meta 2.6: Priorizar a prescrição de medicamentos da farmácia popular para 100% dos diabéticos cadastrados na unidade de saúde. </vt:lpstr>
      <vt:lpstr>Meta 2.7: Realizar avaliação da necessidade de atendimento odontológico em 100% dos hipertensos. Meta 2.8: Realizar avaliação da necessidade de atendimento odontológico em 100% dos diabéticos. </vt:lpstr>
      <vt:lpstr>Meta 3.1: Buscar 100% dos hipertensos faltosos às consultas na unidade de saúde conforme a periodicidade recomendada. Meta 3.2: Buscar 100% dos diabéticos faltosos às consultas na unidade de saúde conforme a periodicidade recomendada. </vt:lpstr>
      <vt:lpstr>Meta 4.1: Manter ficha de acompanhamento de 100% dos hipertensos cadastrados na unidade de saúde. Meta 4.2: Manter ficha de acompanhamento de 100% dos diabéticos cadastrados na unidade de saúde. </vt:lpstr>
      <vt:lpstr>Meta 5.1: Realizar estratificação do risco cardiovascular em 100% dos hipertensos cadastrados na unidade de saúde. Meta 5.2: Realizar estratificação do risco cardiovascular em 100% dos diabéticos cadastrados na unidade de saúde. </vt:lpstr>
      <vt:lpstr>Apresentação do PowerPoint</vt:lpstr>
      <vt:lpstr>Apresentação do PowerPoint</vt:lpstr>
      <vt:lpstr>Discussão: A importância da intervenção para:</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a Distância Turma 8</dc:title>
  <dc:creator>Aureliana Celinária</dc:creator>
  <cp:lastModifiedBy>Aureliana Celinária</cp:lastModifiedBy>
  <cp:revision>78</cp:revision>
  <dcterms:created xsi:type="dcterms:W3CDTF">2015-09-01T12:15:03Z</dcterms:created>
  <dcterms:modified xsi:type="dcterms:W3CDTF">2015-09-15T23:13:10Z</dcterms:modified>
</cp:coreProperties>
</file>