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73" r:id="rId3"/>
    <p:sldId id="265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301" r:id="rId23"/>
    <p:sldId id="292" r:id="rId24"/>
    <p:sldId id="302" r:id="rId25"/>
    <p:sldId id="293" r:id="rId26"/>
    <p:sldId id="303" r:id="rId27"/>
    <p:sldId id="294" r:id="rId28"/>
    <p:sldId id="295" r:id="rId29"/>
    <p:sldId id="304" r:id="rId30"/>
    <p:sldId id="296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elky\Documents\Yoelkys\especialidad\forum%20yoelkys\5-unidad%203.intervencao\semana%2015\Planilha%20de%20Coleta%20de%20Dados%20Final\2014_11_06%20Coleta%20de%20dados%20Crian&#231;a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elky\Documents\Yoelkys\especialidad\forum%20yoelkys\5-unidad%203.intervencao\semana%2015\Planilha%20de%20Coleta%20de%20Dados%20Final\2014_11_06%20Coleta%20de%20dados%20Crian&#231;a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elky\Documents\Yoelkys\especialidad\forum%20yoelkys\5-unidad%203.intervencao\semana%2015\Planilha%20de%20Coleta%20de%20Dados%20Final\2014_11_06%20Coleta%20de%20dados%20Crian&#231;a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elky\Documents\Yoelkys\especialidad\forum%20yoelkys\5-unidad%203.intervencao\semana%2015\Planilha%20de%20Coleta%20de%20Dados%20Final\2014_11_06%20Coleta%20de%20dados%20Crian&#231;a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elky\Documents\Yoelkys\especialidad\forum%20yoelkys\5-unidad%203.intervencao\semana%2015\Planilha%20de%20Coleta%20de%20Dados%20Final\2014_11_06%20Coleta%20de%20dados%20Crian&#231;a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oelky\Documents\Yoelkys\especialidad\forum%20yoelkys\5-unidad%203.intervencao\semana%2015\Planilha%20de%20Coleta%20de%20Dados%20Final\2014_11_06%20Coleta%20de%20dados%20Crian&#231;as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 de crianças entre zero e 72 meses inscritas no programa da unidade de saúde</a:t>
            </a:r>
          </a:p>
        </c:rich>
      </c:tx>
      <c:layout>
        <c:manualLayout>
          <c:xMode val="edge"/>
          <c:yMode val="edge"/>
          <c:x val="9.9676429482894818E-2"/>
          <c:y val="6.172839506172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31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12,2%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67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26,3%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113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44,3%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0.12156862745098042</c:v>
                </c:pt>
                <c:pt idx="1">
                  <c:v>0.2627450980392157</c:v>
                </c:pt>
                <c:pt idx="2">
                  <c:v>0.44313725490196076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637041216"/>
        <c:axId val="-425298816"/>
      </c:barChart>
      <c:catAx>
        <c:axId val="-6370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25298816"/>
        <c:crosses val="autoZero"/>
        <c:auto val="1"/>
        <c:lblAlgn val="ctr"/>
        <c:lblOffset val="100"/>
        <c:noMultiLvlLbl val="0"/>
      </c:catAx>
      <c:valAx>
        <c:axId val="-425298816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one"/>
        <c:crossAx val="-6370412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 de crianças com primeira consulta na primeira semana de vida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93,5%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64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95,5%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108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95,6%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0.93548387096774177</c:v>
                </c:pt>
                <c:pt idx="1">
                  <c:v>0.95522388059701491</c:v>
                </c:pt>
                <c:pt idx="2">
                  <c:v>0.95575221238938091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425299904"/>
        <c:axId val="-425297184"/>
      </c:barChart>
      <c:catAx>
        <c:axId val="-42529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25297184"/>
        <c:crosses val="autoZero"/>
        <c:auto val="1"/>
        <c:lblAlgn val="ctr"/>
        <c:lblOffset val="100"/>
        <c:noMultiLvlLbl val="0"/>
      </c:catAx>
      <c:valAx>
        <c:axId val="-425297184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one"/>
        <c:crossAx val="-4252999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 de crianças com vacinação em dia para a idade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28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90,3%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63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94%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113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0.90322580645161299</c:v>
                </c:pt>
                <c:pt idx="1">
                  <c:v>0.94029850746268662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425298272"/>
        <c:axId val="-425297728"/>
      </c:barChart>
      <c:catAx>
        <c:axId val="-4252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25297728"/>
        <c:crosses val="autoZero"/>
        <c:auto val="1"/>
        <c:lblAlgn val="ctr"/>
        <c:lblOffset val="100"/>
        <c:noMultiLvlLbl val="0"/>
      </c:catAx>
      <c:valAx>
        <c:axId val="-425297728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one"/>
        <c:crossAx val="-4252982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 de crianças de 6 a 24 meses com suplementação de ferro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</a:t>
                    </a:r>
                  </a:p>
                  <a:p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92,9%</a:t>
                    </a:r>
                    <a:endParaRPr lang="en-US" sz="20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</a:t>
                    </a:r>
                  </a:p>
                  <a:p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100%</a:t>
                    </a:r>
                    <a:endParaRPr lang="en-US" sz="20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369138344099176E-3"/>
                  <c:y val="0.1523425908973250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45</a:t>
                    </a:r>
                  </a:p>
                  <a:p>
                    <a:r>
                      <a:rPr lang="en-US" sz="20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100%</a:t>
                    </a:r>
                    <a:endParaRPr lang="en-US" sz="20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425295552"/>
        <c:axId val="-425294464"/>
      </c:barChart>
      <c:catAx>
        <c:axId val="-4252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25294464"/>
        <c:crosses val="autoZero"/>
        <c:auto val="1"/>
        <c:lblAlgn val="ctr"/>
        <c:lblOffset val="100"/>
        <c:noMultiLvlLbl val="0"/>
      </c:catAx>
      <c:valAx>
        <c:axId val="-4252944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-4252955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Proporção de crianças com teste do pezinho realizado até 7 dias de vida</a:t>
            </a:r>
          </a:p>
        </c:rich>
      </c:tx>
      <c:layout>
        <c:manualLayout>
          <c:xMode val="edge"/>
          <c:yMode val="edge"/>
          <c:x val="0.121198575626787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29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93,5%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947253490711076E-3"/>
                  <c:y val="0.17058333333333336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92,5%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973626745356414E-3"/>
                  <c:y val="0.1511388888888889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107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94,7%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0.93548387096774177</c:v>
                </c:pt>
                <c:pt idx="1">
                  <c:v>0.92537313432835822</c:v>
                </c:pt>
                <c:pt idx="2">
                  <c:v>0.94690265486725655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493085600"/>
        <c:axId val="-493083424"/>
      </c:barChart>
      <c:catAx>
        <c:axId val="-4930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93083424"/>
        <c:crosses val="autoZero"/>
        <c:auto val="1"/>
        <c:lblAlgn val="ctr"/>
        <c:lblOffset val="100"/>
        <c:noMultiLvlLbl val="0"/>
      </c:catAx>
      <c:valAx>
        <c:axId val="-4930834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-4930856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Número de crianças colocadas para mamar durante a primeira consulta</a:t>
            </a:r>
            <a:r>
              <a:rPr lang="pt-BR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</a:t>
                    </a:r>
                  </a:p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58,1%</a:t>
                    </a:r>
                    <a:endParaRPr lang="en-US" sz="2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51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76,1%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94</a:t>
                    </a:r>
                  </a:p>
                  <a:p>
                    <a:r>
                      <a:rPr lang="en-U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83,2%</a:t>
                    </a:r>
                    <a:endPara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0.58064516129032251</c:v>
                </c:pt>
                <c:pt idx="1">
                  <c:v>0.76119402985074625</c:v>
                </c:pt>
                <c:pt idx="2">
                  <c:v>0.83185840707964609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493086688"/>
        <c:axId val="-493098112"/>
      </c:barChart>
      <c:catAx>
        <c:axId val="-49308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93098112"/>
        <c:crosses val="autoZero"/>
        <c:auto val="1"/>
        <c:lblAlgn val="ctr"/>
        <c:lblOffset val="100"/>
        <c:noMultiLvlLbl val="0"/>
      </c:catAx>
      <c:valAx>
        <c:axId val="-493098112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one"/>
        <c:crossAx val="-4930866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tângulo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tângulo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2" name="Grupo 21"/>
          <p:cNvGrpSpPr/>
          <p:nvPr/>
        </p:nvGrpSpPr>
        <p:grpSpPr>
          <a:xfrm rot="10800000">
            <a:off x="11478768" y="0"/>
            <a:ext cx="713232" cy="6858000"/>
            <a:chOff x="0" y="0"/>
            <a:chExt cx="713232" cy="6858000"/>
          </a:xfrm>
        </p:grpSpPr>
        <p:sp>
          <p:nvSpPr>
            <p:cNvPr id="23" name="Retângulo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7" name="Grupo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tângulo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2520" y="3749040"/>
            <a:ext cx="996696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tângulo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tângulo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1188720"/>
            <a:ext cx="996696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20" y="3749040"/>
            <a:ext cx="996696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tângulo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tângulo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1" name="Grupo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tângulo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Retângulo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4" name="Grupo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tângulo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7" name="Grupo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tângulo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white"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0" y="6309360"/>
            <a:ext cx="12188825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0" y="6703255"/>
            <a:ext cx="12188825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pt-BR" smtClean="0"/>
              <a:pPr/>
              <a:t>12/08/2015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2520" y="1223494"/>
            <a:ext cx="9966960" cy="8164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sz="6000" b="0" i="0" dirty="0">
              <a:solidFill>
                <a:srgbClr val="000000">
                  <a:lumMod val="95000"/>
                </a:srgbClr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2520" y="2343956"/>
            <a:ext cx="9966960" cy="3618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das crianças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zero a 72 meses de idade 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USF Recanto dos Buritis 1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6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Rio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Branco/AC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60000"/>
              </a:lnSpc>
            </a:pPr>
            <a:endParaRPr lang="pt-BR" sz="1800" b="1" dirty="0" smtClean="0"/>
          </a:p>
          <a:p>
            <a:pPr algn="r">
              <a:lnSpc>
                <a:spcPct val="160000"/>
              </a:lnSpc>
            </a:pPr>
            <a:endParaRPr lang="pt-BR" sz="1800" b="1" dirty="0"/>
          </a:p>
          <a:p>
            <a:pPr>
              <a:lnSpc>
                <a:spcPct val="16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Especializada: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Yoelkys Acosta Suarez.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Adrize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Rutz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Porto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0" i="0" baseline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058" y="800100"/>
            <a:ext cx="1228725" cy="123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7290" y="800099"/>
            <a:ext cx="2376488" cy="123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4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53792"/>
            <a:ext cx="9966960" cy="618185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Detalhamento das ações (Ações em quatro eixos):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5307" y="1171977"/>
            <a:ext cx="10805375" cy="5100034"/>
          </a:xfrm>
        </p:spPr>
        <p:txBody>
          <a:bodyPr>
            <a:normAutofit fontScale="92500"/>
          </a:bodyPr>
          <a:lstStyle/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Orientar a comunidade sobre benefícios do programa de saúde da criança, formas de prevenção de acidentes na infância, fatores de risco, avaliar a saúde bucal.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Informar às mães sobre a importância da primeira consulta da criança na primeira semana de vida da criança, importância do aleitamento materno, vacinas, de teste do pezinho, suplementação de ferro, alimentação adequada.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Informar aos pais e/ou responsáveis sobre como ler a curva de crescimento.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3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368" y="583414"/>
            <a:ext cx="9966960" cy="665838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Detalhamento das ações (Ações em quatro eixos):</a:t>
            </a:r>
            <a:endParaRPr lang="pt-BR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4097" y="1403797"/>
            <a:ext cx="10702342" cy="4881093"/>
          </a:xfrm>
        </p:spPr>
        <p:txBody>
          <a:bodyPr>
            <a:normAutofit fontScale="92500"/>
          </a:bodyPr>
          <a:lstStyle/>
          <a:p>
            <a:endParaRPr lang="pt-BR" b="1" dirty="0" smtClean="0"/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prática clínica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a equipe no acolhimento da criança, aconselhamento do aleitamento materno exclusivo, orientação nutricional adequada.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 que devem ser fornecidas à mãe e à comunidade. Treinamento das técnicas para realização das medidas de peso e altura, no preenchimento de todos os registros necessários ao acompanhamento.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os profissionais na identificação dos fatores de risco, principais acidentes que ocorrem na infância e formas de prevenção.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7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487" y="528034"/>
            <a:ext cx="11422273" cy="131364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	</a:t>
            </a:r>
            <a:r>
              <a:rPr lang="pt-BR" dirty="0"/>
              <a:t/>
            </a:r>
            <a:br>
              <a:rPr lang="pt-BR" dirty="0"/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07617" y="1841678"/>
            <a:ext cx="5821251" cy="401048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1. Ampliar a cobertura do Programa de Saúde da Criança: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1.1 Ampliar a cobertura da atenção à saúde para 90% das crianças entre zero e 72 meses pertencentes à área de abrangência da unidade saúde.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65778"/>
              </p:ext>
            </p:extLst>
          </p:nvPr>
        </p:nvGraphicFramePr>
        <p:xfrm>
          <a:off x="549276" y="1828800"/>
          <a:ext cx="552955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0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670" y="592429"/>
            <a:ext cx="11229090" cy="77917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da Intervenção: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27313" y="1764405"/>
            <a:ext cx="5768447" cy="43401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 atendimento à criança.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 Realizar a primeira consulta na primeira semana de vida para 100% das crianças cadastradas.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66235"/>
              </p:ext>
            </p:extLst>
          </p:nvPr>
        </p:nvGraphicFramePr>
        <p:xfrm>
          <a:off x="549275" y="1957589"/>
          <a:ext cx="5207581" cy="428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72" y="4749475"/>
            <a:ext cx="2262388" cy="19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66671"/>
            <a:ext cx="9966960" cy="643944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intervenção: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20" y="1056069"/>
            <a:ext cx="9966960" cy="5318974"/>
          </a:xfrm>
        </p:spPr>
        <p:txBody>
          <a:bodyPr/>
          <a:lstStyle/>
          <a:p>
            <a:pPr algn="l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2.2 Monitorar o crescimento em 100% das crianças.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1: 31</a:t>
            </a: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2: 67</a:t>
            </a: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3: 113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2.3 Monitorar 100% das crianças com déficit de peso.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1: 1 </a:t>
            </a: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2: 5</a:t>
            </a:r>
          </a:p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3: 6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6" y="4391698"/>
            <a:ext cx="3357094" cy="24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730" y="4031087"/>
            <a:ext cx="2700269" cy="28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66670"/>
            <a:ext cx="9966960" cy="72121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12121" y="1255691"/>
            <a:ext cx="10409779" cy="50356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2.4 Monitorar 100% das Crianças com Excesso de Peso.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1: 1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2: 2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3: 7 (100%)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2.5 Monitorar o Desenvolvimento em 100% das Crianças.</a:t>
            </a:r>
            <a:r>
              <a:rPr lang="pt-BR" sz="2400" b="1" cap="none" dirty="0" smtClean="0"/>
              <a:t> </a:t>
            </a:r>
            <a:endParaRPr lang="pt-BR" sz="2400" cap="none" dirty="0" smtClean="0"/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1: 31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2: 67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Mês 3: 113 (100%)</a:t>
            </a:r>
          </a:p>
          <a:p>
            <a:pPr algn="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 descr="CRIANA~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1730" y="1287887"/>
            <a:ext cx="2700270" cy="158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579550"/>
            <a:ext cx="11486667" cy="60530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70490" y="1532584"/>
            <a:ext cx="6606861" cy="4778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2.6 Vacinar 100% das crianças de acordo com a 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1027"/>
              </p:ext>
            </p:extLst>
          </p:nvPr>
        </p:nvGraphicFramePr>
        <p:xfrm>
          <a:off x="549275" y="1506828"/>
          <a:ext cx="4679950" cy="480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D:\Usuário Marcos\Documents\MEDICNA\AULAS\Puericultura\vacina_calendario_crianca_2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69" y="3155319"/>
            <a:ext cx="5134377" cy="312956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7125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0" y="553792"/>
            <a:ext cx="11247120" cy="69545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228823" y="1416675"/>
            <a:ext cx="6963177" cy="49068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2.7 Realizar suplementação de ferro em 100% das crianças de 6 a 24 meses</a:t>
            </a:r>
            <a:r>
              <a:rPr lang="pt-BR" sz="2400" b="1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523547"/>
              </p:ext>
            </p:extLst>
          </p:nvPr>
        </p:nvGraphicFramePr>
        <p:xfrm>
          <a:off x="549275" y="1571224"/>
          <a:ext cx="4640263" cy="475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6" y="3969309"/>
            <a:ext cx="3846489" cy="27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40914"/>
            <a:ext cx="9966960" cy="772731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5459" y="1648499"/>
            <a:ext cx="10882648" cy="5035640"/>
          </a:xfrm>
        </p:spPr>
        <p:txBody>
          <a:bodyPr/>
          <a:lstStyle/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2.8 Realizar Triagem Auditiva em 100% das Crianças.</a:t>
            </a:r>
            <a:endParaRPr lang="pt-BR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60" y="4378822"/>
            <a:ext cx="3318455" cy="23053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2788482" y="3270293"/>
            <a:ext cx="2889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buSzPct val="80000"/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113 (100%)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003" y="540914"/>
            <a:ext cx="11370757" cy="7984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intervenção: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88676" y="1712890"/>
            <a:ext cx="6053070" cy="2807595"/>
          </a:xfrm>
        </p:spPr>
        <p:txBody>
          <a:bodyPr>
            <a:normAutofit/>
          </a:bodyPr>
          <a:lstStyle/>
          <a:p>
            <a:endParaRPr lang="pt-BR" sz="2400" b="1" dirty="0" smtClean="0"/>
          </a:p>
          <a:p>
            <a:pPr>
              <a:lnSpc>
                <a:spcPct val="150000"/>
              </a:lnSpc>
            </a:pPr>
            <a:endParaRPr lang="pt-BR" sz="2400" b="1" dirty="0" smtClean="0"/>
          </a:p>
          <a:p>
            <a:pPr>
              <a:lnSpc>
                <a:spcPct val="150000"/>
              </a:lnSpc>
            </a:pPr>
            <a:r>
              <a:rPr lang="pt-BR" sz="2400" b="1" dirty="0" smtClean="0"/>
              <a:t>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 2.9 Realizar teste do pezinho em 100% das crianças até 7 dias de vida.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02522"/>
              </p:ext>
            </p:extLst>
          </p:nvPr>
        </p:nvGraphicFramePr>
        <p:xfrm>
          <a:off x="549275" y="1712913"/>
          <a:ext cx="52974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5164427" y="1673352"/>
            <a:ext cx="6387922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taxa de mortalidade infantil no Brasil tem diminuído nas últimas décadas.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cobertura da ESF.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 processo inicia-se na maternidade e continua na APS.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Após do nascimento das crianças os cuidados de pais e equipe de saúde é imprescindível para uma vida saudável.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047"/>
            <a:ext cx="4481848" cy="48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66671"/>
            <a:ext cx="9966960" cy="785612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75015" y="1841679"/>
            <a:ext cx="9646276" cy="446896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2.10 Realizar avaliação da necessidade de atendimento odontológico em 100% das crianças de 6 e 72 meses.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Mês 1: 26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Mês 2: 59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Mês 3: 98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00" y="4919730"/>
            <a:ext cx="2692492" cy="17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66671"/>
            <a:ext cx="9966960" cy="785612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5459" y="1841679"/>
            <a:ext cx="10844011" cy="4468969"/>
          </a:xfrm>
        </p:spPr>
        <p:txBody>
          <a:bodyPr/>
          <a:lstStyle/>
          <a:p>
            <a:pPr algn="l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2.11 Realizar primeira consulta odontológica para 100% das crianças de 6 a 72 meses de idade moradoras da área de abrangência, cadastradas na unidade de saúde.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Mês 1: 26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Mês 2: 59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Mês 3: 98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6" y="4479093"/>
            <a:ext cx="2141541" cy="2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40913"/>
            <a:ext cx="9966960" cy="965915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17433" y="1867439"/>
            <a:ext cx="10522039" cy="4765183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3. Melhorar a Adesão ao Programa de Saúde da Criança. </a:t>
            </a:r>
          </a:p>
          <a:p>
            <a:pPr algn="l"/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3.1 Fazer busca ativa de 100% das crianças faltosas às consultas.</a:t>
            </a:r>
          </a:p>
          <a:p>
            <a:pPr algn="l">
              <a:lnSpc>
                <a:spcPct val="150000"/>
              </a:lnSpc>
            </a:pPr>
            <a:endParaRPr lang="pt-BR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Mês 1: 5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Mês 2: 7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Mês 3: 11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7747" y="3985959"/>
            <a:ext cx="2477167" cy="29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40913"/>
            <a:ext cx="9966960" cy="965915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6519" y="1506827"/>
            <a:ext cx="10908406" cy="4765183"/>
          </a:xfrm>
        </p:spPr>
        <p:txBody>
          <a:bodyPr>
            <a:normAutofit lnSpcReduction="10000"/>
          </a:bodyPr>
          <a:lstStyle/>
          <a:p>
            <a:pPr algn="l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4. Melhorar o registro das informações.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sz="2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4.1 Manter registro na ficha de acompanhamento/espelho da saúde da criança de 100% das crianças que consultam no serviço.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Mês 1: 31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Mês 2: 67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Mês 3: 113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2" y="4404575"/>
            <a:ext cx="2704831" cy="23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66671"/>
            <a:ext cx="9966960" cy="643152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20" y="1342377"/>
            <a:ext cx="10633012" cy="483948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5. Mapear as crianças de risco pertencentes à área de abrangência. 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5.1 Realizar avaliação de risco em 100% das crianças cadastradas no programa.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Mês 1: 31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Mês 2: 67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Mês 3: 113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/>
              <a:t> 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4" name="Espaço Reservado para Conteúdo 9" descr="Seguranadentrodecas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3842" y="4456090"/>
            <a:ext cx="3789376" cy="22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66671"/>
            <a:ext cx="9966960" cy="643152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19" y="1406769"/>
            <a:ext cx="10800439" cy="483948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6. Promover a saúde das crianças. 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6.1 Dar orientações para prevenir acidentes na infância em 100% das consultas de saúde da criança.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Mês 1: 31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Mês 2: 67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Mês 3: 113 (100%)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9" descr="Seguranadentrodecas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3841" y="4494726"/>
            <a:ext cx="3801881" cy="22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640" y="489398"/>
            <a:ext cx="11247120" cy="66970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92462" y="1596979"/>
            <a:ext cx="6499538" cy="23959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6.2 Colocar 100% das crianças para mamar durante a primeira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consulta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568132"/>
              </p:ext>
            </p:extLst>
          </p:nvPr>
        </p:nvGraphicFramePr>
        <p:xfrm>
          <a:off x="549274" y="1597025"/>
          <a:ext cx="5078793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scontent-atl1-1.xx.fbcdn.net/hphotos-xfp1/v/t34.0-12/11845997_934596013274796_531196366_n.jpg?oh=ad28e6070c855edbee09d06625a879db&amp;oe=55CA4A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36" y="3992935"/>
            <a:ext cx="3112394" cy="26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618186"/>
            <a:ext cx="9966960" cy="656822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20" y="1748755"/>
            <a:ext cx="9966960" cy="483235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6.3 Fornecer orientações nutricionais de acordo com a faixa etária para 100% das crianças.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Mês 1: 31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Mês 2: 67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Mês 3: 113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 descr="piramide-aliment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7330" y="4082602"/>
            <a:ext cx="3475466" cy="26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618186"/>
            <a:ext cx="9966960" cy="656822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Avaliação da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20" y="1929058"/>
            <a:ext cx="9966960" cy="483235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Meta 6.4 Fornecer orientações sobre higiene bucal, etiologia e prevenção da cárie para 100% das crianças de acordo com a faixa etária.</a:t>
            </a:r>
          </a:p>
          <a:p>
            <a:pPr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Mês 1: 31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Mês 2: 67</a:t>
            </a:r>
          </a:p>
          <a:p>
            <a:pPr algn="l">
              <a:lnSpc>
                <a:spcPct val="150000"/>
              </a:lnSpc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Mês 3: 113 (100%)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4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31897"/>
            <a:ext cx="9966960" cy="781748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sz="4000" b="1" dirty="0"/>
              <a:t>: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1065" y="1365161"/>
            <a:ext cx="11204620" cy="5009882"/>
          </a:xfrm>
        </p:spPr>
        <p:txBody>
          <a:bodyPr>
            <a:normAutofit fontScale="92500"/>
          </a:bodyPr>
          <a:lstStyle/>
          <a:p>
            <a:r>
              <a:rPr lang="pt-BR" b="1" dirty="0"/>
              <a:t>		</a:t>
            </a:r>
            <a:endParaRPr lang="pt-BR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propiciou ampliação da cobertura da atenção à saúde da criança. Melhoramos os registros e o acompanhamento/avaliação das crianças de zero a 72 meses de idade.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Para a equipe foi educativa, preparatória e aumentamos nossos conhecimentos e nossa responsabilidade com o cuidado de nossa população, e com atribuições definidas.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Melhoramos o agendamento com o preenchimento da data da próxima consulta na caderneta.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Teve grande aceitação por parte da comunidade, aumentando o engajamento.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5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2520" y="965914"/>
            <a:ext cx="9966960" cy="1416678"/>
          </a:xfrm>
        </p:spPr>
        <p:txBody>
          <a:bodyPr/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de Rio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Branco: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2519" y="2099263"/>
            <a:ext cx="10311041" cy="3889413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357.343 pessoas.</a:t>
            </a:r>
            <a:endParaRPr lang="pt-BR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59 Equipes de SF, NASF, CEO, </a:t>
            </a:r>
            <a:r>
              <a:rPr lang="pt-B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 UPA</a:t>
            </a:r>
            <a:endParaRPr lang="pt-B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Laboratório de Próteses.</a:t>
            </a:r>
            <a:endParaRPr lang="pt-BR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 Centros de Avaliação e Diagnóstico, de Imagem e Laboratório.</a:t>
            </a:r>
            <a:endParaRPr lang="pt-BR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Centro Especializado de Assistência Farmacêutica Municipal.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cap="none" dirty="0">
                <a:latin typeface="Arial" panose="020B0604020202020204" pitchFamily="34" charset="0"/>
                <a:cs typeface="Arial" panose="020B0604020202020204" pitchFamily="34" charset="0"/>
              </a:rPr>
              <a:t>Consultório na Rua e Unidade de Acolhimento</a:t>
            </a:r>
            <a:r>
              <a:rPr lang="pt-B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de Urgência e Emergência, Hospital das Clinicas com várias Especialidades, Hospital do Idoso, Centro de Alta Complexidade em Oncologia, Hospital de Crianças, Hospital de Maternidade, Hospital de Saúde Mental.</a:t>
            </a: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7331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19" y="708339"/>
            <a:ext cx="10285283" cy="135228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20" y="2408351"/>
            <a:ext cx="10414072" cy="426290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Estudei com profundidade os diferentes temas dos casos clínicos e dos estudos da prática clínica, funcionamento e criação do SUS aqui no Brasil.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Sinto-me preparada para outros trabalhos de intervenção e enfrentar outros desafios na minha vida como profissional.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 habilidades na computação e incrementei e aperfeiçoei o conhecimento do idioma português.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13901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682580"/>
            <a:ext cx="9966960" cy="1777285"/>
          </a:xfrm>
        </p:spPr>
        <p:txBody>
          <a:bodyPr/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2520" y="2459865"/>
            <a:ext cx="9966960" cy="358032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pt-B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políticas de saúde. Departamento de atenção básica. 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básica à saúde da criança</a:t>
            </a:r>
            <a:r>
              <a:rPr lang="pt-B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Texto de apoio para o agente comunitário de saúde. Brasília: ministério da saúde, 2001.</a:t>
            </a:r>
          </a:p>
          <a:p>
            <a:pPr algn="l">
              <a:lnSpc>
                <a:spcPct val="150000"/>
              </a:lnSpc>
            </a:pPr>
            <a:r>
              <a:rPr lang="pt-B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pt-B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criança: </a:t>
            </a:r>
            <a:r>
              <a:rPr lang="pt-B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crescimento e desenvolvimento. Brasília: ministério da saúde, 2012. (Cadernos de atenção básica, n. 33)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0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9134" y="244695"/>
            <a:ext cx="5872766" cy="1004551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USF: Recanto dos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Buritis 1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682581"/>
            <a:ext cx="5525037" cy="481652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10648" y="1493944"/>
            <a:ext cx="5485112" cy="4636400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Localizada na cidade de Rio Branco, capital do Estado do Acre.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Com boa situação estrutural, construída em 26 de outubro 2012.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Minha equipe: 1 médico, 1 enfermeira, 8 ACS, 1 serviços geral.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microáreas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3.345 pessoas.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255 crianças de 0-72 meses de idade.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1579" y="438912"/>
            <a:ext cx="9509760" cy="1093674"/>
          </a:xfrm>
        </p:spPr>
        <p:txBody>
          <a:bodyPr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Justificativa: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315"/>
            <a:ext cx="3644721" cy="4417454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11392" y="1248356"/>
            <a:ext cx="7225048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b="1" dirty="0" smtClean="0"/>
          </a:p>
          <a:p>
            <a:pPr marL="45720" indent="0">
              <a:buNone/>
            </a:pPr>
            <a:endParaRPr lang="pt-BR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Insuficientes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consultas de puericulturas.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Organizar melhor o acompanhamento das crianças.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crianças são levadas a consultas quando ficam doentes.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3225"/>
            <a:ext cx="3296992" cy="4650302"/>
          </a:xfr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696238" y="2215164"/>
            <a:ext cx="8495762" cy="3271234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das Crianças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Zero a 72 Meses de Idade da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USF Recanto dos Buritis 1, Rio Branco/AC.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9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605308"/>
            <a:ext cx="9966960" cy="1506827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Metodologia: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2276" y="1609864"/>
            <a:ext cx="11320530" cy="3773505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rojeto estruturado para ser desenvolvido no período de 16 semanas na USF </a:t>
            </a:r>
            <a:r>
              <a:rPr lang="pt-B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ecanto dos Buritis 1, no município de Rio </a:t>
            </a:r>
            <a:r>
              <a:rPr lang="pt-B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ranco, estado do Acre.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Foi prevista a participação na intervenção de 255 crianças de zero a 72 meses de idade.</a:t>
            </a:r>
            <a:endParaRPr lang="pt-BR" sz="2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4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79550"/>
            <a:ext cx="9966960" cy="1300766"/>
          </a:xfrm>
        </p:spPr>
        <p:txBody>
          <a:bodyPr/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Detalhamento das ações (Ações em quatro eixos):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3944" y="1159099"/>
            <a:ext cx="10766738" cy="5190186"/>
          </a:xfrm>
        </p:spPr>
        <p:txBody>
          <a:bodyPr/>
          <a:lstStyle/>
          <a:p>
            <a:endParaRPr lang="pt-BR" b="1" dirty="0" smtClean="0"/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avaliação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Cadastramento na primeira semana de vida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de educação em saúde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da curva de crescimento e do desenvolvimento, e saúde bucal, vacinação, suplementação de ferro, triagem auditiva, teste do pezinho antes dos 7 dias de vida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na ficha-espelho e no prontuário</a:t>
            </a:r>
          </a:p>
          <a:p>
            <a:pPr marL="342900" indent="-342900" algn="l">
              <a:lnSpc>
                <a:spcPct val="150000"/>
              </a:lnSpc>
            </a:pP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4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528034"/>
            <a:ext cx="9966960" cy="1287887"/>
          </a:xfrm>
        </p:spPr>
        <p:txBody>
          <a:bodyPr/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Detalhamento das ações (Ações em quatro eixos):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4096" y="1107583"/>
            <a:ext cx="10740980" cy="5215944"/>
          </a:xfrm>
        </p:spPr>
        <p:txBody>
          <a:bodyPr>
            <a:normAutofit lnSpcReduction="10000"/>
          </a:bodyPr>
          <a:lstStyle/>
          <a:p>
            <a:endParaRPr lang="pt-BR" b="1" dirty="0" smtClean="0"/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gestão do serviço: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adastrar a população de crianças entre zero e 72 meses da área adstrita, priorizando o atendimento.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arantir material adequado para realização das medidas antropométricas.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er versão atualizada do protocolo da criança impresso e disponível.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arantir a disponibilização das vacinas, suplementação de ferro. 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rganizar buscas ativas das crianças faltosas. 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mplantar ficha espelho.</a:t>
            </a:r>
            <a:endParaRPr lang="pt-BR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1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Blue_16x9_TP103213468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erBlue_16x9_TP103213468.potx" id="{3048EDB5-64C7-4054-9600-5238D50FA2E3}" vid="{553598D6-CC02-4176-9AD7-0FBE95878EE8}"/>
    </a:ext>
  </a:extLst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80E2-BC63-4DD4-B0C8-1971B89A2F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design de borda azul transparente (widescreen)</Template>
  <TotalTime>0</TotalTime>
  <Words>1383</Words>
  <Application>Microsoft Office PowerPoint</Application>
  <PresentationFormat>Widescreen</PresentationFormat>
  <Paragraphs>249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Constantia</vt:lpstr>
      <vt:lpstr>Wingdings</vt:lpstr>
      <vt:lpstr>SheerBlue_16x9_TP103213468</vt:lpstr>
      <vt:lpstr>                    </vt:lpstr>
      <vt:lpstr>  Saúde da Criança: </vt:lpstr>
      <vt:lpstr>O Sistema de Saúde de Rio Branco: </vt:lpstr>
      <vt:lpstr>USF: Recanto dos Buritis 1</vt:lpstr>
      <vt:lpstr>Justificativa: </vt:lpstr>
      <vt:lpstr>Objetivo Geral: </vt:lpstr>
      <vt:lpstr>Metodologia: </vt:lpstr>
      <vt:lpstr>Detalhamento das ações (Ações em quatro eixos): </vt:lpstr>
      <vt:lpstr>Detalhamento das ações (Ações em quatro eixos): </vt:lpstr>
      <vt:lpstr>Detalhamento das ações (Ações em quatro eixos):</vt:lpstr>
      <vt:lpstr>Detalhamento das ações (Ações em quatro eixos):</vt:lpstr>
      <vt:lpstr>  Avaliação da Intervenção: 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Avaliação da Intervenção:</vt:lpstr>
      <vt:lpstr> Discussão:</vt:lpstr>
      <vt:lpstr>Reflexão Crítica Sobre o Processo Pessoal de Aprendizagem: </vt:lpstr>
      <vt:lpstr>Referências: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2015-08-09T20:27:38Z</dcterms:created>
  <dcterms:modified xsi:type="dcterms:W3CDTF">2015-08-13T03:13:19Z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TC032134699991</vt:lpwstr>
  </property>
</Properties>
</file>