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29/09/2015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effectLst/>
              </a:rPr>
              <a:t>UNIVERSIDADE ABERTA DO SUS</a:t>
            </a:r>
            <a:r>
              <a:rPr lang="es-VE" sz="2000" b="1" dirty="0">
                <a:solidFill>
                  <a:schemeClr val="tx1"/>
                </a:solidFill>
                <a:effectLst/>
              </a:rPr>
              <a:t/>
            </a:r>
            <a:br>
              <a:rPr lang="es-VE" sz="2000" b="1" dirty="0">
                <a:solidFill>
                  <a:schemeClr val="tx1"/>
                </a:solidFill>
                <a:effectLst/>
              </a:rPr>
            </a:br>
            <a:r>
              <a:rPr lang="pt-BR" sz="2000" b="1" dirty="0">
                <a:solidFill>
                  <a:schemeClr val="tx1"/>
                </a:solidFill>
                <a:effectLst/>
              </a:rPr>
              <a:t>UNIVERSIDADE FEDERAL DE PELOTAS</a:t>
            </a:r>
            <a:r>
              <a:rPr lang="es-VE" sz="2000" b="1" dirty="0">
                <a:solidFill>
                  <a:schemeClr val="tx1"/>
                </a:solidFill>
                <a:effectLst/>
              </a:rPr>
              <a:t/>
            </a:r>
            <a:br>
              <a:rPr lang="es-VE" sz="2000" b="1" dirty="0">
                <a:solidFill>
                  <a:schemeClr val="tx1"/>
                </a:solidFill>
                <a:effectLst/>
              </a:rPr>
            </a:br>
            <a:r>
              <a:rPr lang="pt-BR" sz="2000" b="1" dirty="0">
                <a:solidFill>
                  <a:schemeClr val="tx1"/>
                </a:solidFill>
                <a:effectLst/>
              </a:rPr>
              <a:t>Especialização em Saúde da Família</a:t>
            </a:r>
            <a:r>
              <a:rPr lang="es-VE" sz="2000" b="1" dirty="0">
                <a:solidFill>
                  <a:schemeClr val="tx1"/>
                </a:solidFill>
                <a:effectLst/>
              </a:rPr>
              <a:t/>
            </a:r>
            <a:br>
              <a:rPr lang="es-VE" sz="2000" b="1" dirty="0">
                <a:solidFill>
                  <a:schemeClr val="tx1"/>
                </a:solidFill>
                <a:effectLst/>
              </a:rPr>
            </a:br>
            <a:r>
              <a:rPr lang="pt-BR" sz="2000" b="1" dirty="0">
                <a:solidFill>
                  <a:schemeClr val="tx1"/>
                </a:solidFill>
                <a:effectLst/>
              </a:rPr>
              <a:t>Modalidade a Distância</a:t>
            </a:r>
            <a:r>
              <a:rPr lang="es-VE" sz="2000" b="1" dirty="0">
                <a:solidFill>
                  <a:schemeClr val="tx1"/>
                </a:solidFill>
                <a:effectLst/>
              </a:rPr>
              <a:t/>
            </a:r>
            <a:br>
              <a:rPr lang="es-VE" sz="2000" b="1" dirty="0">
                <a:solidFill>
                  <a:schemeClr val="tx1"/>
                </a:solidFill>
                <a:effectLst/>
              </a:rPr>
            </a:br>
            <a:r>
              <a:rPr lang="pt-BR" sz="2000" b="1" dirty="0">
                <a:solidFill>
                  <a:schemeClr val="tx1"/>
                </a:solidFill>
                <a:effectLst/>
              </a:rPr>
              <a:t>Turma nº 7</a:t>
            </a:r>
            <a:r>
              <a:rPr lang="es-VE" dirty="0">
                <a:effectLst/>
              </a:rPr>
              <a:t/>
            </a:r>
            <a:br>
              <a:rPr lang="es-VE" dirty="0">
                <a:effectLst/>
              </a:rPr>
            </a:b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50280"/>
            <a:ext cx="8568952" cy="1752600"/>
          </a:xfrm>
        </p:spPr>
        <p:txBody>
          <a:bodyPr/>
          <a:lstStyle/>
          <a:p>
            <a:pPr algn="just"/>
            <a:r>
              <a:rPr lang="pt-BR" sz="2400" b="1" dirty="0"/>
              <a:t>Melhoria da atenção à saúde da criança de zero a 72 meses na UBS Jesuíno de Sousa Lins, Cruzeiro do Sul, Acre.</a:t>
            </a:r>
            <a:endParaRPr lang="es-VE" sz="2400" dirty="0"/>
          </a:p>
          <a:p>
            <a:endParaRPr lang="es-V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537"/>
            <a:ext cx="1214438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64" y="100537"/>
            <a:ext cx="1224136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158678" y="3861048"/>
            <a:ext cx="2715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/>
              <a:t> </a:t>
            </a:r>
            <a:r>
              <a:rPr lang="pt-BR" b="1" dirty="0"/>
              <a:t>Yoendrys Argote Diaz.</a:t>
            </a:r>
            <a:endParaRPr lang="es-VE" dirty="0"/>
          </a:p>
        </p:txBody>
      </p:sp>
      <p:sp>
        <p:nvSpPr>
          <p:cNvPr id="7" name="6 Rectángulo"/>
          <p:cNvSpPr/>
          <p:nvPr/>
        </p:nvSpPr>
        <p:spPr>
          <a:xfrm>
            <a:off x="2481523" y="4725144"/>
            <a:ext cx="418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Orientadora: Lenise Menezes Seerig</a:t>
            </a:r>
            <a:endParaRPr lang="es-VE" dirty="0"/>
          </a:p>
        </p:txBody>
      </p:sp>
      <p:sp>
        <p:nvSpPr>
          <p:cNvPr id="8" name="7 Rectángulo"/>
          <p:cNvSpPr/>
          <p:nvPr/>
        </p:nvSpPr>
        <p:spPr>
          <a:xfrm>
            <a:off x="4164562" y="560421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2015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7784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 </a:t>
            </a:r>
            <a:endParaRPr lang="es-V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t-BR" sz="1600" dirty="0"/>
              <a:t>Objetivo 2. Melhorar a qualidade do atendimento à criança.</a:t>
            </a:r>
            <a:endParaRPr lang="es-VE" sz="1600" dirty="0"/>
          </a:p>
          <a:p>
            <a:pPr marL="64008" indent="0">
              <a:buNone/>
            </a:pPr>
            <a:r>
              <a:rPr lang="pt-BR" sz="1600" dirty="0" smtClean="0"/>
              <a:t>Metas: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 smtClean="0"/>
              <a:t>Realizar </a:t>
            </a:r>
            <a:r>
              <a:rPr lang="pt-BR" sz="1600" dirty="0"/>
              <a:t>a primeira consulta na primeira semana de vida para 100% das crianças cadastradas</a:t>
            </a:r>
            <a:r>
              <a:rPr lang="pt-BR" sz="1600" dirty="0" smtClean="0"/>
              <a:t>.</a:t>
            </a:r>
            <a:r>
              <a:rPr lang="pt-BR" sz="1600" dirty="0"/>
              <a:t> </a:t>
            </a:r>
            <a:endParaRPr lang="pt-BR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 smtClean="0"/>
              <a:t>Realizar </a:t>
            </a:r>
            <a:r>
              <a:rPr lang="pt-BR" sz="1600" dirty="0"/>
              <a:t>teste do pezinho em 100% das crianças até sete dias de vida</a:t>
            </a:r>
            <a:r>
              <a:rPr lang="pt-BR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/>
              <a:t>Realizar triagem auditiva em 100% das </a:t>
            </a:r>
            <a:r>
              <a:rPr lang="pt-BR" sz="1600" dirty="0" smtClean="0"/>
              <a:t>crianças.</a:t>
            </a:r>
            <a:endParaRPr lang="es-VE" sz="1600" dirty="0"/>
          </a:p>
          <a:p>
            <a:pPr marL="64008" indent="0">
              <a:buNone/>
            </a:pPr>
            <a:endParaRPr lang="es-VE" sz="1600" dirty="0" smtClean="0"/>
          </a:p>
          <a:p>
            <a:pPr marL="64008" indent="0">
              <a:buNone/>
            </a:pPr>
            <a:r>
              <a:rPr lang="pt-BR" sz="1600" dirty="0" smtClean="0"/>
              <a:t>Mês 1: 19 (90,5%)</a:t>
            </a:r>
          </a:p>
          <a:p>
            <a:pPr marL="64008" indent="0">
              <a:buNone/>
            </a:pPr>
            <a:r>
              <a:rPr lang="pt-BR" sz="1600" dirty="0" smtClean="0"/>
              <a:t>Mês 2: 29 (80.6%)</a:t>
            </a:r>
          </a:p>
          <a:p>
            <a:pPr marL="64008" indent="0">
              <a:buNone/>
            </a:pPr>
            <a:r>
              <a:rPr lang="pt-BR" sz="1600" dirty="0" smtClean="0"/>
              <a:t>Mês 3: 51 (76.1%)</a:t>
            </a:r>
          </a:p>
          <a:p>
            <a:pPr marL="64008" indent="0">
              <a:buNone/>
            </a:pPr>
            <a:r>
              <a:rPr lang="pt-BR" sz="1600" dirty="0" smtClean="0"/>
              <a:t> </a:t>
            </a:r>
          </a:p>
          <a:p>
            <a:endParaRPr lang="pt-BR" sz="1600" dirty="0"/>
          </a:p>
          <a:p>
            <a:pPr marL="64008" indent="0">
              <a:buNone/>
            </a:pPr>
            <a:r>
              <a:rPr lang="pt-BR" sz="1600" dirty="0" smtClean="0"/>
              <a:t>Triagem Auditiva : 0</a:t>
            </a:r>
            <a:endParaRPr lang="es-VE" sz="16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47371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5657671"/>
            <a:ext cx="88924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1400" dirty="0" smtClean="0">
                <a:cs typeface="Arial" panose="020B0604020202020204" pitchFamily="34" charset="0"/>
              </a:rPr>
              <a:t>Proporção </a:t>
            </a:r>
            <a:r>
              <a:rPr lang="pt-BR" sz="1400" dirty="0">
                <a:cs typeface="Arial" panose="020B0604020202020204" pitchFamily="34" charset="0"/>
              </a:rPr>
              <a:t>de crianças com </a:t>
            </a:r>
            <a:r>
              <a:rPr lang="pt-BR" sz="1400" dirty="0" smtClean="0">
                <a:cs typeface="Arial" panose="020B0604020202020204" pitchFamily="34" charset="0"/>
              </a:rPr>
              <a:t>primeira consulta na primeira semana de vida  e teste </a:t>
            </a:r>
            <a:r>
              <a:rPr lang="pt-BR" sz="1400" dirty="0">
                <a:cs typeface="Arial" panose="020B0604020202020204" pitchFamily="34" charset="0"/>
              </a:rPr>
              <a:t>do pezinho realizado até sete dias de vida. </a:t>
            </a:r>
            <a:endParaRPr lang="pt-BR" sz="1400" dirty="0" smtClean="0">
              <a:cs typeface="Arial" panose="020B0604020202020204" pitchFamily="34" charset="0"/>
            </a:endParaRPr>
          </a:p>
          <a:p>
            <a:r>
              <a:rPr lang="pt-BR" sz="1400" dirty="0">
                <a:cs typeface="Arial" panose="020B0604020202020204" pitchFamily="34" charset="0"/>
              </a:rPr>
              <a:t>Legenda: Planilha de coleta de dados 2015.</a:t>
            </a:r>
            <a:endParaRPr lang="es-VE" sz="1400" dirty="0">
              <a:cs typeface="Arial" panose="020B0604020202020204" pitchFamily="34" charset="0"/>
            </a:endParaRPr>
          </a:p>
          <a:p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 </a:t>
            </a:r>
            <a:endParaRPr lang="es-V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85856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t-BR" sz="2000" dirty="0"/>
              <a:t>Objetivo 2. Melhorar a qualidade do atendimento à </a:t>
            </a:r>
            <a:r>
              <a:rPr lang="pt-BR" sz="2000" dirty="0" smtClean="0"/>
              <a:t>criança. (Cont.)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Monitorar o crescimento em 100% das </a:t>
            </a:r>
            <a:r>
              <a:rPr lang="pt-BR" sz="2000" dirty="0" smtClean="0"/>
              <a:t>crianças.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Monitorar </a:t>
            </a:r>
            <a:r>
              <a:rPr lang="pt-BR" sz="2000" dirty="0"/>
              <a:t>100% das crianças com déficit de peso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Monitorar 100% das crianças com excesso de peso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Monitorar </a:t>
            </a:r>
            <a:r>
              <a:rPr lang="pt-BR" sz="2000" dirty="0"/>
              <a:t>o desenvolvimento em 100% das </a:t>
            </a:r>
            <a:r>
              <a:rPr lang="pt-BR" sz="2000" dirty="0" smtClean="0"/>
              <a:t>crianças.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      Mês </a:t>
            </a:r>
            <a:r>
              <a:rPr lang="pt-BR" sz="2000" dirty="0"/>
              <a:t>1: </a:t>
            </a:r>
            <a:r>
              <a:rPr lang="pt-BR" sz="2000" dirty="0" smtClean="0"/>
              <a:t>21       100% </a:t>
            </a:r>
          </a:p>
          <a:p>
            <a:pPr marL="64008" indent="0">
              <a:buNone/>
            </a:pPr>
            <a:r>
              <a:rPr lang="pt-BR" sz="2000" dirty="0" smtClean="0"/>
              <a:t>        Mês </a:t>
            </a:r>
            <a:r>
              <a:rPr lang="pt-BR" sz="2000" dirty="0"/>
              <a:t>2: </a:t>
            </a:r>
            <a:r>
              <a:rPr lang="pt-BR" sz="2000" dirty="0" smtClean="0"/>
              <a:t>36       100</a:t>
            </a:r>
            <a:r>
              <a:rPr lang="pt-BR" sz="2000" dirty="0"/>
              <a:t>% </a:t>
            </a:r>
          </a:p>
          <a:p>
            <a:pPr marL="64008" indent="0">
              <a:buNone/>
            </a:pPr>
            <a:r>
              <a:rPr lang="pt-BR" sz="2000" dirty="0" smtClean="0"/>
              <a:t>        Mês </a:t>
            </a:r>
            <a:r>
              <a:rPr lang="pt-BR" sz="2000" dirty="0"/>
              <a:t>3: </a:t>
            </a:r>
            <a:r>
              <a:rPr lang="pt-BR" sz="2000" dirty="0" smtClean="0"/>
              <a:t>67       100</a:t>
            </a:r>
            <a:r>
              <a:rPr lang="pt-BR" sz="2000" dirty="0"/>
              <a:t>% </a:t>
            </a:r>
          </a:p>
          <a:p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Déficit peso 3 crianças (100%)</a:t>
            </a:r>
            <a:endParaRPr lang="es-VE" sz="2000" dirty="0"/>
          </a:p>
        </p:txBody>
      </p:sp>
      <p:pic>
        <p:nvPicPr>
          <p:cNvPr id="5" name="4 Imagen" descr="F:\Images\P30-04-15_08.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149080"/>
            <a:ext cx="4572001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Flecha derecha"/>
          <p:cNvSpPr/>
          <p:nvPr/>
        </p:nvSpPr>
        <p:spPr>
          <a:xfrm>
            <a:off x="2075731" y="4581128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Flecha derecha"/>
          <p:cNvSpPr/>
          <p:nvPr/>
        </p:nvSpPr>
        <p:spPr>
          <a:xfrm>
            <a:off x="2070029" y="4941168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Flecha derecha"/>
          <p:cNvSpPr/>
          <p:nvPr/>
        </p:nvSpPr>
        <p:spPr>
          <a:xfrm>
            <a:off x="2075731" y="5348635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3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2808"/>
            <a:ext cx="8856984" cy="485856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t-BR" sz="2200" dirty="0"/>
              <a:t>Objetivo 2. Melhorar a qualidade do atendimento à criança. (Cont.)</a:t>
            </a:r>
            <a:endParaRPr lang="es-VE" sz="2200" dirty="0"/>
          </a:p>
          <a:p>
            <a:pPr marL="64008" indent="0">
              <a:buNone/>
            </a:pPr>
            <a:r>
              <a:rPr lang="pt-BR" sz="2200" dirty="0" smtClean="0"/>
              <a:t>Meta: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dirty="0"/>
              <a:t>Vacinar 100% das crianças de acordo com a idade</a:t>
            </a:r>
            <a:r>
              <a:rPr lang="pt-BR" sz="2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200" dirty="0"/>
          </a:p>
          <a:p>
            <a:pPr>
              <a:buFont typeface="Wingdings" panose="05000000000000000000" pitchFamily="2" charset="2"/>
              <a:buChar char="Ø"/>
            </a:pPr>
            <a:endParaRPr lang="pt-BR" sz="2200" dirty="0" smtClean="0"/>
          </a:p>
          <a:p>
            <a:pPr marL="64008" indent="0">
              <a:buNone/>
            </a:pPr>
            <a:endParaRPr lang="pt-BR" sz="2200" dirty="0" smtClean="0"/>
          </a:p>
          <a:p>
            <a:pPr marL="64008" indent="0">
              <a:buNone/>
            </a:pPr>
            <a:r>
              <a:rPr lang="pt-BR" sz="2200" dirty="0" smtClean="0"/>
              <a:t>Mês </a:t>
            </a:r>
            <a:r>
              <a:rPr lang="pt-BR" sz="2200" dirty="0"/>
              <a:t>1: </a:t>
            </a:r>
            <a:r>
              <a:rPr lang="pt-BR" sz="2200" dirty="0" smtClean="0"/>
              <a:t>21        17(81%)</a:t>
            </a:r>
            <a:endParaRPr lang="pt-BR" sz="2200" dirty="0"/>
          </a:p>
          <a:p>
            <a:pPr marL="64008" indent="0">
              <a:buNone/>
            </a:pPr>
            <a:r>
              <a:rPr lang="pt-BR" sz="2200" dirty="0"/>
              <a:t>Mês 2: 36 </a:t>
            </a:r>
            <a:r>
              <a:rPr lang="pt-BR" sz="2200" dirty="0" smtClean="0"/>
              <a:t>       32(88.9%)</a:t>
            </a:r>
            <a:endParaRPr lang="pt-BR" sz="2200" dirty="0"/>
          </a:p>
          <a:p>
            <a:pPr marL="64008" indent="0">
              <a:buNone/>
            </a:pPr>
            <a:r>
              <a:rPr lang="pt-BR" sz="2200" dirty="0"/>
              <a:t>Mês 3: </a:t>
            </a:r>
            <a:r>
              <a:rPr lang="pt-BR" sz="2200" dirty="0" smtClean="0"/>
              <a:t>67        63(94%)</a:t>
            </a:r>
            <a:endParaRPr lang="pt-BR" sz="2200" dirty="0"/>
          </a:p>
          <a:p>
            <a:pPr>
              <a:buFont typeface="Wingdings" panose="05000000000000000000" pitchFamily="2" charset="2"/>
              <a:buChar char="Ø"/>
            </a:pPr>
            <a:endParaRPr lang="pt-BR" sz="22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marL="64008" indent="0">
              <a:buNone/>
            </a:pPr>
            <a:r>
              <a:rPr lang="pt-BR" sz="1500" dirty="0" smtClean="0">
                <a:cs typeface="Arial" panose="020B0604020202020204" pitchFamily="34" charset="0"/>
              </a:rPr>
              <a:t>Proporção </a:t>
            </a:r>
            <a:r>
              <a:rPr lang="pt-BR" sz="1500" dirty="0">
                <a:cs typeface="Arial" panose="020B0604020202020204" pitchFamily="34" charset="0"/>
              </a:rPr>
              <a:t>de crianças com vacinação em dia para a idade. UBS Jesuíno De </a:t>
            </a:r>
            <a:r>
              <a:rPr lang="pt-BR" sz="1500" dirty="0" smtClean="0">
                <a:cs typeface="Arial" panose="020B0604020202020204" pitchFamily="34" charset="0"/>
              </a:rPr>
              <a:t>Souza </a:t>
            </a:r>
            <a:r>
              <a:rPr lang="pt-BR" sz="1500" dirty="0">
                <a:cs typeface="Arial" panose="020B0604020202020204" pitchFamily="34" charset="0"/>
              </a:rPr>
              <a:t>Lins</a:t>
            </a:r>
            <a:r>
              <a:rPr lang="pt-BR" sz="1500" i="1" dirty="0">
                <a:cs typeface="Arial" panose="020B0604020202020204" pitchFamily="34" charset="0"/>
              </a:rPr>
              <a:t>,</a:t>
            </a:r>
            <a:r>
              <a:rPr lang="pt-BR" sz="1500" dirty="0">
                <a:cs typeface="Arial" panose="020B0604020202020204" pitchFamily="34" charset="0"/>
              </a:rPr>
              <a:t> Cruzeiro do Sul/AC, 2015.</a:t>
            </a:r>
            <a:endParaRPr lang="es-VE" sz="1500" dirty="0"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pt-BR" sz="1500" dirty="0">
                <a:cs typeface="Arial" panose="020B0604020202020204" pitchFamily="34" charset="0"/>
              </a:rPr>
              <a:t>Legenda: Planilha de coleta de dados 2015.</a:t>
            </a:r>
            <a:endParaRPr lang="es-VE" sz="1500" dirty="0"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s-V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0"/>
            <a:ext cx="5762625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derecha"/>
          <p:cNvSpPr/>
          <p:nvPr/>
        </p:nvSpPr>
        <p:spPr>
          <a:xfrm>
            <a:off x="1485581" y="381108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Flecha derecha"/>
          <p:cNvSpPr/>
          <p:nvPr/>
        </p:nvSpPr>
        <p:spPr>
          <a:xfrm>
            <a:off x="1485581" y="4137727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Flecha derecha"/>
          <p:cNvSpPr/>
          <p:nvPr/>
        </p:nvSpPr>
        <p:spPr>
          <a:xfrm>
            <a:off x="1485581" y="441775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91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85856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t-BR" sz="2000" dirty="0"/>
              <a:t>Objetivo 2. Melhorar a qualidade do atendimento à criança. (Cont.)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/>
              <a:t>Meta</a:t>
            </a:r>
            <a:r>
              <a:rPr lang="pt-BR" sz="2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Realizar suplementação de ferro em 100% das crianças de seis a 24 meses.</a:t>
            </a:r>
            <a:endParaRPr lang="es-VE" sz="2000" dirty="0"/>
          </a:p>
          <a:p>
            <a:endParaRPr lang="pt-BR" dirty="0" smtClean="0"/>
          </a:p>
          <a:p>
            <a:pPr marL="64008" indent="0">
              <a:buNone/>
            </a:pPr>
            <a:r>
              <a:rPr lang="pt-BR" sz="2000" dirty="0" smtClean="0"/>
              <a:t>Mês 1: 9         2(22.2%)   </a:t>
            </a:r>
          </a:p>
          <a:p>
            <a:pPr marL="64008" indent="0">
              <a:buNone/>
            </a:pPr>
            <a:r>
              <a:rPr lang="pt-BR" sz="2000" dirty="0" smtClean="0"/>
              <a:t>Mês </a:t>
            </a:r>
            <a:r>
              <a:rPr lang="pt-BR" sz="2000" dirty="0"/>
              <a:t>2: </a:t>
            </a:r>
            <a:r>
              <a:rPr lang="pt-BR" sz="2000" dirty="0" smtClean="0"/>
              <a:t>21        100%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/>
              <a:t>Mês 3: </a:t>
            </a:r>
            <a:r>
              <a:rPr lang="pt-BR" sz="2000" dirty="0" smtClean="0"/>
              <a:t>37        100%</a:t>
            </a:r>
          </a:p>
          <a:p>
            <a:pPr marL="64008" indent="0">
              <a:buNone/>
            </a:pPr>
            <a:endParaRPr lang="pt-BR" sz="2000" dirty="0"/>
          </a:p>
          <a:p>
            <a:pPr marL="64008" indent="0">
              <a:buNone/>
            </a:pPr>
            <a:endParaRPr lang="pt-BR" sz="2000" dirty="0" smtClean="0"/>
          </a:p>
          <a:p>
            <a:pPr marL="64008" indent="0">
              <a:buNone/>
            </a:pPr>
            <a:endParaRPr lang="pt-BR" sz="2000" dirty="0"/>
          </a:p>
          <a:p>
            <a:endParaRPr lang="pt-B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pt-BR" sz="1400" dirty="0" smtClean="0">
                <a:cs typeface="Arial" panose="020B0604020202020204" pitchFamily="34" charset="0"/>
              </a:rPr>
              <a:t>Proporção </a:t>
            </a:r>
            <a:r>
              <a:rPr lang="pt-BR" sz="1400" dirty="0">
                <a:cs typeface="Arial" panose="020B0604020202020204" pitchFamily="34" charset="0"/>
              </a:rPr>
              <a:t>de crianças de seis a 24 meses com suplementação de ferro. UBS Jesuíno De Souza Lins</a:t>
            </a:r>
            <a:r>
              <a:rPr lang="pt-BR" sz="1400" i="1" dirty="0">
                <a:cs typeface="Arial" panose="020B0604020202020204" pitchFamily="34" charset="0"/>
              </a:rPr>
              <a:t>,</a:t>
            </a:r>
            <a:r>
              <a:rPr lang="pt-BR" sz="1400" dirty="0">
                <a:cs typeface="Arial" panose="020B0604020202020204" pitchFamily="34" charset="0"/>
              </a:rPr>
              <a:t> Cruzeiro do Sul/AC, 2015. </a:t>
            </a:r>
            <a:endParaRPr lang="es-VE" sz="1400" dirty="0"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pt-BR" sz="1400" dirty="0">
                <a:cs typeface="Arial" panose="020B0604020202020204" pitchFamily="34" charset="0"/>
              </a:rPr>
              <a:t>Legenda: Planilha de coleta de dados 2015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pt-BR" sz="2000" dirty="0"/>
          </a:p>
          <a:p>
            <a:endParaRPr lang="es-VE" dirty="0"/>
          </a:p>
        </p:txBody>
      </p:sp>
      <p:sp>
        <p:nvSpPr>
          <p:cNvPr id="4" name="3 Flecha derecha"/>
          <p:cNvSpPr/>
          <p:nvPr/>
        </p:nvSpPr>
        <p:spPr>
          <a:xfrm>
            <a:off x="1485581" y="378904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Flecha derecha"/>
          <p:cNvSpPr/>
          <p:nvPr/>
        </p:nvSpPr>
        <p:spPr>
          <a:xfrm>
            <a:off x="1538495" y="414908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Flecha derecha"/>
          <p:cNvSpPr/>
          <p:nvPr/>
        </p:nvSpPr>
        <p:spPr>
          <a:xfrm>
            <a:off x="1522136" y="450912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19425"/>
            <a:ext cx="5762625" cy="261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84576"/>
          </a:xfrm>
        </p:spPr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pt-BR" sz="2000" dirty="0"/>
              <a:t>Objetivo 2. Melhorar a qualidade do atendimento à criança. (Cont.)</a:t>
            </a:r>
            <a:endParaRPr lang="es-VE" sz="2000" dirty="0"/>
          </a:p>
          <a:p>
            <a:pPr marL="64008" indent="0" algn="just">
              <a:buNone/>
            </a:pPr>
            <a:r>
              <a:rPr lang="pt-BR" sz="2000" dirty="0"/>
              <a:t>Metas</a:t>
            </a:r>
            <a:r>
              <a:rPr lang="pt-BR" sz="2000" dirty="0" smtClean="0"/>
              <a:t>:</a:t>
            </a:r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Realizar </a:t>
            </a:r>
            <a:r>
              <a:rPr lang="pt-BR" sz="2000" dirty="0"/>
              <a:t>avaliação da necessidade de atendimento odontológico em 100% das crianças de seis e 72 meses.</a:t>
            </a:r>
            <a:endParaRPr lang="es-VE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Realizar primeira consulta odontológica para 100% das crianças de seis a 72 meses de idade moradoras da área de abrangência, cadastradas na unidade de saúde</a:t>
            </a:r>
            <a:r>
              <a:rPr lang="pt-B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100% avaliação da necessidade</a:t>
            </a:r>
          </a:p>
          <a:p>
            <a:pPr marL="64008" indent="0">
              <a:buNone/>
            </a:pPr>
            <a:r>
              <a:rPr lang="pt-BR" sz="2000" dirty="0" smtClean="0"/>
              <a:t>de atendimento odontológico.</a:t>
            </a:r>
          </a:p>
          <a:p>
            <a:pPr marL="64008" indent="0">
              <a:buNone/>
            </a:pPr>
            <a:endParaRPr lang="pt-BR" sz="2000" dirty="0"/>
          </a:p>
          <a:p>
            <a:pPr marL="64008" indent="0">
              <a:buNone/>
            </a:pPr>
            <a:r>
              <a:rPr lang="pt-BR" sz="2000" b="1" dirty="0" smtClean="0"/>
              <a:t>1ra Consulta Odontológica</a:t>
            </a:r>
          </a:p>
          <a:p>
            <a:pPr marL="64008" indent="0">
              <a:buNone/>
            </a:pPr>
            <a:r>
              <a:rPr lang="pt-BR" sz="2000" dirty="0" smtClean="0"/>
              <a:t>   Mês </a:t>
            </a:r>
            <a:r>
              <a:rPr lang="pt-BR" sz="2000" dirty="0"/>
              <a:t>1: </a:t>
            </a:r>
            <a:r>
              <a:rPr lang="pt-BR" sz="2000" dirty="0" smtClean="0"/>
              <a:t>15        10(66.7%)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 Mês </a:t>
            </a:r>
            <a:r>
              <a:rPr lang="pt-BR" sz="2000" dirty="0"/>
              <a:t>2: </a:t>
            </a:r>
            <a:r>
              <a:rPr lang="pt-BR" sz="2000" dirty="0" smtClean="0"/>
              <a:t>33        22(66.7%)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 Mês </a:t>
            </a:r>
            <a:r>
              <a:rPr lang="pt-BR" sz="2000" dirty="0"/>
              <a:t>3: </a:t>
            </a:r>
            <a:r>
              <a:rPr lang="pt-BR" sz="2000" dirty="0" smtClean="0"/>
              <a:t>57        39(68.4%)</a:t>
            </a:r>
            <a:endParaRPr lang="pt-BR" sz="2000" dirty="0"/>
          </a:p>
          <a:p>
            <a:pPr marL="64008" indent="0" algn="just">
              <a:buNone/>
            </a:pPr>
            <a:endParaRPr lang="es-VE" sz="2000" dirty="0"/>
          </a:p>
          <a:p>
            <a:endParaRPr lang="es-VE" dirty="0"/>
          </a:p>
        </p:txBody>
      </p:sp>
      <p:sp>
        <p:nvSpPr>
          <p:cNvPr id="4" name="3 Flecha derecha"/>
          <p:cNvSpPr/>
          <p:nvPr/>
        </p:nvSpPr>
        <p:spPr>
          <a:xfrm>
            <a:off x="1752655" y="5445224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Flecha derecha"/>
          <p:cNvSpPr/>
          <p:nvPr/>
        </p:nvSpPr>
        <p:spPr>
          <a:xfrm>
            <a:off x="1782868" y="5805264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Flecha derecha"/>
          <p:cNvSpPr/>
          <p:nvPr/>
        </p:nvSpPr>
        <p:spPr>
          <a:xfrm>
            <a:off x="1774022" y="6145973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050" name="Picture 2" descr="C:\Users\Lisley\Downloads\12007249_989535487775532_41932584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327" y="3429000"/>
            <a:ext cx="337867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5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2808"/>
            <a:ext cx="8712968" cy="4786552"/>
          </a:xfrm>
        </p:spPr>
        <p:txBody>
          <a:bodyPr/>
          <a:lstStyle/>
          <a:p>
            <a:pPr marL="64008" indent="0">
              <a:buNone/>
            </a:pPr>
            <a:r>
              <a:rPr lang="pt-BR" sz="2000" dirty="0"/>
              <a:t>Objetivo 3. Melhorar a adesão ao programa de Saúde da </a:t>
            </a:r>
            <a:r>
              <a:rPr lang="pt-BR" sz="2000" dirty="0" smtClean="0"/>
              <a:t>Criança.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Fazer </a:t>
            </a:r>
            <a:r>
              <a:rPr lang="pt-BR" sz="2000" dirty="0"/>
              <a:t>busca ativa de 100% das crianças faltosas às </a:t>
            </a:r>
            <a:r>
              <a:rPr lang="pt-BR" sz="2000" dirty="0" smtClean="0"/>
              <a:t>consultas.</a:t>
            </a:r>
            <a:endParaRPr lang="es-VE" sz="2000" dirty="0"/>
          </a:p>
          <a:p>
            <a:pPr marL="64008" indent="0">
              <a:buNone/>
            </a:pPr>
            <a:endParaRPr lang="pt-BR" dirty="0" smtClean="0"/>
          </a:p>
          <a:p>
            <a:pPr marL="64008" indent="0">
              <a:buNone/>
            </a:pPr>
            <a:r>
              <a:rPr lang="pt-BR" sz="2000" dirty="0" smtClean="0"/>
              <a:t>      Mês </a:t>
            </a:r>
            <a:r>
              <a:rPr lang="pt-BR" sz="2000" dirty="0"/>
              <a:t>1: </a:t>
            </a:r>
            <a:r>
              <a:rPr lang="pt-BR" sz="2000" dirty="0" smtClean="0"/>
              <a:t>3         100</a:t>
            </a:r>
            <a:r>
              <a:rPr lang="pt-BR" sz="2000" dirty="0"/>
              <a:t>% </a:t>
            </a:r>
          </a:p>
          <a:p>
            <a:pPr marL="64008" indent="0">
              <a:buNone/>
            </a:pPr>
            <a:r>
              <a:rPr lang="pt-BR" sz="2000" dirty="0" smtClean="0"/>
              <a:t>      Mês </a:t>
            </a:r>
            <a:r>
              <a:rPr lang="pt-BR" sz="2000" dirty="0"/>
              <a:t>2: </a:t>
            </a:r>
            <a:r>
              <a:rPr lang="pt-BR" sz="2000" dirty="0" smtClean="0"/>
              <a:t>13       100</a:t>
            </a:r>
            <a:r>
              <a:rPr lang="pt-BR" sz="2000" dirty="0"/>
              <a:t>% </a:t>
            </a:r>
          </a:p>
          <a:p>
            <a:pPr marL="64008" indent="0">
              <a:buNone/>
            </a:pPr>
            <a:r>
              <a:rPr lang="pt-BR" sz="2000" dirty="0" smtClean="0"/>
              <a:t>      Mês </a:t>
            </a:r>
            <a:r>
              <a:rPr lang="pt-BR" sz="2000" dirty="0"/>
              <a:t>3: </a:t>
            </a:r>
            <a:r>
              <a:rPr lang="pt-BR" sz="2000" dirty="0" smtClean="0"/>
              <a:t>29       100</a:t>
            </a:r>
            <a:r>
              <a:rPr lang="pt-BR" sz="2000" dirty="0"/>
              <a:t>% </a:t>
            </a:r>
          </a:p>
          <a:p>
            <a:pPr marL="64008" indent="0">
              <a:buNone/>
            </a:pPr>
            <a:endParaRPr lang="pt-BR" dirty="0"/>
          </a:p>
          <a:p>
            <a:pPr marL="64008" indent="0">
              <a:buNone/>
            </a:pPr>
            <a:endParaRPr lang="es-VE" dirty="0"/>
          </a:p>
        </p:txBody>
      </p:sp>
      <p:pic>
        <p:nvPicPr>
          <p:cNvPr id="4" name="3 Imagen" descr="F:\Images\P06-05-15_15.4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3278505"/>
            <a:ext cx="4772025" cy="35794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Flecha derecha"/>
          <p:cNvSpPr/>
          <p:nvPr/>
        </p:nvSpPr>
        <p:spPr>
          <a:xfrm>
            <a:off x="1968679" y="371703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Flecha derecha"/>
          <p:cNvSpPr/>
          <p:nvPr/>
        </p:nvSpPr>
        <p:spPr>
          <a:xfrm>
            <a:off x="1968679" y="443711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Flecha derecha"/>
          <p:cNvSpPr/>
          <p:nvPr/>
        </p:nvSpPr>
        <p:spPr>
          <a:xfrm>
            <a:off x="1989516" y="4089255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6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85856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t-BR" sz="2000" dirty="0"/>
              <a:t>Objetivo 4. Melhorar o registro das informações.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Manter </a:t>
            </a:r>
            <a:r>
              <a:rPr lang="pt-BR" sz="2000" dirty="0"/>
              <a:t>registro na ficha de acompanhamento/espelho da saúde da criança de 100% das crianças que consultam no </a:t>
            </a:r>
            <a:r>
              <a:rPr lang="pt-BR" sz="2000" dirty="0" smtClean="0"/>
              <a:t>serviço.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marL="64008" indent="0">
              <a:buNone/>
            </a:pPr>
            <a:r>
              <a:rPr lang="pt-BR" sz="2000" dirty="0" smtClean="0"/>
              <a:t>  Mês </a:t>
            </a:r>
            <a:r>
              <a:rPr lang="pt-BR" sz="2000" dirty="0"/>
              <a:t>1: </a:t>
            </a:r>
            <a:r>
              <a:rPr lang="pt-BR" sz="2000" dirty="0" smtClean="0"/>
              <a:t>16(76.2%)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Mês </a:t>
            </a:r>
            <a:r>
              <a:rPr lang="pt-BR" sz="2000" dirty="0"/>
              <a:t>2: </a:t>
            </a:r>
            <a:r>
              <a:rPr lang="pt-BR" sz="2000" dirty="0" smtClean="0"/>
              <a:t>25(69.4%)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Mês </a:t>
            </a:r>
            <a:r>
              <a:rPr lang="pt-BR" sz="2000" dirty="0"/>
              <a:t>3: </a:t>
            </a:r>
            <a:r>
              <a:rPr lang="pt-BR" sz="2000" dirty="0" smtClean="0"/>
              <a:t>52(77.6%)</a:t>
            </a:r>
            <a:endParaRPr lang="pt-BR" sz="2000" dirty="0"/>
          </a:p>
          <a:p>
            <a:pPr marL="64008" indent="0">
              <a:buNone/>
            </a:pPr>
            <a:endParaRPr lang="pt-BR" dirty="0" smtClean="0"/>
          </a:p>
          <a:p>
            <a:endParaRPr lang="pt-BR" sz="1400" dirty="0" smtClean="0"/>
          </a:p>
          <a:p>
            <a:endParaRPr lang="pt-BR" sz="1400" dirty="0"/>
          </a:p>
          <a:p>
            <a:pPr marL="64008" indent="0">
              <a:buNone/>
            </a:pPr>
            <a:endParaRPr lang="pt-BR" sz="1400" dirty="0" smtClean="0"/>
          </a:p>
          <a:p>
            <a:pPr marL="64008" indent="0">
              <a:buNone/>
            </a:pPr>
            <a:r>
              <a:rPr lang="pt-BR" sz="1400" dirty="0" smtClean="0"/>
              <a:t>Proporção </a:t>
            </a:r>
            <a:r>
              <a:rPr lang="pt-BR" sz="1400" dirty="0"/>
              <a:t>de crianças com registro atualizado. UBS Jesuíno De Souza Lins, Cruzeiro do Sul/AC, 2015</a:t>
            </a:r>
            <a:r>
              <a:rPr lang="pt-BR" sz="1400" dirty="0" smtClean="0"/>
              <a:t>.</a:t>
            </a:r>
            <a:endParaRPr lang="es-VE" sz="1400" dirty="0"/>
          </a:p>
          <a:p>
            <a:pPr marL="64008" indent="0">
              <a:buNone/>
            </a:pPr>
            <a:r>
              <a:rPr lang="pt-BR" sz="1400" dirty="0" smtClean="0"/>
              <a:t> </a:t>
            </a:r>
            <a:r>
              <a:rPr lang="pt-BR" sz="1400" dirty="0"/>
              <a:t>Legenda: Planilha de coleta de dados 2015.</a:t>
            </a:r>
            <a:endParaRPr lang="es-VE" sz="1400" dirty="0"/>
          </a:p>
          <a:p>
            <a:pPr marL="64008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5762625" cy="247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8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82808"/>
            <a:ext cx="8856984" cy="4786552"/>
          </a:xfrm>
        </p:spPr>
        <p:txBody>
          <a:bodyPr/>
          <a:lstStyle/>
          <a:p>
            <a:pPr marL="64008" indent="0">
              <a:buNone/>
            </a:pPr>
            <a:r>
              <a:rPr lang="pt-BR" sz="2000" dirty="0"/>
              <a:t>Objetivo 5. Mapear as crianças de risco pertencentes à área de </a:t>
            </a:r>
            <a:r>
              <a:rPr lang="pt-BR" sz="2000" dirty="0" smtClean="0"/>
              <a:t>abrangência.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Realizar </a:t>
            </a:r>
            <a:r>
              <a:rPr lang="pt-BR" sz="2000" dirty="0"/>
              <a:t>avaliação de risco em 100% das crianças cadastradas no programa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marL="64008" indent="0">
              <a:buNone/>
            </a:pPr>
            <a:r>
              <a:rPr lang="pt-BR" sz="2000" dirty="0"/>
              <a:t>  </a:t>
            </a:r>
            <a:r>
              <a:rPr lang="pt-BR" sz="2000" dirty="0" smtClean="0"/>
              <a:t>     Mês </a:t>
            </a:r>
            <a:r>
              <a:rPr lang="pt-BR" sz="2000" dirty="0"/>
              <a:t>1: 21       100% </a:t>
            </a:r>
          </a:p>
          <a:p>
            <a:pPr marL="64008" indent="0">
              <a:buNone/>
            </a:pPr>
            <a:r>
              <a:rPr lang="pt-BR" sz="2000" dirty="0"/>
              <a:t>       </a:t>
            </a:r>
            <a:r>
              <a:rPr lang="pt-BR" sz="2000" dirty="0" smtClean="0"/>
              <a:t>Mês </a:t>
            </a:r>
            <a:r>
              <a:rPr lang="pt-BR" sz="2000" dirty="0"/>
              <a:t>2: 36       100% </a:t>
            </a:r>
          </a:p>
          <a:p>
            <a:pPr marL="64008" indent="0">
              <a:buNone/>
            </a:pPr>
            <a:r>
              <a:rPr lang="pt-BR" sz="2000" dirty="0"/>
              <a:t>       </a:t>
            </a:r>
            <a:r>
              <a:rPr lang="pt-BR" sz="2000" dirty="0" smtClean="0"/>
              <a:t>Mês </a:t>
            </a:r>
            <a:r>
              <a:rPr lang="pt-BR" sz="2000" dirty="0"/>
              <a:t>3: 67       100% </a:t>
            </a:r>
            <a:endParaRPr lang="es-VE" sz="2000" dirty="0"/>
          </a:p>
          <a:p>
            <a:endParaRPr lang="es-VE" dirty="0"/>
          </a:p>
        </p:txBody>
      </p:sp>
      <p:sp>
        <p:nvSpPr>
          <p:cNvPr id="4" name="3 Flecha derecha"/>
          <p:cNvSpPr/>
          <p:nvPr/>
        </p:nvSpPr>
        <p:spPr>
          <a:xfrm>
            <a:off x="1905055" y="450912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Flecha derecha"/>
          <p:cNvSpPr/>
          <p:nvPr/>
        </p:nvSpPr>
        <p:spPr>
          <a:xfrm>
            <a:off x="1944861" y="4869160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Flecha derecha"/>
          <p:cNvSpPr/>
          <p:nvPr/>
        </p:nvSpPr>
        <p:spPr>
          <a:xfrm>
            <a:off x="1944861" y="5242145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836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82808"/>
            <a:ext cx="9036496" cy="485856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t-BR" sz="2000" dirty="0"/>
              <a:t>Objetivo 6. Promover a saúde das </a:t>
            </a:r>
            <a:r>
              <a:rPr lang="pt-BR" sz="2000" dirty="0" smtClean="0"/>
              <a:t>crianças.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Dar </a:t>
            </a:r>
            <a:r>
              <a:rPr lang="pt-BR" sz="2000" dirty="0"/>
              <a:t>orientações para prevenir acidentes na infância em 100% das consultas de saúde da criança. 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Fornecer orientações nutricionais de acordo com a faixa etária para 100% das crianças.</a:t>
            </a:r>
            <a:endParaRPr lang="es-V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Fornecer orientações sobre higiene bucal, etiologia e prevenção da cárie para 100% das crianças de acordo com a faixa etária.</a:t>
            </a:r>
            <a:endParaRPr lang="es-VE" sz="2000" dirty="0"/>
          </a:p>
          <a:p>
            <a:pPr marL="64008" indent="0">
              <a:buNone/>
            </a:pPr>
            <a:endParaRPr lang="pt-BR" sz="2000" dirty="0" smtClean="0"/>
          </a:p>
          <a:p>
            <a:pPr marL="64008" indent="0">
              <a:buNone/>
            </a:pPr>
            <a:r>
              <a:rPr lang="pt-BR" sz="2000" dirty="0" smtClean="0"/>
              <a:t>       Mês </a:t>
            </a:r>
            <a:r>
              <a:rPr lang="pt-BR" sz="2000" dirty="0"/>
              <a:t>1: 21       100% </a:t>
            </a:r>
          </a:p>
          <a:p>
            <a:pPr marL="64008" indent="0">
              <a:buNone/>
            </a:pPr>
            <a:r>
              <a:rPr lang="pt-BR" sz="2000" dirty="0"/>
              <a:t>       Mês 2: 36       100% </a:t>
            </a:r>
          </a:p>
          <a:p>
            <a:pPr marL="64008" indent="0">
              <a:buNone/>
            </a:pPr>
            <a:r>
              <a:rPr lang="pt-BR" sz="2000" dirty="0"/>
              <a:t>       Mês 3: 67       100% </a:t>
            </a:r>
            <a:endParaRPr lang="es-VE" sz="2000" dirty="0"/>
          </a:p>
          <a:p>
            <a:pPr marL="64008" indent="0">
              <a:buNone/>
            </a:pPr>
            <a:endParaRPr lang="es-VE" dirty="0"/>
          </a:p>
          <a:p>
            <a:endParaRPr lang="es-VE" dirty="0"/>
          </a:p>
        </p:txBody>
      </p:sp>
      <p:sp>
        <p:nvSpPr>
          <p:cNvPr id="4" name="3 Flecha derecha"/>
          <p:cNvSpPr/>
          <p:nvPr/>
        </p:nvSpPr>
        <p:spPr>
          <a:xfrm>
            <a:off x="1905055" y="515719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Flecha derecha"/>
          <p:cNvSpPr/>
          <p:nvPr/>
        </p:nvSpPr>
        <p:spPr>
          <a:xfrm>
            <a:off x="1928449" y="551723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Flecha derecha"/>
          <p:cNvSpPr/>
          <p:nvPr/>
        </p:nvSpPr>
        <p:spPr>
          <a:xfrm>
            <a:off x="1928449" y="5877272"/>
            <a:ext cx="432048" cy="1246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394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Resultados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2808"/>
            <a:ext cx="8784976" cy="485856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t-BR" sz="2000" dirty="0"/>
              <a:t>Objetivo 6. Promover a saúde das crianças</a:t>
            </a:r>
            <a:r>
              <a:rPr lang="pt-BR" sz="2000" dirty="0" smtClean="0"/>
              <a:t>.(Cont.)</a:t>
            </a:r>
            <a:endParaRPr lang="es-VE" sz="2000" dirty="0"/>
          </a:p>
          <a:p>
            <a:pPr marL="64008" indent="0">
              <a:buNone/>
            </a:pPr>
            <a:r>
              <a:rPr lang="pt-BR" sz="2000" dirty="0" smtClean="0"/>
              <a:t>Meta: </a:t>
            </a: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Colocar </a:t>
            </a:r>
            <a:r>
              <a:rPr lang="pt-BR" sz="2000" dirty="0"/>
              <a:t>100% das crianças para mamar durante a primeira consulta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64008" indent="0">
              <a:buNone/>
            </a:pPr>
            <a:r>
              <a:rPr lang="pt-BR" sz="2000" dirty="0" smtClean="0"/>
              <a:t>    Mês </a:t>
            </a:r>
            <a:r>
              <a:rPr lang="pt-BR" sz="2000" dirty="0"/>
              <a:t>1: </a:t>
            </a:r>
            <a:r>
              <a:rPr lang="pt-BR" sz="2000" dirty="0" smtClean="0"/>
              <a:t>21(100%)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/>
              <a:t>  </a:t>
            </a:r>
            <a:r>
              <a:rPr lang="pt-BR" sz="2000" dirty="0" smtClean="0"/>
              <a:t>  Mês </a:t>
            </a:r>
            <a:r>
              <a:rPr lang="pt-BR" sz="2000" dirty="0"/>
              <a:t>2: </a:t>
            </a:r>
            <a:r>
              <a:rPr lang="pt-BR" sz="2000" dirty="0" smtClean="0"/>
              <a:t>29(80.6%)</a:t>
            </a:r>
            <a:endParaRPr lang="pt-BR" sz="2000" dirty="0"/>
          </a:p>
          <a:p>
            <a:pPr marL="64008" indent="0">
              <a:buNone/>
            </a:pPr>
            <a:r>
              <a:rPr lang="pt-BR" sz="2000" dirty="0"/>
              <a:t>  </a:t>
            </a:r>
            <a:r>
              <a:rPr lang="pt-BR" sz="2000" dirty="0" smtClean="0"/>
              <a:t>  Mês </a:t>
            </a:r>
            <a:r>
              <a:rPr lang="pt-BR" sz="2000" dirty="0"/>
              <a:t>3: </a:t>
            </a:r>
            <a:r>
              <a:rPr lang="pt-BR" sz="2000" dirty="0" smtClean="0"/>
              <a:t>51(76.1%)</a:t>
            </a: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es-VE" sz="2000" dirty="0"/>
          </a:p>
          <a:p>
            <a:endParaRPr lang="pt-BR" dirty="0" smtClean="0"/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pt-BR" sz="1400" dirty="0">
                <a:cs typeface="Arial" panose="020B0604020202020204" pitchFamily="34" charset="0"/>
              </a:rPr>
              <a:t>Proporção de crianças colocadas para mamar durante a primeira consulta.  UBS Jesuíno De Souza Lins</a:t>
            </a:r>
            <a:r>
              <a:rPr lang="pt-BR" sz="1400" i="1" dirty="0">
                <a:cs typeface="Arial" panose="020B0604020202020204" pitchFamily="34" charset="0"/>
              </a:rPr>
              <a:t> </a:t>
            </a:r>
            <a:r>
              <a:rPr lang="pt-BR" sz="1400" dirty="0">
                <a:cs typeface="Arial" panose="020B0604020202020204" pitchFamily="34" charset="0"/>
              </a:rPr>
              <a:t>Cruzeiro do Sul, Cruzeiro do Sul/AC, 2015. </a:t>
            </a:r>
            <a:endParaRPr lang="es-VE" sz="1400" dirty="0"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pt-BR" sz="1400" dirty="0">
                <a:cs typeface="Arial" panose="020B0604020202020204" pitchFamily="34" charset="0"/>
              </a:rPr>
              <a:t>Legenda: Planilha de coleta de dados 2015.</a:t>
            </a:r>
            <a:endParaRPr lang="es-VE" sz="1400" dirty="0"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694" y="3475903"/>
            <a:ext cx="57626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7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 err="1">
                <a:solidFill>
                  <a:schemeClr val="tx1"/>
                </a:solidFill>
              </a:rPr>
              <a:t>Introdução</a:t>
            </a:r>
            <a:endParaRPr lang="es-VE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pt-BR" dirty="0"/>
              <a:t>A adequada atenção à saúde da criança nas UBS desempenha um importante papel na redução das </a:t>
            </a:r>
            <a:r>
              <a:rPr lang="pt-BR" dirty="0" smtClean="0"/>
              <a:t>mortalidades </a:t>
            </a:r>
            <a:r>
              <a:rPr lang="pt-BR" dirty="0"/>
              <a:t>infantis, na grande maioria por mortes evitáveis. </a:t>
            </a:r>
            <a:endParaRPr lang="pt-BR" dirty="0" smtClean="0"/>
          </a:p>
          <a:p>
            <a:pPr marL="64008" indent="0" algn="just">
              <a:buNone/>
            </a:pPr>
            <a:endParaRPr lang="pt-BR" dirty="0"/>
          </a:p>
          <a:p>
            <a:pPr marL="64008" indent="0" algn="just">
              <a:buNone/>
            </a:pPr>
            <a:r>
              <a:rPr lang="pt-BR" dirty="0" smtClean="0"/>
              <a:t>Através </a:t>
            </a:r>
            <a:r>
              <a:rPr lang="pt-BR" dirty="0"/>
              <a:t>do uso do Manual de Saúde da criança, do </a:t>
            </a:r>
            <a:r>
              <a:rPr lang="pt-BR" dirty="0" smtClean="0"/>
              <a:t>MS, </a:t>
            </a:r>
            <a:r>
              <a:rPr lang="pt-BR" dirty="0"/>
              <a:t>os profissionais da atenção básica tem uma forte ferramenta de ajuda. Nele, temas como acompanhamento do crescimento, desenvolvimento, vacinação, orientações sobre a saúde bucal, alimentação e prevenção de acidentes nas crianças são tratados, propiciando que os profissionais possam agir com a qualidade necessária</a:t>
            </a:r>
            <a:r>
              <a:rPr lang="pt-BR" dirty="0" smtClean="0"/>
              <a:t>.</a:t>
            </a:r>
          </a:p>
          <a:p>
            <a:pPr marL="64008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17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 err="1" smtClean="0">
                <a:solidFill>
                  <a:schemeClr val="tx1"/>
                </a:solidFill>
                <a:effectLst/>
              </a:rPr>
              <a:t>Discussão</a:t>
            </a:r>
            <a:endParaRPr lang="es-VE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Ampliação da cobertura da atenção as crianças de zero a 72 meses pertencentes a nossa área de abrangência.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Capacitação e treinamento profissional </a:t>
            </a:r>
            <a:r>
              <a:rPr lang="pt-BR" dirty="0" smtClean="0"/>
              <a:t>da equipe </a:t>
            </a:r>
            <a:r>
              <a:rPr lang="pt-BR" dirty="0"/>
              <a:t>de saúde</a:t>
            </a:r>
            <a:r>
              <a:rPr lang="pt-BR" dirty="0" smtClean="0"/>
              <a:t>.</a:t>
            </a:r>
            <a:endParaRPr lang="pt-BR" sz="3200" kern="5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3200" kern="50" dirty="0">
                <a:ea typeface="Calibri" panose="020F0502020204030204" pitchFamily="34" charset="0"/>
              </a:rPr>
              <a:t>Satisfação com o trabalho </a:t>
            </a:r>
            <a:r>
              <a:rPr lang="pt-BR" sz="3200" kern="50" dirty="0" smtClean="0">
                <a:ea typeface="Calibri" panose="020F0502020204030204" pitchFamily="34" charset="0"/>
              </a:rPr>
              <a:t>realizado,</a:t>
            </a:r>
            <a:r>
              <a:rPr lang="pt-BR" sz="2800" kern="50" dirty="0">
                <a:ea typeface="Calibri" panose="020F0502020204030204" pitchFamily="34" charset="0"/>
              </a:rPr>
              <a:t> </a:t>
            </a:r>
            <a:r>
              <a:rPr lang="pt-BR" sz="2800" kern="50" dirty="0" smtClean="0">
                <a:ea typeface="Calibri" panose="020F0502020204030204" pitchFamily="34" charset="0"/>
              </a:rPr>
              <a:t>equipe </a:t>
            </a:r>
            <a:r>
              <a:rPr lang="pt-BR" sz="2800" kern="50" dirty="0">
                <a:ea typeface="Calibri" panose="020F0502020204030204" pitchFamily="34" charset="0"/>
              </a:rPr>
              <a:t>mais </a:t>
            </a:r>
            <a:r>
              <a:rPr lang="pt-BR" sz="2800" kern="50" dirty="0" smtClean="0">
                <a:ea typeface="Calibri" panose="020F0502020204030204" pitchFamily="34" charset="0"/>
              </a:rPr>
              <a:t>unida.</a:t>
            </a:r>
            <a:endParaRPr lang="pt-BR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Ampliamos o vínculo entre a equipe de saúde e a comunidade.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Melhoria da qualidade dos registros.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Satisfação da comunidade com o </a:t>
            </a:r>
            <a:r>
              <a:rPr lang="pt-BR" dirty="0" smtClean="0"/>
              <a:t>projeto realizado</a:t>
            </a:r>
            <a:r>
              <a:rPr lang="pt-BR" dirty="0"/>
              <a:t>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 smtClean="0"/>
              <a:t>Próximo </a:t>
            </a:r>
            <a:r>
              <a:rPr lang="pt-BR" dirty="0"/>
              <a:t>passo organizar as ações direcionadas a outros focos. 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485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>
            <a:noAutofit/>
          </a:bodyPr>
          <a:lstStyle/>
          <a:p>
            <a:r>
              <a:rPr lang="pt-BR" sz="3900" b="1" dirty="0">
                <a:solidFill>
                  <a:schemeClr val="tx1"/>
                </a:solidFill>
              </a:rPr>
              <a:t>Reflexão crítica sobre o processo pessoal de aprendizagem</a:t>
            </a:r>
            <a:endParaRPr lang="es-VE" sz="39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3200" kern="50" dirty="0">
                <a:ea typeface="Calibri" panose="020F0502020204030204" pitchFamily="34" charset="0"/>
              </a:rPr>
              <a:t>Sistema de </a:t>
            </a:r>
            <a:r>
              <a:rPr lang="pt-BR" sz="3200" kern="50" dirty="0" smtClean="0">
                <a:ea typeface="Calibri" panose="020F0502020204030204" pitchFamily="34" charset="0"/>
              </a:rPr>
              <a:t>aprendizagem novo, todo um desafio.</a:t>
            </a:r>
            <a:endParaRPr lang="pt-BR" sz="3200" kern="50" dirty="0">
              <a:ea typeface="Calibri" panose="020F0502020204030204" pitchFamily="34" charset="0"/>
            </a:endParaRPr>
          </a:p>
          <a:p>
            <a:pPr marL="64008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kern="50" dirty="0"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sz="3200" kern="50" dirty="0">
                <a:ea typeface="Calibri" panose="020F0502020204030204" pitchFamily="34" charset="0"/>
              </a:rPr>
              <a:t>Maior desempenho para ajudar a capacitar minha equipe para oferecer um melhor atendimento de qualidade a população de nossa área de abrangência.   </a:t>
            </a:r>
            <a:endParaRPr lang="pt-BR" sz="3200" kern="50" dirty="0" smtClean="0"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3200" kern="5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pt-BR" sz="3200" dirty="0" smtClean="0"/>
              <a:t>Crescimento </a:t>
            </a:r>
            <a:r>
              <a:rPr lang="pt-BR" sz="3200" dirty="0"/>
              <a:t>pessoal e profissional. </a:t>
            </a:r>
            <a:endParaRPr lang="pt-BR" sz="4000" kern="50" dirty="0"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sz="3200" kern="50" dirty="0">
              <a:ea typeface="Calibri" panose="020F0502020204030204" pitchFamily="34" charset="0"/>
            </a:endParaRP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251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Rectángulo"/>
          <p:cNvSpPr/>
          <p:nvPr/>
        </p:nvSpPr>
        <p:spPr>
          <a:xfrm>
            <a:off x="2318820" y="2967335"/>
            <a:ext cx="4506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OBRIGADO.</a:t>
            </a:r>
            <a:endParaRPr lang="es-E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1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 smtClean="0">
                <a:solidFill>
                  <a:schemeClr val="tx1"/>
                </a:solidFill>
              </a:rPr>
              <a:t>Cruzeiro do Sul</a:t>
            </a:r>
            <a:endParaRPr lang="es-VE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46375" y="1821883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8872" indent="0">
              <a:buNone/>
            </a:pPr>
            <a:endParaRPr lang="pt-BR" dirty="0" smtClean="0"/>
          </a:p>
          <a:p>
            <a:pPr marL="118872" indent="0">
              <a:buNone/>
            </a:pPr>
            <a:r>
              <a:rPr lang="pt-BR" dirty="0" err="1" smtClean="0"/>
              <a:t>Municipio</a:t>
            </a:r>
            <a:r>
              <a:rPr lang="pt-BR" dirty="0" smtClean="0"/>
              <a:t> do estado Acre.</a:t>
            </a:r>
          </a:p>
          <a:p>
            <a:pPr marL="118872" indent="0">
              <a:buNone/>
            </a:pPr>
            <a:endParaRPr lang="pt-BR" dirty="0"/>
          </a:p>
          <a:p>
            <a:pPr marL="118872" indent="0">
              <a:buNone/>
            </a:pPr>
            <a:r>
              <a:rPr lang="pt-BR" dirty="0" smtClean="0"/>
              <a:t>80 </a:t>
            </a:r>
            <a:r>
              <a:rPr lang="pt-BR" dirty="0"/>
              <a:t>953 habitantes </a:t>
            </a:r>
            <a:r>
              <a:rPr lang="pt-BR" dirty="0" smtClean="0"/>
              <a:t>(2014).</a:t>
            </a:r>
            <a:endParaRPr lang="pt-BR" dirty="0"/>
          </a:p>
          <a:p>
            <a:pPr marL="118872" indent="0">
              <a:buNone/>
            </a:pPr>
            <a:endParaRPr lang="pt-BR" dirty="0"/>
          </a:p>
          <a:p>
            <a:pPr marL="118872" indent="0">
              <a:buNone/>
            </a:pPr>
            <a:r>
              <a:rPr lang="pt-BR" dirty="0"/>
              <a:t> </a:t>
            </a:r>
            <a:r>
              <a:rPr lang="pt-BR" dirty="0" smtClean="0"/>
              <a:t>29 UBS     </a:t>
            </a:r>
            <a:r>
              <a:rPr lang="pt-BR" dirty="0"/>
              <a:t>13 Urbanas                  </a:t>
            </a:r>
            <a:r>
              <a:rPr lang="pt-BR" dirty="0" smtClean="0"/>
              <a:t>                                                                                                                                                                                                    </a:t>
            </a:r>
            <a:endParaRPr lang="pt-BR" dirty="0"/>
          </a:p>
          <a:p>
            <a:pPr marL="118872" indent="0">
              <a:buNone/>
            </a:pPr>
            <a:r>
              <a:rPr lang="pt-BR" dirty="0"/>
              <a:t>         </a:t>
            </a:r>
            <a:r>
              <a:rPr lang="pt-BR" dirty="0" smtClean="0"/>
              <a:t>        16 Rurais            </a:t>
            </a:r>
            <a:endParaRPr lang="pt-BR" dirty="0"/>
          </a:p>
          <a:p>
            <a:pPr marL="118872" indent="0">
              <a:buNone/>
            </a:pPr>
            <a:r>
              <a:rPr lang="pt-BR" dirty="0"/>
              <a:t>Hospital Geral</a:t>
            </a:r>
          </a:p>
          <a:p>
            <a:pPr marL="118872" indent="0">
              <a:buNone/>
            </a:pPr>
            <a:r>
              <a:rPr lang="pt-BR" dirty="0"/>
              <a:t>Hospital Dermatológico</a:t>
            </a:r>
          </a:p>
          <a:p>
            <a:pPr marL="118872" indent="0">
              <a:buNone/>
            </a:pPr>
            <a:r>
              <a:rPr lang="pt-BR" dirty="0"/>
              <a:t>Maternidade</a:t>
            </a:r>
          </a:p>
          <a:p>
            <a:pPr marL="118872" indent="0">
              <a:buNone/>
            </a:pPr>
            <a:r>
              <a:rPr lang="pt-BR" dirty="0"/>
              <a:t>CAPS</a:t>
            </a:r>
          </a:p>
          <a:p>
            <a:pPr marL="118872" indent="0">
              <a:buNone/>
            </a:pPr>
            <a:r>
              <a:rPr lang="pt-BR" dirty="0"/>
              <a:t>Laboratório Clinico</a:t>
            </a:r>
          </a:p>
        </p:txBody>
      </p:sp>
      <p:sp>
        <p:nvSpPr>
          <p:cNvPr id="9" name="8 Abrir llave"/>
          <p:cNvSpPr/>
          <p:nvPr/>
        </p:nvSpPr>
        <p:spPr>
          <a:xfrm>
            <a:off x="1475656" y="3219448"/>
            <a:ext cx="135983" cy="54006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1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81642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9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UBS/ESF </a:t>
            </a:r>
            <a:r>
              <a:rPr lang="pt-BR" sz="4400" b="1" dirty="0">
                <a:solidFill>
                  <a:schemeClr val="tx1"/>
                </a:solidFill>
              </a:rPr>
              <a:t>Jesuíno de Sousa Lins</a:t>
            </a: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79512" y="1722437"/>
            <a:ext cx="5256584" cy="4946923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s-VE" sz="2800" dirty="0"/>
              <a:t>Composta 3 equipes, cada equipe </a:t>
            </a:r>
            <a:r>
              <a:rPr lang="es-VE" sz="2800" dirty="0" err="1"/>
              <a:t>com</a:t>
            </a:r>
            <a:r>
              <a:rPr lang="es-VE" sz="28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VE" sz="2800" dirty="0"/>
              <a:t>Médico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VE" sz="2800" dirty="0" err="1"/>
              <a:t>Enfermeira</a:t>
            </a:r>
            <a:endParaRPr lang="es-V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VE" sz="2800" dirty="0" err="1"/>
              <a:t>Tec</a:t>
            </a:r>
            <a:r>
              <a:rPr lang="es-VE" sz="2800" dirty="0"/>
              <a:t>. </a:t>
            </a:r>
            <a:r>
              <a:rPr lang="es-VE" sz="2800" dirty="0" err="1"/>
              <a:t>Enfermagem</a:t>
            </a:r>
            <a:endParaRPr lang="es-V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VE" sz="2800" dirty="0" smtClean="0"/>
              <a:t>ACS</a:t>
            </a:r>
            <a:endParaRPr lang="es-VE" sz="2800" dirty="0"/>
          </a:p>
          <a:p>
            <a:pPr marL="118872" indent="0">
              <a:buNone/>
            </a:pPr>
            <a:r>
              <a:rPr lang="es-VE" sz="2800" dirty="0" smtClean="0"/>
              <a:t>Odontólogo/ recepcionistas/ administrador/ </a:t>
            </a:r>
            <a:r>
              <a:rPr lang="pt-BR" sz="2800" dirty="0" smtClean="0"/>
              <a:t> farmacêutica/ </a:t>
            </a:r>
            <a:r>
              <a:rPr lang="pt-BR" sz="2800" dirty="0"/>
              <a:t>auxiliares de </a:t>
            </a:r>
            <a:r>
              <a:rPr lang="pt-BR" sz="2800" dirty="0" smtClean="0"/>
              <a:t>limpeza/ </a:t>
            </a:r>
            <a:r>
              <a:rPr lang="pt-BR" sz="2800" dirty="0"/>
              <a:t>vigias</a:t>
            </a:r>
            <a:r>
              <a:rPr lang="pt-BR" sz="2800" dirty="0" smtClean="0"/>
              <a:t>.</a:t>
            </a:r>
            <a:r>
              <a:rPr lang="pt-BR" sz="2800" dirty="0"/>
              <a:t> </a:t>
            </a:r>
            <a:endParaRPr lang="pt-BR" sz="2800" dirty="0" smtClean="0"/>
          </a:p>
          <a:p>
            <a:pPr marL="118872" indent="0">
              <a:buNone/>
            </a:pPr>
            <a:endParaRPr lang="pt-BR" sz="2800" dirty="0" smtClean="0"/>
          </a:p>
          <a:p>
            <a:pPr marL="118872" indent="0" algn="ctr">
              <a:buNone/>
            </a:pPr>
            <a:r>
              <a:rPr lang="pt-BR" sz="2800" dirty="0" smtClean="0"/>
              <a:t>Projeto</a:t>
            </a:r>
          </a:p>
          <a:p>
            <a:pPr marL="118872" indent="0" algn="ctr">
              <a:buNone/>
            </a:pPr>
            <a:endParaRPr lang="pt-BR" sz="2800" dirty="0" smtClean="0"/>
          </a:p>
          <a:p>
            <a:pPr marL="118872" indent="0" algn="ctr">
              <a:buNone/>
            </a:pPr>
            <a:r>
              <a:rPr lang="pt-BR" sz="2800" dirty="0" smtClean="0"/>
              <a:t>1 equipe</a:t>
            </a:r>
          </a:p>
          <a:p>
            <a:pPr marL="118872" indent="0" algn="ctr">
              <a:buNone/>
            </a:pPr>
            <a:r>
              <a:rPr lang="pt-BR" sz="2800" dirty="0" smtClean="0"/>
              <a:t>1945 </a:t>
            </a:r>
            <a:r>
              <a:rPr lang="pt-BR" sz="2800" dirty="0"/>
              <a:t>habitantes </a:t>
            </a:r>
          </a:p>
          <a:p>
            <a:pPr marL="118872" indent="0" algn="just">
              <a:buNone/>
            </a:pPr>
            <a:endParaRPr lang="pt-BR" sz="2800" b="1" dirty="0"/>
          </a:p>
          <a:p>
            <a:endParaRPr lang="es-VE" dirty="0"/>
          </a:p>
        </p:txBody>
      </p:sp>
      <p:sp>
        <p:nvSpPr>
          <p:cNvPr id="6" name="5 Flecha curvada hacia la izquierda"/>
          <p:cNvSpPr/>
          <p:nvPr/>
        </p:nvSpPr>
        <p:spPr>
          <a:xfrm>
            <a:off x="3851920" y="5301208"/>
            <a:ext cx="288032" cy="792088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1691680" y="5301208"/>
            <a:ext cx="288032" cy="79208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pic>
        <p:nvPicPr>
          <p:cNvPr id="1026" name="Picture 2" descr="C:\Users\Lisley\Downloads\11997425_989535434442204_1636468577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3816549" cy="266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es-VE" sz="4400" b="1" dirty="0" smtClean="0">
                <a:solidFill>
                  <a:schemeClr val="tx1"/>
                </a:solidFill>
                <a:effectLst/>
                <a:cs typeface="Arial" charset="0"/>
              </a:rPr>
              <a:t>Antes da intervenção</a:t>
            </a:r>
            <a:endParaRPr lang="es-VE" b="1" dirty="0">
              <a:effectLst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858560"/>
          </a:xfrm>
        </p:spPr>
        <p:txBody>
          <a:bodyPr>
            <a:normAutofit fontScale="62500" lnSpcReduction="20000"/>
          </a:bodyPr>
          <a:lstStyle/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3200" kern="50" dirty="0">
                <a:ea typeface="Arial" panose="020B0604020202020204" pitchFamily="34" charset="0"/>
              </a:rPr>
              <a:t>N</a:t>
            </a:r>
            <a:r>
              <a:rPr lang="pt-BR" sz="3200" kern="50" dirty="0">
                <a:ea typeface="Calibri" panose="020F0502020204030204" pitchFamily="34" charset="0"/>
              </a:rPr>
              <a:t>ão haviam cadastros com dados </a:t>
            </a:r>
            <a:r>
              <a:rPr lang="pt-BR" sz="3200" kern="50" dirty="0" smtClean="0">
                <a:ea typeface="Calibri" panose="020F0502020204030204" pitchFamily="34" charset="0"/>
              </a:rPr>
              <a:t>fidedignos.</a:t>
            </a:r>
            <a:endParaRPr lang="pt-BR" sz="3200" kern="50" dirty="0">
              <a:ea typeface="Calibri" panose="020F0502020204030204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3200" kern="50" dirty="0"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3200" kern="50" dirty="0">
                <a:ea typeface="Calibri" panose="020F0502020204030204" pitchFamily="34" charset="0"/>
              </a:rPr>
              <a:t>Registros desatualizados ou </a:t>
            </a:r>
            <a:r>
              <a:rPr lang="pt-BR" sz="3200" kern="50" dirty="0" smtClean="0">
                <a:ea typeface="Calibri" panose="020F0502020204030204" pitchFamily="34" charset="0"/>
              </a:rPr>
              <a:t>inexistentes</a:t>
            </a:r>
            <a:r>
              <a:rPr lang="pt-BR" sz="3200" kern="50" dirty="0">
                <a:ea typeface="Calibri" panose="020F0502020204030204" pitchFamily="34" charset="0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3200" kern="50" dirty="0">
              <a:ea typeface="Calibri" panose="020F0502020204030204" pitchFamily="34" charset="0"/>
            </a:endParaRP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3200" kern="50" dirty="0">
                <a:ea typeface="Calibri" panose="020F0502020204030204" pitchFamily="34" charset="0"/>
              </a:rPr>
              <a:t>A equipe não recebia capacitação nos diversos programas da atenção </a:t>
            </a:r>
            <a:r>
              <a:rPr lang="pt-BR" sz="3200" kern="50" dirty="0" smtClean="0">
                <a:ea typeface="Calibri" panose="020F0502020204030204" pitchFamily="34" charset="0"/>
              </a:rPr>
              <a:t>básica.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3200" kern="50" dirty="0" smtClean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3200" dirty="0"/>
              <a:t>Porém, realizávamos ações de atenção à saúde da criança como o diagnóstico e tratamento de problemas clínicos em geral e em saúde bucal, acompanhamento do crescimento e desenvolvimento,  imunizações, o teste do pezinho, e outras.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44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>
                <a:solidFill>
                  <a:schemeClr val="tx1"/>
                </a:solidFill>
                <a:effectLst/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pt-BR" b="1" u="sng" dirty="0"/>
              <a:t>Objetivo Geral: </a:t>
            </a:r>
            <a:endParaRPr lang="pt-B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 </a:t>
            </a:r>
            <a:r>
              <a:rPr lang="pt-BR" dirty="0"/>
              <a:t>Melhorar a saúde da criança de zero a 72 meses na UBS </a:t>
            </a:r>
            <a:r>
              <a:rPr lang="pt-BR" sz="3200" dirty="0"/>
              <a:t>Jesuíno de Sousa Lins</a:t>
            </a:r>
            <a:r>
              <a:rPr lang="pt-BR" dirty="0" smtClean="0"/>
              <a:t>, </a:t>
            </a:r>
            <a:r>
              <a:rPr lang="pt-BR" dirty="0"/>
              <a:t>Cruzeiro do Sul, Acre.</a:t>
            </a:r>
            <a:endParaRPr lang="es-VE" dirty="0"/>
          </a:p>
          <a:p>
            <a:pPr marL="118872" indent="0">
              <a:buNone/>
            </a:pPr>
            <a:endParaRPr lang="pt-BR" b="1" u="sng" dirty="0"/>
          </a:p>
          <a:p>
            <a:pPr marL="118872" indent="0">
              <a:buNone/>
            </a:pPr>
            <a:r>
              <a:rPr lang="pt-BR" b="1" u="sng" dirty="0"/>
              <a:t>Objetivos específicos: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1. Ampliar a cobertura do Programa de Saúde da Criança.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2. Melhorar a qualidade do atendimento à criança.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3. Melhorar a adesão ao programa de Saúde da Criança.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4. Melhorar o registro das informações.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5. Mapear as crianças de risco pertencentes à área de abrangência.</a:t>
            </a:r>
            <a:endParaRPr lang="es-VE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6. Promover a saúde das crianças.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310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effectLst/>
              </a:rPr>
              <a:t>Metodologia</a:t>
            </a:r>
            <a:endParaRPr lang="es-VE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Local: UBS </a:t>
            </a:r>
            <a:r>
              <a:rPr lang="pt-BR" sz="3200" dirty="0"/>
              <a:t>Jesuíno de Sousa Lins</a:t>
            </a:r>
            <a:r>
              <a:rPr lang="pt-BR" dirty="0" smtClean="0"/>
              <a:t>.</a:t>
            </a:r>
            <a:endParaRPr lang="pt-BR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Base teórica: Caderno de Atenção Básica nº 33, Saúde da Criança: Crescimento e Desenvolvimento. MS, 2012.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pt-BR" dirty="0"/>
              <a:t>Grupo alvo: </a:t>
            </a:r>
            <a:r>
              <a:rPr lang="pt-BR" dirty="0" smtClean="0"/>
              <a:t>97 crianças </a:t>
            </a:r>
            <a:r>
              <a:rPr lang="pt-BR" dirty="0"/>
              <a:t>entre zero e 72 meses pertencentes a área de abrangência.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608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effectLst/>
              </a:rPr>
              <a:t>Metodologia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Cadastramento das crianças entre 0 – 72 meses na área de abrangência.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Capacitação da equipe.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Atendimento prioritário.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Busca ativa das faltosas.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Monitoramento dos registros das crianças.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Ações de Educação em Saúde.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Imunizações.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Teste do pezinho.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Suplementação de ferro.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646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Resultados </a:t>
            </a:r>
            <a:endParaRPr lang="es-VE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256584"/>
          </a:xfrm>
        </p:spPr>
        <p:txBody>
          <a:bodyPr>
            <a:normAutofit fontScale="85000" lnSpcReduction="20000"/>
          </a:bodyPr>
          <a:lstStyle/>
          <a:p>
            <a:pPr marL="118872" indent="0" algn="just">
              <a:buNone/>
            </a:pPr>
            <a:r>
              <a:rPr lang="pt-BR" sz="2200" dirty="0"/>
              <a:t>Objetivo 1. Ampliar a cobertura do Programa de Saúde da </a:t>
            </a:r>
            <a:r>
              <a:rPr lang="pt-BR" sz="2200" dirty="0" smtClean="0"/>
              <a:t>Criança.</a:t>
            </a:r>
            <a:endParaRPr lang="es-VE" sz="2200" dirty="0"/>
          </a:p>
          <a:p>
            <a:pPr marL="118872" indent="0" algn="just">
              <a:buNone/>
            </a:pPr>
            <a:r>
              <a:rPr lang="pt-BR" sz="2200" dirty="0" smtClean="0"/>
              <a:t>Meta: </a:t>
            </a:r>
          </a:p>
          <a:p>
            <a:pPr marL="404622" indent="-285750" algn="just">
              <a:buFont typeface="Wingdings" panose="05000000000000000000" pitchFamily="2" charset="2"/>
              <a:buChar char="Ø"/>
            </a:pPr>
            <a:r>
              <a:rPr lang="pt-BR" sz="2200" dirty="0" smtClean="0"/>
              <a:t>Ampliar </a:t>
            </a:r>
            <a:r>
              <a:rPr lang="pt-BR" sz="2200" dirty="0"/>
              <a:t>a cobertura da atenção à saúde para 60% das crianças entre zero e 72 meses pertencentes à área de abrangência da unidade saúde.</a:t>
            </a:r>
            <a:endParaRPr lang="es-VE" sz="2200" dirty="0"/>
          </a:p>
          <a:p>
            <a:endParaRPr lang="pt-BR" sz="2200" dirty="0" smtClean="0"/>
          </a:p>
          <a:p>
            <a:endParaRPr lang="pt-BR" sz="2200" dirty="0" smtClean="0"/>
          </a:p>
          <a:p>
            <a:pPr marL="64008" indent="0">
              <a:buNone/>
            </a:pPr>
            <a:r>
              <a:rPr lang="pt-BR" sz="2200" dirty="0" smtClean="0"/>
              <a:t>    Mês 1: 21 (21.6%)</a:t>
            </a:r>
          </a:p>
          <a:p>
            <a:pPr marL="64008" indent="0">
              <a:buNone/>
            </a:pPr>
            <a:r>
              <a:rPr lang="pt-BR" sz="2200" dirty="0" smtClean="0"/>
              <a:t>    Mês 2: 36 (37%)</a:t>
            </a:r>
          </a:p>
          <a:p>
            <a:pPr marL="64008" indent="0">
              <a:buNone/>
            </a:pPr>
            <a:r>
              <a:rPr lang="pt-BR" sz="2200" dirty="0" smtClean="0"/>
              <a:t>    Mês 3: 67 (68.9%)</a:t>
            </a:r>
            <a:endParaRPr lang="pt-BR" sz="22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es-VE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es-VE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es-VE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es-VE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es-VE" sz="1600" dirty="0" smtClean="0">
                <a:ea typeface="Calibri" pitchFamily="34" charset="0"/>
                <a:cs typeface="Arial" pitchFamily="34" charset="0"/>
              </a:rPr>
              <a:t>Proporção </a:t>
            </a:r>
            <a:r>
              <a:rPr lang="pt-BR" altLang="es-VE" sz="1600" dirty="0">
                <a:ea typeface="Calibri" pitchFamily="34" charset="0"/>
                <a:cs typeface="Arial" pitchFamily="34" charset="0"/>
              </a:rPr>
              <a:t>de crianças entre zero e 72 meses inscritas no programa da unidade de saúde UBS Jesuíno De Souza Lins, Cruzeiro do Sul/AC, 2015.</a:t>
            </a:r>
            <a:endParaRPr lang="es-VE" altLang="es-VE" sz="1600" dirty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es-VE" sz="1600" dirty="0" smtClean="0">
                <a:ea typeface="Calibri" pitchFamily="34" charset="0"/>
                <a:cs typeface="Arial" panose="020B0604020202020204" pitchFamily="34" charset="0"/>
              </a:rPr>
              <a:t>Fonte</a:t>
            </a:r>
            <a:r>
              <a:rPr lang="pt-BR" altLang="es-VE" sz="1600" dirty="0">
                <a:ea typeface="Calibri" pitchFamily="34" charset="0"/>
                <a:cs typeface="Arial" panose="020B0604020202020204" pitchFamily="34" charset="0"/>
              </a:rPr>
              <a:t>: Planilha de coleta de dados 2015.</a:t>
            </a:r>
            <a:endParaRPr lang="pt-BR" altLang="es-VE" sz="1600" dirty="0">
              <a:cs typeface="Arial" pitchFamily="34" charset="0"/>
            </a:endParaRPr>
          </a:p>
          <a:p>
            <a:endParaRPr lang="es-V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96952"/>
            <a:ext cx="47434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9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3636</TotalTime>
  <Words>1479</Words>
  <Application>Microsoft Office PowerPoint</Application>
  <PresentationFormat>Presentación en pantalla (4:3)</PresentationFormat>
  <Paragraphs>230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Brío</vt:lpstr>
      <vt:lpstr>UNIVERSIDADE ABERTA DO SUS UNIVERSIDADE FEDERAL DE PELOTAS Especialização em Saúde da Família Modalidade a Distância Turma nº 7 </vt:lpstr>
      <vt:lpstr>Introdução</vt:lpstr>
      <vt:lpstr>Cruzeiro do Sul</vt:lpstr>
      <vt:lpstr>UBS/ESF Jesuíno de Sousa Lins</vt:lpstr>
      <vt:lpstr>Antes da intervenção</vt:lpstr>
      <vt:lpstr>Objetivos</vt:lpstr>
      <vt:lpstr>Metodologia</vt:lpstr>
      <vt:lpstr>Metodologia</vt:lpstr>
      <vt:lpstr>Resultados </vt:lpstr>
      <vt:lpstr>Resultados </vt:lpstr>
      <vt:lpstr>Resultados 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crítica sobre o processo pessoal de aprendizagem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7 </dc:title>
  <dc:creator>Windows 8</dc:creator>
  <cp:lastModifiedBy>Lisley Lopez Vaz Rodriguez</cp:lastModifiedBy>
  <cp:revision>39</cp:revision>
  <dcterms:created xsi:type="dcterms:W3CDTF">2015-09-14T18:04:41Z</dcterms:created>
  <dcterms:modified xsi:type="dcterms:W3CDTF">2015-09-30T00:03:58Z</dcterms:modified>
</cp:coreProperties>
</file>