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98" r:id="rId4"/>
    <p:sldId id="264" r:id="rId5"/>
    <p:sldId id="265" r:id="rId6"/>
    <p:sldId id="266" r:id="rId7"/>
    <p:sldId id="267" r:id="rId8"/>
    <p:sldId id="268" r:id="rId9"/>
    <p:sldId id="301" r:id="rId10"/>
    <p:sldId id="270" r:id="rId11"/>
    <p:sldId id="271" r:id="rId12"/>
    <p:sldId id="272" r:id="rId13"/>
    <p:sldId id="302" r:id="rId14"/>
    <p:sldId id="274" r:id="rId15"/>
    <p:sldId id="275" r:id="rId16"/>
    <p:sldId id="276" r:id="rId17"/>
    <p:sldId id="277" r:id="rId18"/>
    <p:sldId id="303" r:id="rId19"/>
    <p:sldId id="304" r:id="rId20"/>
    <p:sldId id="305" r:id="rId21"/>
    <p:sldId id="306" r:id="rId22"/>
    <p:sldId id="308" r:id="rId23"/>
    <p:sldId id="309" r:id="rId24"/>
    <p:sldId id="317" r:id="rId25"/>
    <p:sldId id="286" r:id="rId26"/>
    <p:sldId id="287" r:id="rId27"/>
    <p:sldId id="288" r:id="rId28"/>
    <p:sldId id="289" r:id="rId29"/>
    <p:sldId id="290" r:id="rId30"/>
    <p:sldId id="311" r:id="rId31"/>
    <p:sldId id="291" r:id="rId32"/>
    <p:sldId id="314" r:id="rId33"/>
    <p:sldId id="312" r:id="rId34"/>
    <p:sldId id="313" r:id="rId35"/>
    <p:sldId id="315" r:id="rId36"/>
    <p:sldId id="297" r:id="rId37"/>
    <p:sldId id="316" r:id="rId38"/>
    <p:sldId id="257" r:id="rId3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175" autoAdjust="0"/>
    <p:restoredTop sz="94660"/>
  </p:normalViewPr>
  <p:slideViewPr>
    <p:cSldViewPr>
      <p:cViewPr>
        <p:scale>
          <a:sx n="90" d="100"/>
          <a:sy n="90" d="100"/>
        </p:scale>
        <p:origin x="-738" y="3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Z:\UNASUS\MIS%20SEMANAS%20DE%20PROYECTO\Unidad%204\semana%2013%20Coleta%20de%20dados%20HAS%20e%20DM%20XXXX.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Z:\UNASUS\MIS%20SEMANAS%20DE%20PROYECTO\Unidad%204\semana%2013%20Coleta%20de%20dados%20HAS%20e%20DM%20XXXX.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Z:\UNASUS\MIS%20SEMANAS%20DE%20PROYECTO\Unidad%204\semana%2013%20Coleta%20de%20dados%20HAS%20e%20DM%20XXXX.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Z:\UNASUS\MIS%20SEMANAS%20DE%20PROYECTO\Unidad%204\semana%2013%20Coleta%20de%20dados%20HAS%20e%20DM%20XXXX.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Z:\UNASUS\MIS%20SEMANAS%20DE%20PROYECTO\Unidad%204\semana%2013%20Coleta%20de%20dados%20HAS%20e%20DM%20XXXX.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Z:\UNASUS\MIS%20SEMANAS%20DE%20PROYECTO\Unidad%204\semana%2013%20Coleta%20de%20dados%20HAS%20e%20DM%20XXXX.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sz="1200"/>
            </a:pPr>
            <a:r>
              <a:rPr lang="pt-BR" sz="2400" dirty="0">
                <a:latin typeface="Arial" pitchFamily="34" charset="0"/>
                <a:cs typeface="Arial" pitchFamily="34" charset="0"/>
              </a:rPr>
              <a:t>Cobertura do programa de atenção ao  hipertenso na unidade de saúde</a:t>
            </a:r>
          </a:p>
        </c:rich>
      </c:tx>
      <c:layout/>
    </c:title>
    <c:plotArea>
      <c:layout/>
      <c:barChart>
        <c:barDir val="col"/>
        <c:grouping val="clustered"/>
        <c:ser>
          <c:idx val="0"/>
          <c:order val="0"/>
          <c:tx>
            <c:strRef>
              <c:f>Indicadores!$C$4</c:f>
              <c:strCache>
                <c:ptCount val="1"/>
                <c:pt idx="0">
                  <c:v>Cobertura do programa de atenção ao  hipertenso na unidade de saúde</c:v>
                </c:pt>
              </c:strCache>
            </c:strRef>
          </c:tx>
          <c:dLbls>
            <c:dLblPos val="outEnd"/>
            <c:showVal val="1"/>
          </c:dLbls>
          <c:cat>
            <c:strRef>
              <c:f>Indicadores!$D$3:$G$3</c:f>
              <c:strCache>
                <c:ptCount val="4"/>
                <c:pt idx="0">
                  <c:v>Mês 1</c:v>
                </c:pt>
                <c:pt idx="1">
                  <c:v>Mês 2</c:v>
                </c:pt>
                <c:pt idx="2">
                  <c:v>Mês 3</c:v>
                </c:pt>
                <c:pt idx="3">
                  <c:v>Mês 4</c:v>
                </c:pt>
              </c:strCache>
            </c:strRef>
          </c:cat>
          <c:val>
            <c:numRef>
              <c:f>Indicadores!$D$4:$G$4</c:f>
              <c:numCache>
                <c:formatCode>0.0%</c:formatCode>
                <c:ptCount val="4"/>
                <c:pt idx="0">
                  <c:v>0.11891117478510044</c:v>
                </c:pt>
                <c:pt idx="1">
                  <c:v>0.31805157593123234</c:v>
                </c:pt>
                <c:pt idx="2">
                  <c:v>0.62320916905444124</c:v>
                </c:pt>
                <c:pt idx="3">
                  <c:v>0.72779369627507273</c:v>
                </c:pt>
              </c:numCache>
            </c:numRef>
          </c:val>
        </c:ser>
        <c:dLbls>
          <c:showVal val="1"/>
        </c:dLbls>
        <c:axId val="63410944"/>
        <c:axId val="63412480"/>
      </c:barChart>
      <c:catAx>
        <c:axId val="63410944"/>
        <c:scaling>
          <c:orientation val="minMax"/>
        </c:scaling>
        <c:axPos val="b"/>
        <c:numFmt formatCode="General" sourceLinked="1"/>
        <c:tickLblPos val="nextTo"/>
        <c:txPr>
          <a:bodyPr rot="0" vert="horz"/>
          <a:lstStyle/>
          <a:p>
            <a:pPr>
              <a:defRPr/>
            </a:pPr>
            <a:endParaRPr lang="pt-BR"/>
          </a:p>
        </c:txPr>
        <c:crossAx val="63412480"/>
        <c:crosses val="autoZero"/>
        <c:auto val="1"/>
        <c:lblAlgn val="ctr"/>
        <c:lblOffset val="100"/>
      </c:catAx>
      <c:valAx>
        <c:axId val="63412480"/>
        <c:scaling>
          <c:orientation val="minMax"/>
          <c:max val="1"/>
          <c:min val="0"/>
        </c:scaling>
        <c:axPos val="l"/>
        <c:majorGridlines/>
        <c:numFmt formatCode="0.0%" sourceLinked="0"/>
        <c:tickLblPos val="nextTo"/>
        <c:txPr>
          <a:bodyPr rot="0" vert="horz"/>
          <a:lstStyle/>
          <a:p>
            <a:pPr>
              <a:defRPr/>
            </a:pPr>
            <a:endParaRPr lang="pt-BR"/>
          </a:p>
        </c:txPr>
        <c:crossAx val="63410944"/>
        <c:crosses val="autoZero"/>
        <c:crossBetween val="between"/>
        <c:majorUnit val="0.1"/>
        <c:minorUnit val="0.1"/>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BR"/>
  <c:chart>
    <c:title>
      <c:layout/>
      <c:spPr>
        <a:noFill/>
        <a:ln w="25400">
          <a:noFill/>
        </a:ln>
      </c:spPr>
      <c:txPr>
        <a:bodyPr/>
        <a:lstStyle/>
        <a:p>
          <a:pPr algn="ctr" rtl="1">
            <a:defRPr sz="24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Indicadores!$S$4</c:f>
              <c:strCache>
                <c:ptCount val="1"/>
                <c:pt idx="0">
                  <c:v>Cobertura do programa de atenção ao  diabético na unidade de saúde</c:v>
                </c:pt>
              </c:strCache>
            </c:strRef>
          </c:tx>
          <c:spPr>
            <a:solidFill>
              <a:srgbClr val="4F81BD"/>
            </a:solidFill>
            <a:ln w="25400">
              <a:noFill/>
            </a:ln>
          </c:spPr>
          <c:dLbls>
            <c:dLblPos val="outEnd"/>
            <c:showVal val="1"/>
          </c:dLbls>
          <c:cat>
            <c:strRef>
              <c:f>Indicadores!$T$3:$W$3</c:f>
              <c:strCache>
                <c:ptCount val="4"/>
                <c:pt idx="0">
                  <c:v>Mês 1</c:v>
                </c:pt>
                <c:pt idx="1">
                  <c:v>Mês 2</c:v>
                </c:pt>
                <c:pt idx="2">
                  <c:v>Mês 3</c:v>
                </c:pt>
                <c:pt idx="3">
                  <c:v>Mês 4</c:v>
                </c:pt>
              </c:strCache>
            </c:strRef>
          </c:cat>
          <c:val>
            <c:numRef>
              <c:f>Indicadores!$T$4:$W$4</c:f>
              <c:numCache>
                <c:formatCode>0.0%</c:formatCode>
                <c:ptCount val="4"/>
                <c:pt idx="0">
                  <c:v>7.874015748031496E-2</c:v>
                </c:pt>
                <c:pt idx="1">
                  <c:v>0.20078740157480329</c:v>
                </c:pt>
                <c:pt idx="2">
                  <c:v>0.61417322834645671</c:v>
                </c:pt>
                <c:pt idx="3">
                  <c:v>0.68503937007874061</c:v>
                </c:pt>
              </c:numCache>
            </c:numRef>
          </c:val>
        </c:ser>
        <c:dLbls>
          <c:showVal val="1"/>
        </c:dLbls>
        <c:axId val="62694144"/>
        <c:axId val="63431040"/>
      </c:barChart>
      <c:catAx>
        <c:axId val="62694144"/>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431040"/>
        <c:crosses val="autoZero"/>
        <c:auto val="1"/>
        <c:lblAlgn val="ctr"/>
        <c:lblOffset val="100"/>
      </c:catAx>
      <c:valAx>
        <c:axId val="63431040"/>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2694144"/>
        <c:crosses val="autoZero"/>
        <c:crossBetween val="between"/>
        <c:majorUnit val="0.1"/>
        <c:minorUnit val="0.1"/>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sz="1200" b="1" i="0" u="none" strike="noStrike" baseline="0">
                <a:solidFill>
                  <a:srgbClr val="000000"/>
                </a:solidFill>
                <a:latin typeface="Calibri"/>
                <a:ea typeface="Calibri"/>
                <a:cs typeface="Calibri"/>
              </a:defRPr>
            </a:pPr>
            <a:r>
              <a:rPr lang="pt-BR" sz="2400" dirty="0">
                <a:latin typeface="Arial" pitchFamily="34" charset="0"/>
                <a:cs typeface="Arial" pitchFamily="34" charset="0"/>
              </a:rPr>
              <a:t>Proporção de hipertensos com os exames complementares em dia de acordo com o protocolo</a:t>
            </a:r>
          </a:p>
        </c:rich>
      </c:tx>
      <c:layout/>
      <c:spPr>
        <a:noFill/>
        <a:ln w="25400">
          <a:noFill/>
        </a:ln>
      </c:spPr>
    </c:title>
    <c:plotArea>
      <c:layout/>
      <c:barChart>
        <c:barDir val="col"/>
        <c:grouping val="clustered"/>
        <c:ser>
          <c:idx val="0"/>
          <c:order val="0"/>
          <c:tx>
            <c:strRef>
              <c:f>Indicadores!$C$15</c:f>
              <c:strCache>
                <c:ptCount val="1"/>
                <c:pt idx="0">
                  <c:v>Proporção de hipertensos com os exames complementares em dia de acordo com o protocolo</c:v>
                </c:pt>
              </c:strCache>
            </c:strRef>
          </c:tx>
          <c:spPr>
            <a:solidFill>
              <a:srgbClr val="4F81BD"/>
            </a:solidFill>
            <a:ln w="25400">
              <a:noFill/>
            </a:ln>
          </c:spPr>
          <c:dLbls>
            <c:dLblPos val="outEnd"/>
            <c:showVal val="1"/>
          </c:dLbls>
          <c:cat>
            <c:strRef>
              <c:f>Indicadores!$D$14:$G$14</c:f>
              <c:strCache>
                <c:ptCount val="4"/>
                <c:pt idx="0">
                  <c:v>Mês 1</c:v>
                </c:pt>
                <c:pt idx="1">
                  <c:v>Mês 2</c:v>
                </c:pt>
                <c:pt idx="2">
                  <c:v>Mês 3</c:v>
                </c:pt>
                <c:pt idx="3">
                  <c:v>Mês 4</c:v>
                </c:pt>
              </c:strCache>
            </c:strRef>
          </c:cat>
          <c:val>
            <c:numRef>
              <c:f>Indicadores!$D$15:$G$15</c:f>
              <c:numCache>
                <c:formatCode>0.0%</c:formatCode>
                <c:ptCount val="4"/>
                <c:pt idx="0">
                  <c:v>0.48192771084337371</c:v>
                </c:pt>
                <c:pt idx="1">
                  <c:v>0.47297297297297347</c:v>
                </c:pt>
                <c:pt idx="2">
                  <c:v>0.56551724137931036</c:v>
                </c:pt>
                <c:pt idx="3">
                  <c:v>0.61023622047244097</c:v>
                </c:pt>
              </c:numCache>
            </c:numRef>
          </c:val>
        </c:ser>
        <c:dLbls>
          <c:showVal val="1"/>
        </c:dLbls>
        <c:axId val="62881152"/>
        <c:axId val="62891136"/>
      </c:barChart>
      <c:catAx>
        <c:axId val="62881152"/>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2891136"/>
        <c:crosses val="autoZero"/>
        <c:auto val="1"/>
        <c:lblAlgn val="ctr"/>
        <c:lblOffset val="100"/>
      </c:catAx>
      <c:valAx>
        <c:axId val="62891136"/>
        <c:scaling>
          <c:orientation val="minMax"/>
          <c:max val="1"/>
          <c:min val="0"/>
        </c:scaling>
        <c:axPos val="l"/>
        <c:majorGridlines>
          <c:spPr>
            <a:ln w="3175">
              <a:solidFill>
                <a:srgbClr val="808080"/>
              </a:solidFill>
              <a:prstDash val="solid"/>
            </a:ln>
          </c:spPr>
        </c:majorGridlines>
        <c:numFmt formatCode="0.0%" sourceLinked="0"/>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2881152"/>
        <c:crosses val="autoZero"/>
        <c:crossBetween val="between"/>
        <c:majorUnit val="0.1"/>
        <c:minorUnit val="0.1"/>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lgn="ctr" rtl="1">
              <a:defRPr sz="2400" b="1" i="0" u="none" strike="noStrike" baseline="0">
                <a:solidFill>
                  <a:srgbClr val="000000"/>
                </a:solidFill>
                <a:latin typeface="Calibri"/>
                <a:ea typeface="Calibri"/>
                <a:cs typeface="Calibri"/>
              </a:defRPr>
            </a:pPr>
            <a:r>
              <a:rPr lang="pt-BR" sz="2400" dirty="0">
                <a:latin typeface="Arial" pitchFamily="34" charset="0"/>
                <a:cs typeface="Arial" pitchFamily="34" charset="0"/>
              </a:rPr>
              <a:t>Proporção de diabéticos com os exames complementares  em dia de acordo com o protocolo</a:t>
            </a:r>
          </a:p>
        </c:rich>
      </c:tx>
      <c:layout/>
      <c:spPr>
        <a:noFill/>
        <a:ln w="25400">
          <a:noFill/>
        </a:ln>
      </c:spPr>
    </c:title>
    <c:plotArea>
      <c:layout/>
      <c:barChart>
        <c:barDir val="col"/>
        <c:grouping val="clustered"/>
        <c:ser>
          <c:idx val="0"/>
          <c:order val="0"/>
          <c:tx>
            <c:strRef>
              <c:f>Indicadores!$S$15</c:f>
              <c:strCache>
                <c:ptCount val="1"/>
                <c:pt idx="0">
                  <c:v>Proporção de diabéticos com os exames complementares  em dia de acordo com o protocolo</c:v>
                </c:pt>
              </c:strCache>
            </c:strRef>
          </c:tx>
          <c:spPr>
            <a:solidFill>
              <a:srgbClr val="4F81BD"/>
            </a:solidFill>
            <a:ln w="25400">
              <a:noFill/>
            </a:ln>
          </c:spPr>
          <c:dLbls>
            <c:dLblPos val="outEnd"/>
            <c:showVal val="1"/>
          </c:dLbls>
          <c:cat>
            <c:strRef>
              <c:f>Indicadores!$T$14:$W$14</c:f>
              <c:strCache>
                <c:ptCount val="4"/>
                <c:pt idx="0">
                  <c:v>Mês 1</c:v>
                </c:pt>
                <c:pt idx="1">
                  <c:v>Mês 2</c:v>
                </c:pt>
                <c:pt idx="2">
                  <c:v>Mês 3</c:v>
                </c:pt>
                <c:pt idx="3">
                  <c:v>Mês 4</c:v>
                </c:pt>
              </c:strCache>
            </c:strRef>
          </c:cat>
          <c:val>
            <c:numRef>
              <c:f>Indicadores!$T$15:$W$15</c:f>
              <c:numCache>
                <c:formatCode>0.0%</c:formatCode>
                <c:ptCount val="4"/>
                <c:pt idx="0">
                  <c:v>0.55000000000000004</c:v>
                </c:pt>
                <c:pt idx="1">
                  <c:v>0.47058823529411797</c:v>
                </c:pt>
                <c:pt idx="2">
                  <c:v>0.63461538461538514</c:v>
                </c:pt>
                <c:pt idx="3">
                  <c:v>0.6551724137931042</c:v>
                </c:pt>
              </c:numCache>
            </c:numRef>
          </c:val>
        </c:ser>
        <c:dLbls>
          <c:showVal val="1"/>
        </c:dLbls>
        <c:axId val="63669376"/>
        <c:axId val="63670912"/>
      </c:barChart>
      <c:catAx>
        <c:axId val="63669376"/>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670912"/>
        <c:crosses val="autoZero"/>
        <c:auto val="1"/>
        <c:lblAlgn val="ctr"/>
        <c:lblOffset val="100"/>
      </c:catAx>
      <c:valAx>
        <c:axId val="63670912"/>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669376"/>
        <c:crosses val="autoZero"/>
        <c:crossBetween val="between"/>
        <c:majorUnit val="0.1"/>
        <c:minorUnit val="0.1"/>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t-BR"/>
  <c:style val="18"/>
  <c:chart>
    <c:title>
      <c:tx>
        <c:rich>
          <a:bodyPr/>
          <a:lstStyle/>
          <a:p>
            <a:pPr algn="ctr" rtl="1">
              <a:defRPr sz="1200" b="1" i="0" u="none" strike="noStrike" baseline="0">
                <a:solidFill>
                  <a:srgbClr val="000000"/>
                </a:solidFill>
                <a:latin typeface="Calibri"/>
                <a:ea typeface="Calibri"/>
                <a:cs typeface="Calibri"/>
              </a:defRPr>
            </a:pPr>
            <a:r>
              <a:rPr lang="pt-BR" sz="2400" dirty="0">
                <a:latin typeface="Arial" pitchFamily="34" charset="0"/>
                <a:cs typeface="Arial" pitchFamily="34" charset="0"/>
              </a:rPr>
              <a:t>Proporção de hipertensos com prescrição de medicamentos da Farmácia Popular/</a:t>
            </a:r>
            <a:r>
              <a:rPr lang="pt-BR" sz="2400" dirty="0" err="1">
                <a:latin typeface="Arial" pitchFamily="34" charset="0"/>
                <a:cs typeface="Arial" pitchFamily="34" charset="0"/>
              </a:rPr>
              <a:t>Hiperdia</a:t>
            </a:r>
            <a:r>
              <a:rPr lang="pt-BR" sz="2400" dirty="0">
                <a:latin typeface="Arial" pitchFamily="34" charset="0"/>
                <a:cs typeface="Arial" pitchFamily="34" charset="0"/>
              </a:rPr>
              <a:t> priorizada.    </a:t>
            </a:r>
            <a:r>
              <a:rPr lang="pt-BR" dirty="0"/>
              <a:t>  </a:t>
            </a:r>
          </a:p>
        </c:rich>
      </c:tx>
      <c:layout/>
      <c:spPr>
        <a:noFill/>
        <a:ln w="25400">
          <a:noFill/>
        </a:ln>
      </c:spPr>
    </c:title>
    <c:plotArea>
      <c:layout/>
      <c:barChart>
        <c:barDir val="col"/>
        <c:grouping val="clustered"/>
        <c:ser>
          <c:idx val="0"/>
          <c:order val="0"/>
          <c:tx>
            <c:strRef>
              <c:f>Indicadores!$C$21</c:f>
              <c:strCache>
                <c:ptCount val="1"/>
                <c:pt idx="0">
                  <c:v>Proporção de hipertensos com prescrição de medicamentos da Farmácia Popular/Hiperdia priorizada.      </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dLbls>
            <c:dLblPos val="outEnd"/>
            <c:showVal val="1"/>
          </c:dLbls>
          <c:cat>
            <c:strRef>
              <c:f>Indicadores!$D$20:$G$20</c:f>
              <c:strCache>
                <c:ptCount val="4"/>
                <c:pt idx="0">
                  <c:v>Mês 1</c:v>
                </c:pt>
                <c:pt idx="1">
                  <c:v>Mês 2</c:v>
                </c:pt>
                <c:pt idx="2">
                  <c:v>Mês 3</c:v>
                </c:pt>
                <c:pt idx="3">
                  <c:v>Mês 4</c:v>
                </c:pt>
              </c:strCache>
            </c:strRef>
          </c:cat>
          <c:val>
            <c:numRef>
              <c:f>Indicadores!$D$21:$G$21</c:f>
              <c:numCache>
                <c:formatCode>0.0%</c:formatCode>
                <c:ptCount val="4"/>
                <c:pt idx="0">
                  <c:v>0.94936708860759489</c:v>
                </c:pt>
                <c:pt idx="1">
                  <c:v>0.94312796208530802</c:v>
                </c:pt>
                <c:pt idx="2">
                  <c:v>0.9928400954653942</c:v>
                </c:pt>
                <c:pt idx="3">
                  <c:v>0.99390243902439024</c:v>
                </c:pt>
              </c:numCache>
            </c:numRef>
          </c:val>
        </c:ser>
        <c:dLbls>
          <c:showVal val="1"/>
        </c:dLbls>
        <c:axId val="63699584"/>
        <c:axId val="62591360"/>
      </c:barChart>
      <c:catAx>
        <c:axId val="63699584"/>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2591360"/>
        <c:crosses val="autoZero"/>
        <c:auto val="1"/>
        <c:lblAlgn val="ctr"/>
        <c:lblOffset val="100"/>
      </c:catAx>
      <c:valAx>
        <c:axId val="62591360"/>
        <c:scaling>
          <c:orientation val="minMax"/>
          <c:max val="1"/>
          <c:min val="0"/>
        </c:scaling>
        <c:axPos val="l"/>
        <c:majorGridlines>
          <c:spPr>
            <a:ln w="3175">
              <a:solidFill>
                <a:srgbClr val="808080"/>
              </a:solidFill>
              <a:prstDash val="solid"/>
            </a:ln>
          </c:spPr>
        </c:majorGridlines>
        <c:numFmt formatCode="0.0%" sourceLinked="0"/>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699584"/>
        <c:crosses val="autoZero"/>
        <c:crossBetween val="between"/>
        <c:majorUnit val="0.1"/>
        <c:minorUnit val="0.1"/>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pt-BR"/>
  <c:chart>
    <c:title>
      <c:tx>
        <c:rich>
          <a:bodyPr/>
          <a:lstStyle/>
          <a:p>
            <a:pPr algn="ctr" rtl="1">
              <a:defRPr sz="1200" b="1" i="0" u="none" strike="noStrike" baseline="0">
                <a:solidFill>
                  <a:srgbClr val="000000"/>
                </a:solidFill>
                <a:latin typeface="Calibri"/>
                <a:ea typeface="Calibri"/>
                <a:cs typeface="Calibri"/>
              </a:defRPr>
            </a:pPr>
            <a:r>
              <a:rPr lang="pt-BR" sz="2400" dirty="0">
                <a:latin typeface="Arial" pitchFamily="34" charset="0"/>
                <a:cs typeface="Arial" pitchFamily="34" charset="0"/>
              </a:rPr>
              <a:t>Proporção de diabéticos com prescrição de medicamentos da Farmácia Popular/</a:t>
            </a:r>
            <a:r>
              <a:rPr lang="pt-BR" sz="2400" dirty="0" err="1">
                <a:latin typeface="Arial" pitchFamily="34" charset="0"/>
                <a:cs typeface="Arial" pitchFamily="34" charset="0"/>
              </a:rPr>
              <a:t>Hiperdia</a:t>
            </a:r>
            <a:r>
              <a:rPr lang="pt-BR" sz="2400" dirty="0">
                <a:latin typeface="Arial" pitchFamily="34" charset="0"/>
                <a:cs typeface="Arial" pitchFamily="34" charset="0"/>
              </a:rPr>
              <a:t> priorizada.   </a:t>
            </a:r>
            <a:r>
              <a:rPr lang="pt-BR" dirty="0"/>
              <a:t>   </a:t>
            </a:r>
          </a:p>
        </c:rich>
      </c:tx>
      <c:layout/>
      <c:spPr>
        <a:noFill/>
        <a:ln w="25400">
          <a:noFill/>
        </a:ln>
      </c:spPr>
    </c:title>
    <c:plotArea>
      <c:layout/>
      <c:barChart>
        <c:barDir val="col"/>
        <c:grouping val="clustered"/>
        <c:ser>
          <c:idx val="0"/>
          <c:order val="0"/>
          <c:tx>
            <c:strRef>
              <c:f>Indicadores!$S$21</c:f>
              <c:strCache>
                <c:ptCount val="1"/>
                <c:pt idx="0">
                  <c:v>Proporção de diabéticos com prescrição de medicamentos da Farmácia Popular/Hiperdia priorizada.      </c:v>
                </c:pt>
              </c:strCache>
            </c:strRef>
          </c:tx>
          <c:spPr>
            <a:solidFill>
              <a:srgbClr val="4F81BD"/>
            </a:solidFill>
            <a:ln w="25400">
              <a:noFill/>
            </a:ln>
          </c:spPr>
          <c:dLbls>
            <c:dLblPos val="outEnd"/>
            <c:showVal val="1"/>
          </c:dLbls>
          <c:cat>
            <c:strRef>
              <c:f>Indicadores!$T$20:$W$20</c:f>
              <c:strCache>
                <c:ptCount val="4"/>
                <c:pt idx="0">
                  <c:v>Mês 1</c:v>
                </c:pt>
                <c:pt idx="1">
                  <c:v>Mês 2</c:v>
                </c:pt>
                <c:pt idx="2">
                  <c:v>Mês 3</c:v>
                </c:pt>
                <c:pt idx="3">
                  <c:v>Mês 4</c:v>
                </c:pt>
              </c:strCache>
            </c:strRef>
          </c:cat>
          <c:val>
            <c:numRef>
              <c:f>Indicadores!$T$21:$W$21</c:f>
              <c:numCache>
                <c:formatCode>0.0%</c:formatCode>
                <c:ptCount val="4"/>
                <c:pt idx="0">
                  <c:v>0.9</c:v>
                </c:pt>
                <c:pt idx="1">
                  <c:v>0.95918367346938815</c:v>
                </c:pt>
                <c:pt idx="2">
                  <c:v>0.99350649350649367</c:v>
                </c:pt>
                <c:pt idx="3">
                  <c:v>0.99418604651162756</c:v>
                </c:pt>
              </c:numCache>
            </c:numRef>
          </c:val>
        </c:ser>
        <c:dLbls>
          <c:showVal val="1"/>
        </c:dLbls>
        <c:axId val="62636416"/>
        <c:axId val="62637952"/>
      </c:barChart>
      <c:catAx>
        <c:axId val="62636416"/>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2637952"/>
        <c:crosses val="autoZero"/>
        <c:auto val="1"/>
        <c:lblAlgn val="ctr"/>
        <c:lblOffset val="100"/>
      </c:catAx>
      <c:valAx>
        <c:axId val="62637952"/>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2636416"/>
        <c:crosses val="autoZero"/>
        <c:crossBetween val="between"/>
        <c:majorUnit val="0.1"/>
        <c:minorUnit val="0.1"/>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pt-BR" smtClean="0"/>
              <a:t>Clique para editar o título mestre</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fld id="{01836B45-252E-4073-80F7-697EAEA7E7D6}" type="datetimeFigureOut">
              <a:rPr lang="pt-BR" smtClean="0"/>
              <a:pPr/>
              <a:t>25/09/2015</a:t>
            </a:fld>
            <a:endParaRPr lang="pt-BR"/>
          </a:p>
        </p:txBody>
      </p:sp>
      <p:sp>
        <p:nvSpPr>
          <p:cNvPr id="20" name="Espaço Reservado para Rodapé 19"/>
          <p:cNvSpPr>
            <a:spLocks noGrp="1"/>
          </p:cNvSpPr>
          <p:nvPr>
            <p:ph type="ftr" sz="quarter" idx="11"/>
          </p:nvPr>
        </p:nvSpPr>
        <p:spPr/>
        <p:txBody>
          <a:bodyPr/>
          <a:lstStyle>
            <a:extLst/>
          </a:lstStyle>
          <a:p>
            <a:endParaRPr lang="pt-BR"/>
          </a:p>
        </p:txBody>
      </p:sp>
      <p:sp>
        <p:nvSpPr>
          <p:cNvPr id="10" name="Espaço Reservado para Número de Slide 9"/>
          <p:cNvSpPr>
            <a:spLocks noGrp="1"/>
          </p:cNvSpPr>
          <p:nvPr>
            <p:ph type="sldNum" sz="quarter" idx="12"/>
          </p:nvPr>
        </p:nvSpPr>
        <p:spPr/>
        <p:txBody>
          <a:bodyPr/>
          <a:lstStyle>
            <a:extLst/>
          </a:lstStyle>
          <a:p>
            <a:fld id="{79C4B24D-C90D-4C08-81AC-629298994E1B}" type="slidenum">
              <a:rPr lang="pt-BR" smtClean="0"/>
              <a:pPr/>
              <a:t>‹nº›</a:t>
            </a:fld>
            <a:endParaRPr lang="pt-BR"/>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01836B45-252E-4073-80F7-697EAEA7E7D6}" type="datetimeFigureOut">
              <a:rPr lang="pt-BR" smtClean="0"/>
              <a:pPr/>
              <a:t>25/09/2015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9C4B24D-C90D-4C08-81AC-629298994E1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01836B45-252E-4073-80F7-697EAEA7E7D6}" type="datetimeFigureOut">
              <a:rPr lang="pt-BR" smtClean="0"/>
              <a:pPr/>
              <a:t>25/09/2015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9C4B24D-C90D-4C08-81AC-629298994E1B}"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01836B45-252E-4073-80F7-697EAEA7E7D6}" type="datetimeFigureOut">
              <a:rPr lang="pt-BR" smtClean="0"/>
              <a:pPr/>
              <a:t>25/09/2015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9C4B24D-C90D-4C08-81AC-629298994E1B}"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01836B45-252E-4073-80F7-697EAEA7E7D6}" type="datetimeFigureOut">
              <a:rPr lang="pt-BR" smtClean="0"/>
              <a:pPr/>
              <a:t>25/09/2015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9C4B24D-C90D-4C08-81AC-629298994E1B}" type="slidenum">
              <a:rPr lang="pt-BR" smtClean="0"/>
              <a:pPr/>
              <a:t>‹nº›</a:t>
            </a:fld>
            <a:endParaRPr lang="pt-BR"/>
          </a:p>
        </p:txBody>
      </p:sp>
      <p:sp>
        <p:nvSpPr>
          <p:cNvPr id="10" name="Retâ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01836B45-252E-4073-80F7-697EAEA7E7D6}" type="datetimeFigureOut">
              <a:rPr lang="pt-BR" smtClean="0"/>
              <a:pPr/>
              <a:t>25/09/2015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9C4B24D-C90D-4C08-81AC-629298994E1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01836B45-252E-4073-80F7-697EAEA7E7D6}" type="datetimeFigureOut">
              <a:rPr lang="pt-BR" smtClean="0"/>
              <a:pPr/>
              <a:t>25/09/2015</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79C4B24D-C90D-4C08-81AC-629298994E1B}"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fld id="{01836B45-252E-4073-80F7-697EAEA7E7D6}" type="datetimeFigureOut">
              <a:rPr lang="pt-BR" smtClean="0"/>
              <a:pPr/>
              <a:t>25/09/2015</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79C4B24D-C90D-4C08-81AC-629298994E1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01836B45-252E-4073-80F7-697EAEA7E7D6}" type="datetimeFigureOut">
              <a:rPr lang="pt-BR" smtClean="0"/>
              <a:pPr/>
              <a:t>25/09/2015</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79C4B24D-C90D-4C08-81AC-629298994E1B}" type="slidenum">
              <a:rPr lang="pt-BR" smtClean="0"/>
              <a:pPr/>
              <a:t>‹nº›</a:t>
            </a:fld>
            <a:endParaRPr lang="pt-BR"/>
          </a:p>
        </p:txBody>
      </p:sp>
      <p:sp>
        <p:nvSpPr>
          <p:cNvPr id="6" name="Retâ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01836B45-252E-4073-80F7-697EAEA7E7D6}" type="datetimeFigureOut">
              <a:rPr lang="pt-BR" smtClean="0"/>
              <a:pPr/>
              <a:t>25/09/2015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9C4B24D-C90D-4C08-81AC-629298994E1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extLst/>
          </a:lstStyle>
          <a:p>
            <a:fld id="{01836B45-252E-4073-80F7-697EAEA7E7D6}" type="datetimeFigureOut">
              <a:rPr lang="pt-BR" smtClean="0"/>
              <a:pPr/>
              <a:t>25/09/2015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9C4B24D-C90D-4C08-81AC-629298994E1B}" type="slidenum">
              <a:rPr lang="pt-BR" smtClean="0"/>
              <a:pPr/>
              <a:t>‹nº›</a:t>
            </a:fld>
            <a:endParaRPr lang="pt-BR"/>
          </a:p>
        </p:txBody>
      </p:sp>
      <p:sp>
        <p:nvSpPr>
          <p:cNvPr id="8" name="Retâ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smtClean="0"/>
              <a:t>Clique no ícone para adicionar uma imagem</a:t>
            </a:r>
            <a:endParaRPr kumimoji="0" lang="en-US" dirty="0"/>
          </a:p>
        </p:txBody>
      </p:sp>
      <p:sp>
        <p:nvSpPr>
          <p:cNvPr id="9" name="Fluxograma: Proces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xograma: Proces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zz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â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ço Reservado para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pt-BR" smtClean="0"/>
              <a:t>Clique para editar o título mestre</a:t>
            </a:r>
            <a:endParaRPr kumimoji="0" lang="en-US"/>
          </a:p>
        </p:txBody>
      </p:sp>
      <p:sp>
        <p:nvSpPr>
          <p:cNvPr id="9" name="Espaço Reservado para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836B45-252E-4073-80F7-697EAEA7E7D6}" type="datetimeFigureOut">
              <a:rPr lang="pt-BR" smtClean="0"/>
              <a:pPr/>
              <a:t>25/09/2015</a:t>
            </a:fld>
            <a:endParaRPr lang="pt-BR"/>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a:p>
        </p:txBody>
      </p:sp>
      <p:sp>
        <p:nvSpPr>
          <p:cNvPr id="22" name="Espaço Reservado para Número de Slid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9C4B24D-C90D-4C08-81AC-629298994E1B}" type="slidenum">
              <a:rPr lang="pt-BR" smtClean="0"/>
              <a:pPr/>
              <a:t>‹nº›</a:t>
            </a:fld>
            <a:endParaRPr lang="pt-BR"/>
          </a:p>
        </p:txBody>
      </p:sp>
      <p:sp>
        <p:nvSpPr>
          <p:cNvPr id="15" name="Retâ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2560" y="360040"/>
            <a:ext cx="7406640" cy="1628800"/>
          </a:xfrm>
        </p:spPr>
        <p:txBody>
          <a:bodyPr>
            <a:noAutofit/>
          </a:bodyPr>
          <a:lstStyle/>
          <a:p>
            <a:pPr algn="ctr"/>
            <a:r>
              <a:rPr lang="pt-BR" sz="1800" b="1" dirty="0">
                <a:effectLst/>
                <a:latin typeface="Arial" panose="020B0604020202020204" pitchFamily="34" charset="0"/>
                <a:cs typeface="Arial" panose="020B0604020202020204" pitchFamily="34" charset="0"/>
              </a:rPr>
              <a:t>UNIVERSIDADE ABERTA DO SUS</a:t>
            </a:r>
            <a:r>
              <a:rPr lang="pt-BR" sz="1800" dirty="0">
                <a:effectLst/>
                <a:latin typeface="Arial" panose="020B0604020202020204" pitchFamily="34" charset="0"/>
                <a:cs typeface="Arial" panose="020B0604020202020204" pitchFamily="34" charset="0"/>
              </a:rPr>
              <a:t/>
            </a:r>
            <a:br>
              <a:rPr lang="pt-BR" sz="1800" dirty="0">
                <a:effectLst/>
                <a:latin typeface="Arial" panose="020B0604020202020204" pitchFamily="34" charset="0"/>
                <a:cs typeface="Arial" panose="020B0604020202020204" pitchFamily="34" charset="0"/>
              </a:rPr>
            </a:br>
            <a:r>
              <a:rPr lang="pt-BR" sz="1800" b="1" dirty="0">
                <a:effectLst/>
                <a:latin typeface="Arial" panose="020B0604020202020204" pitchFamily="34" charset="0"/>
                <a:cs typeface="Arial" panose="020B0604020202020204" pitchFamily="34" charset="0"/>
              </a:rPr>
              <a:t>UNIVERSIDADE FEDERAL DE PELOTAS</a:t>
            </a:r>
            <a:r>
              <a:rPr lang="pt-BR" sz="1800" dirty="0">
                <a:effectLst/>
                <a:latin typeface="Arial" panose="020B0604020202020204" pitchFamily="34" charset="0"/>
                <a:cs typeface="Arial" panose="020B0604020202020204" pitchFamily="34" charset="0"/>
              </a:rPr>
              <a:t/>
            </a:r>
            <a:br>
              <a:rPr lang="pt-BR" sz="1800" dirty="0">
                <a:effectLst/>
                <a:latin typeface="Arial" panose="020B0604020202020204" pitchFamily="34" charset="0"/>
                <a:cs typeface="Arial" panose="020B0604020202020204" pitchFamily="34" charset="0"/>
              </a:rPr>
            </a:br>
            <a:r>
              <a:rPr lang="pt-BR" sz="1800" b="1" dirty="0">
                <a:effectLst/>
                <a:latin typeface="Arial" panose="020B0604020202020204" pitchFamily="34" charset="0"/>
                <a:cs typeface="Arial" panose="020B0604020202020204" pitchFamily="34" charset="0"/>
              </a:rPr>
              <a:t>Especialização em Saúde da Família</a:t>
            </a:r>
            <a:r>
              <a:rPr lang="pt-BR" sz="1800" dirty="0">
                <a:effectLst/>
                <a:latin typeface="Arial" panose="020B0604020202020204" pitchFamily="34" charset="0"/>
                <a:cs typeface="Arial" panose="020B0604020202020204" pitchFamily="34" charset="0"/>
              </a:rPr>
              <a:t/>
            </a:r>
            <a:br>
              <a:rPr lang="pt-BR" sz="1800" dirty="0">
                <a:effectLst/>
                <a:latin typeface="Arial" panose="020B0604020202020204" pitchFamily="34" charset="0"/>
                <a:cs typeface="Arial" panose="020B0604020202020204" pitchFamily="34" charset="0"/>
              </a:rPr>
            </a:br>
            <a:r>
              <a:rPr lang="pt-BR" sz="1800" b="1" dirty="0">
                <a:effectLst/>
                <a:latin typeface="Arial" panose="020B0604020202020204" pitchFamily="34" charset="0"/>
                <a:cs typeface="Arial" panose="020B0604020202020204" pitchFamily="34" charset="0"/>
              </a:rPr>
              <a:t>Modalidade a Distância</a:t>
            </a:r>
            <a:r>
              <a:rPr lang="pt-BR" sz="1800" dirty="0">
                <a:effectLst/>
                <a:latin typeface="Arial" panose="020B0604020202020204" pitchFamily="34" charset="0"/>
                <a:cs typeface="Arial" panose="020B0604020202020204" pitchFamily="34" charset="0"/>
              </a:rPr>
              <a:t/>
            </a:r>
            <a:br>
              <a:rPr lang="pt-BR" sz="1800" dirty="0">
                <a:effectLst/>
                <a:latin typeface="Arial" panose="020B0604020202020204" pitchFamily="34" charset="0"/>
                <a:cs typeface="Arial" panose="020B0604020202020204" pitchFamily="34" charset="0"/>
              </a:rPr>
            </a:br>
            <a:r>
              <a:rPr lang="pt-BR" sz="1800" b="1" dirty="0">
                <a:effectLst/>
                <a:latin typeface="Arial" panose="020B0604020202020204" pitchFamily="34" charset="0"/>
                <a:cs typeface="Arial" panose="020B0604020202020204" pitchFamily="34" charset="0"/>
              </a:rPr>
              <a:t>Turma </a:t>
            </a:r>
            <a:r>
              <a:rPr lang="pt-BR" sz="1800" b="1" dirty="0" smtClean="0">
                <a:effectLst/>
                <a:latin typeface="Arial" panose="020B0604020202020204" pitchFamily="34" charset="0"/>
                <a:cs typeface="Arial" panose="020B0604020202020204" pitchFamily="34" charset="0"/>
              </a:rPr>
              <a:t>8</a:t>
            </a:r>
            <a:r>
              <a:rPr lang="pt-BR" sz="1800" dirty="0">
                <a:effectLst/>
                <a:latin typeface="Arial" panose="020B0604020202020204" pitchFamily="34" charset="0"/>
                <a:cs typeface="Arial" panose="020B0604020202020204" pitchFamily="34" charset="0"/>
              </a:rPr>
              <a:t/>
            </a:r>
            <a:br>
              <a:rPr lang="pt-BR" sz="1800" dirty="0">
                <a:effectLst/>
                <a:latin typeface="Arial" panose="020B0604020202020204" pitchFamily="34" charset="0"/>
                <a:cs typeface="Arial" panose="020B0604020202020204" pitchFamily="34" charset="0"/>
              </a:rPr>
            </a:br>
            <a:endParaRPr lang="pt-BR" sz="18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p:txBody>
          <a:bodyPr>
            <a:normAutofit fontScale="92500"/>
          </a:bodyPr>
          <a:lstStyle/>
          <a:p>
            <a:r>
              <a:rPr lang="pt-BR" sz="2800" b="1" dirty="0" smtClean="0"/>
              <a:t> </a:t>
            </a:r>
            <a:endParaRPr lang="pt-BR" sz="2800" dirty="0" smtClean="0"/>
          </a:p>
          <a:p>
            <a:r>
              <a:rPr lang="pt-BR" b="1" dirty="0" smtClean="0">
                <a:latin typeface="Arial" pitchFamily="34" charset="0"/>
                <a:cs typeface="Arial" pitchFamily="34" charset="0"/>
              </a:rPr>
              <a:t>Melhoria da Atenção à Saúde da Pessoa com Hipertensão Arterial Sistêmica e/ou Diabetes Mellitus na USF Dr. Chico Costa, Mossoró/RN.</a:t>
            </a:r>
            <a:endParaRPr lang="pt-BR" dirty="0" smtClean="0">
              <a:latin typeface="Arial" pitchFamily="34" charset="0"/>
              <a:cs typeface="Arial" pitchFamily="34" charset="0"/>
            </a:endParaRPr>
          </a:p>
          <a:p>
            <a:pPr algn="ctr"/>
            <a:endParaRPr lang="pt-BR" sz="2800" b="1" dirty="0">
              <a:solidFill>
                <a:schemeClr val="tx1"/>
              </a:solidFill>
              <a:latin typeface="Arial" panose="020B0604020202020204" pitchFamily="34" charset="0"/>
              <a:cs typeface="Arial" panose="020B0604020202020204" pitchFamily="34" charset="0"/>
            </a:endParaRPr>
          </a:p>
          <a:p>
            <a:endParaRPr lang="pt-BR" dirty="0"/>
          </a:p>
        </p:txBody>
      </p:sp>
      <p:sp>
        <p:nvSpPr>
          <p:cNvPr id="4" name="CaixaDeTexto 3"/>
          <p:cNvSpPr txBox="1"/>
          <p:nvPr/>
        </p:nvSpPr>
        <p:spPr>
          <a:xfrm>
            <a:off x="2786050" y="4643446"/>
            <a:ext cx="5175456" cy="707886"/>
          </a:xfrm>
          <a:prstGeom prst="rect">
            <a:avLst/>
          </a:prstGeom>
          <a:solidFill>
            <a:schemeClr val="bg1"/>
          </a:solidFill>
          <a:ln>
            <a:solidFill>
              <a:schemeClr val="bg1"/>
            </a:solidFill>
          </a:ln>
        </p:spPr>
        <p:txBody>
          <a:bodyPr wrap="square" rtlCol="0">
            <a:spAutoFit/>
          </a:bodyPr>
          <a:lstStyle/>
          <a:p>
            <a:r>
              <a:rPr lang="pt-BR" sz="2000" b="1" dirty="0" smtClean="0">
                <a:latin typeface="Arial" panose="020B0604020202020204" pitchFamily="34" charset="0"/>
                <a:cs typeface="Arial" panose="020B0604020202020204" pitchFamily="34" charset="0"/>
              </a:rPr>
              <a:t>Especializando: Yohendris López Arcaya </a:t>
            </a:r>
          </a:p>
          <a:p>
            <a:r>
              <a:rPr lang="pt-BR" sz="2000" b="1" dirty="0" smtClean="0">
                <a:latin typeface="Arial" panose="020B0604020202020204" pitchFamily="34" charset="0"/>
                <a:cs typeface="Arial" panose="020B0604020202020204" pitchFamily="34" charset="0"/>
              </a:rPr>
              <a:t>Orientador: Luciane Soares Seixas</a:t>
            </a:r>
            <a:endParaRPr lang="pt-BR" sz="2000" b="1" dirty="0">
              <a:latin typeface="Arial" pitchFamily="34" charset="0"/>
              <a:cs typeface="Arial" pitchFamily="34" charset="0"/>
            </a:endParaRPr>
          </a:p>
        </p:txBody>
      </p:sp>
      <p:sp>
        <p:nvSpPr>
          <p:cNvPr id="5" name="CaixaDeTexto 4"/>
          <p:cNvSpPr txBox="1"/>
          <p:nvPr/>
        </p:nvSpPr>
        <p:spPr>
          <a:xfrm>
            <a:off x="3577211" y="5805264"/>
            <a:ext cx="3312368" cy="707886"/>
          </a:xfrm>
          <a:prstGeom prst="rect">
            <a:avLst/>
          </a:prstGeom>
          <a:noFill/>
        </p:spPr>
        <p:txBody>
          <a:bodyPr wrap="square" rtlCol="0">
            <a:spAutoFit/>
          </a:bodyPr>
          <a:lstStyle/>
          <a:p>
            <a:pPr algn="ctr"/>
            <a:r>
              <a:rPr lang="pt-BR" sz="2000" b="1" dirty="0" smtClean="0">
                <a:latin typeface="Times New Roman" pitchFamily="18" charset="0"/>
                <a:cs typeface="Times New Roman" pitchFamily="18" charset="0"/>
              </a:rPr>
              <a:t>Pelotas,  2015</a:t>
            </a:r>
          </a:p>
          <a:p>
            <a:pPr algn="ctr"/>
            <a:endParaRPr lang="pt-BR" sz="2000" b="1" dirty="0">
              <a:latin typeface="Times New Roman" pitchFamily="18" charset="0"/>
              <a:cs typeface="Times New Roman" pitchFamily="18" charset="0"/>
            </a:endParaRPr>
          </a:p>
        </p:txBody>
      </p:sp>
      <p:pic>
        <p:nvPicPr>
          <p:cNvPr id="7" name="Imagem 6"/>
          <p:cNvPicPr/>
          <p:nvPr/>
        </p:nvPicPr>
        <p:blipFill rotWithShape="1">
          <a:blip r:embed="rId2" cstate="print">
            <a:extLst>
              <a:ext uri="{28A0092B-C50C-407E-A947-70E740481C1C}">
                <a14:useLocalDpi xmlns="" xmlns:a14="http://schemas.microsoft.com/office/drawing/2010/main" val="0"/>
              </a:ext>
            </a:extLst>
          </a:blip>
          <a:srcRect l="19225" t="18695" r="19223" b="18871"/>
          <a:stretch/>
        </p:blipFill>
        <p:spPr bwMode="auto">
          <a:xfrm>
            <a:off x="1331640" y="188640"/>
            <a:ext cx="1104900" cy="1120140"/>
          </a:xfrm>
          <a:prstGeom prst="rect">
            <a:avLst/>
          </a:prstGeom>
          <a:ln>
            <a:noFill/>
          </a:ln>
          <a:extLst>
            <a:ext uri="{53640926-AAD7-44D8-BBD7-CCE9431645EC}">
              <a14:shadowObscured xmlns="" xmlns:a14="http://schemas.microsoft.com/office/drawing/2010/main"/>
            </a:ext>
          </a:extLst>
        </p:spPr>
      </p:pic>
    </p:spTree>
    <p:extLst>
      <p:ext uri="{BB962C8B-B14F-4D97-AF65-F5344CB8AC3E}">
        <p14:creationId xmlns="" xmlns:p14="http://schemas.microsoft.com/office/powerpoint/2010/main" val="460559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solidFill>
                  <a:srgbClr val="FF0000"/>
                </a:solidFill>
              </a:rPr>
              <a:t>Logística</a:t>
            </a:r>
            <a:endParaRPr lang="pt-BR" sz="4000" dirty="0">
              <a:solidFill>
                <a:srgbClr val="FF0000"/>
              </a:solidFill>
            </a:endParaRPr>
          </a:p>
        </p:txBody>
      </p:sp>
      <p:sp>
        <p:nvSpPr>
          <p:cNvPr id="3" name="Espaço Reservado para Conteúdo 2"/>
          <p:cNvSpPr>
            <a:spLocks noGrp="1"/>
          </p:cNvSpPr>
          <p:nvPr>
            <p:ph idx="1"/>
          </p:nvPr>
        </p:nvSpPr>
        <p:spPr>
          <a:xfrm>
            <a:off x="1435608" y="1447800"/>
            <a:ext cx="7498080" cy="4624406"/>
          </a:xfrm>
        </p:spPr>
        <p:txBody>
          <a:bodyPr>
            <a:normAutofit/>
          </a:bodyPr>
          <a:lstStyle/>
          <a:p>
            <a:pPr lvl="0" fontAlgn="base">
              <a:spcBef>
                <a:spcPct val="0"/>
              </a:spcBef>
              <a:spcAft>
                <a:spcPct val="0"/>
              </a:spcAft>
            </a:pPr>
            <a:r>
              <a:rPr lang="pt-BR" sz="2400" dirty="0" smtClean="0">
                <a:latin typeface="Arial" pitchFamily="34" charset="0"/>
                <a:cs typeface="Arial" pitchFamily="34" charset="0"/>
              </a:rPr>
              <a:t>Caderno de Atenção Básica nº 36 Estratégias para o cuidado da pessoa com doença crônica: Diabetes Mellitus.</a:t>
            </a:r>
          </a:p>
          <a:p>
            <a:pPr fontAlgn="base">
              <a:spcBef>
                <a:spcPct val="0"/>
              </a:spcBef>
              <a:spcAft>
                <a:spcPct val="0"/>
              </a:spcAft>
            </a:pPr>
            <a:r>
              <a:rPr lang="pt-BR" sz="2400" dirty="0" smtClean="0">
                <a:latin typeface="Arial" pitchFamily="34" charset="0"/>
                <a:cs typeface="Arial" pitchFamily="34" charset="0"/>
              </a:rPr>
              <a:t>Protocolo:Caderno de Atenção Básica nº 37 Estratégias para o cuidado da pessoa com doença crônica: Hipertensão Arterial Sistêmica do MS, 2013. </a:t>
            </a:r>
          </a:p>
          <a:p>
            <a:pPr fontAlgn="base">
              <a:spcBef>
                <a:spcPct val="0"/>
              </a:spcBef>
              <a:spcAft>
                <a:spcPct val="0"/>
              </a:spcAft>
            </a:pPr>
            <a:r>
              <a:rPr lang="pt-BR" sz="2400" dirty="0" smtClean="0">
                <a:latin typeface="Arial" pitchFamily="34" charset="0"/>
                <a:cs typeface="Arial" pitchFamily="34" charset="0"/>
              </a:rPr>
              <a:t>Planilha de objetivos, metas, indicadores e ações (OMIA).</a:t>
            </a:r>
          </a:p>
          <a:p>
            <a:pPr fontAlgn="base">
              <a:spcBef>
                <a:spcPct val="0"/>
              </a:spcBef>
              <a:spcAft>
                <a:spcPct val="0"/>
              </a:spcAft>
            </a:pPr>
            <a:r>
              <a:rPr lang="pt-BR" sz="2400" dirty="0" smtClean="0">
                <a:latin typeface="Arial" pitchFamily="34" charset="0"/>
                <a:cs typeface="Arial" pitchFamily="34" charset="0"/>
              </a:rPr>
              <a:t>Planilha de coleta de dados.</a:t>
            </a:r>
          </a:p>
          <a:p>
            <a:pPr fontAlgn="base">
              <a:spcBef>
                <a:spcPct val="0"/>
              </a:spcBef>
              <a:spcAft>
                <a:spcPct val="0"/>
              </a:spcAft>
            </a:pPr>
            <a:r>
              <a:rPr lang="pt-BR" sz="2400" dirty="0" smtClean="0">
                <a:latin typeface="Arial" pitchFamily="34" charset="0"/>
                <a:cs typeface="Arial" pitchFamily="34" charset="0"/>
              </a:rPr>
              <a:t>Ficha espelho.</a:t>
            </a:r>
          </a:p>
          <a:p>
            <a:pPr fontAlgn="base">
              <a:spcBef>
                <a:spcPct val="0"/>
              </a:spcBef>
              <a:spcAft>
                <a:spcPct val="0"/>
              </a:spcAft>
            </a:pPr>
            <a:r>
              <a:rPr lang="pt-BR" sz="2400" dirty="0" smtClean="0">
                <a:latin typeface="Arial" pitchFamily="34" charset="0"/>
                <a:cs typeface="Arial" pitchFamily="34" charset="0"/>
              </a:rPr>
              <a:t>Prontuários clínicos.</a:t>
            </a:r>
          </a:p>
          <a:p>
            <a:pPr algn="just">
              <a:buNone/>
            </a:pPr>
            <a:endParaRPr lang="pt-BR" dirty="0" smtClean="0">
              <a:latin typeface="Arial" pitchFamily="34" charset="0"/>
              <a:cs typeface="Arial" pitchFamily="34" charset="0"/>
            </a:endParaRPr>
          </a:p>
          <a:p>
            <a:endParaRPr lang="pt-BR" dirty="0" smtClean="0"/>
          </a:p>
          <a:p>
            <a:endParaRPr lang="pt-BR" dirty="0" smtClean="0"/>
          </a:p>
          <a:p>
            <a:endParaRPr lang="pt-BR" dirty="0"/>
          </a:p>
        </p:txBody>
      </p:sp>
    </p:spTree>
    <p:extLst>
      <p:ext uri="{BB962C8B-B14F-4D97-AF65-F5344CB8AC3E}">
        <p14:creationId xmlns="" xmlns:p14="http://schemas.microsoft.com/office/powerpoint/2010/main" val="1191887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solidFill>
                  <a:srgbClr val="FF0000"/>
                </a:solidFill>
              </a:rPr>
              <a:t>OBJETIVOS ESPECÍFICOS/METAS</a:t>
            </a:r>
            <a:endParaRPr lang="pt-BR" sz="4000" dirty="0">
              <a:solidFill>
                <a:srgbClr val="FF0000"/>
              </a:solidFill>
            </a:endParaRPr>
          </a:p>
        </p:txBody>
      </p:sp>
      <p:sp>
        <p:nvSpPr>
          <p:cNvPr id="3" name="Espaço Reservado para Conteúdo 2"/>
          <p:cNvSpPr>
            <a:spLocks noGrp="1"/>
          </p:cNvSpPr>
          <p:nvPr>
            <p:ph idx="1"/>
          </p:nvPr>
        </p:nvSpPr>
        <p:spPr/>
        <p:txBody>
          <a:bodyPr>
            <a:normAutofit/>
          </a:bodyPr>
          <a:lstStyle/>
          <a:p>
            <a:r>
              <a:rPr lang="pt-BR" sz="2400" b="1" dirty="0" smtClean="0">
                <a:latin typeface="Arial" pitchFamily="34" charset="0"/>
                <a:cs typeface="Arial" pitchFamily="34" charset="0"/>
              </a:rPr>
              <a:t>Objetivo 1: </a:t>
            </a:r>
            <a:r>
              <a:rPr lang="pt-BR" sz="2400" dirty="0" smtClean="0">
                <a:latin typeface="Arial" pitchFamily="34" charset="0"/>
                <a:cs typeface="Arial" pitchFamily="34" charset="0"/>
              </a:rPr>
              <a:t>Ampliar a cobertura a hipertensos e/ou diabéticos.</a:t>
            </a:r>
          </a:p>
          <a:p>
            <a:r>
              <a:rPr lang="pt-BR" sz="2400" b="1" dirty="0" smtClean="0">
                <a:latin typeface="Arial" pitchFamily="34" charset="0"/>
                <a:cs typeface="Arial" pitchFamily="34" charset="0"/>
              </a:rPr>
              <a:t>Meta 1.1:</a:t>
            </a:r>
            <a:r>
              <a:rPr lang="pt-BR" sz="2400" dirty="0" smtClean="0">
                <a:latin typeface="Arial" pitchFamily="34" charset="0"/>
                <a:cs typeface="Arial" pitchFamily="34" charset="0"/>
              </a:rPr>
              <a:t> Cadastrar 80% dos usuários hipertensos da área de abrangência no Programa de Atenção à Hipertensão Arterial e à Diabetes Mellitus da unidade de saúde.</a:t>
            </a:r>
          </a:p>
          <a:p>
            <a:r>
              <a:rPr lang="pt-BR" sz="2400" b="1" dirty="0" smtClean="0">
                <a:latin typeface="Arial" pitchFamily="34" charset="0"/>
                <a:cs typeface="Arial" pitchFamily="34" charset="0"/>
              </a:rPr>
              <a:t>Meta 1.2: </a:t>
            </a:r>
            <a:r>
              <a:rPr lang="pt-BR" sz="2400" dirty="0" smtClean="0">
                <a:latin typeface="Arial" pitchFamily="34" charset="0"/>
                <a:cs typeface="Arial" pitchFamily="34" charset="0"/>
              </a:rPr>
              <a:t>Cadastrar 80% dos usuários diabéticos da área de abrangência no Programa de Atenção à Hipertensão Arterial e à Diabetes Mellitus da unidade de saúde.</a:t>
            </a:r>
          </a:p>
          <a:p>
            <a:endParaRPr lang="pt-BR" sz="2400" dirty="0"/>
          </a:p>
        </p:txBody>
      </p:sp>
    </p:spTree>
    <p:extLst>
      <p:ext uri="{BB962C8B-B14F-4D97-AF65-F5344CB8AC3E}">
        <p14:creationId xmlns="" xmlns:p14="http://schemas.microsoft.com/office/powerpoint/2010/main" val="109220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45920" y="1714488"/>
            <a:ext cx="7498080" cy="928694"/>
          </a:xfrm>
        </p:spPr>
        <p:txBody>
          <a:bodyPr>
            <a:noAutofit/>
          </a:bodyPr>
          <a:lstStyle/>
          <a:p>
            <a:r>
              <a:rPr lang="pt-BR" sz="3600" u="sng" dirty="0" smtClean="0">
                <a:latin typeface="Arial" panose="020B0604020202020204" pitchFamily="34" charset="0"/>
                <a:cs typeface="Arial" panose="020B0604020202020204" pitchFamily="34" charset="0"/>
              </a:rPr>
              <a:t/>
            </a:r>
            <a:br>
              <a:rPr lang="pt-BR" sz="3600" u="sng" dirty="0" smtClean="0">
                <a:latin typeface="Arial" panose="020B0604020202020204" pitchFamily="34" charset="0"/>
                <a:cs typeface="Arial" panose="020B0604020202020204" pitchFamily="34" charset="0"/>
              </a:rPr>
            </a:br>
            <a:r>
              <a:rPr lang="pt-BR" sz="3600" dirty="0" smtClean="0">
                <a:latin typeface="Arial" panose="020B0604020202020204" pitchFamily="34" charset="0"/>
                <a:cs typeface="Arial" panose="020B0604020202020204" pitchFamily="34" charset="0"/>
              </a:rPr>
              <a:t/>
            </a:r>
            <a:br>
              <a:rPr lang="pt-BR" sz="3600" dirty="0" smtClean="0">
                <a:latin typeface="Arial" panose="020B0604020202020204" pitchFamily="34" charset="0"/>
                <a:cs typeface="Arial" panose="020B0604020202020204" pitchFamily="34" charset="0"/>
              </a:rPr>
            </a:br>
            <a:r>
              <a:rPr lang="pt-BR" sz="3600" dirty="0">
                <a:latin typeface="Arial" panose="020B0604020202020204" pitchFamily="34" charset="0"/>
                <a:cs typeface="Arial" panose="020B0604020202020204" pitchFamily="34" charset="0"/>
              </a:rPr>
              <a:t/>
            </a:r>
            <a:br>
              <a:rPr lang="pt-BR" sz="3600" dirty="0">
                <a:latin typeface="Arial" panose="020B0604020202020204" pitchFamily="34" charset="0"/>
                <a:cs typeface="Arial" panose="020B0604020202020204" pitchFamily="34" charset="0"/>
              </a:rPr>
            </a:br>
            <a:endParaRPr lang="pt-BR" sz="3600" dirty="0">
              <a:latin typeface="Arial" panose="020B0604020202020204" pitchFamily="34" charset="0"/>
              <a:cs typeface="Arial" panose="020B0604020202020204" pitchFamily="34" charset="0"/>
            </a:endParaRPr>
          </a:p>
        </p:txBody>
      </p:sp>
      <p:sp>
        <p:nvSpPr>
          <p:cNvPr id="8" name="Subtítulo 2"/>
          <p:cNvSpPr txBox="1">
            <a:spLocks/>
          </p:cNvSpPr>
          <p:nvPr/>
        </p:nvSpPr>
        <p:spPr>
          <a:xfrm>
            <a:off x="1011302" y="4725144"/>
            <a:ext cx="4352786" cy="1509888"/>
          </a:xfrm>
          <a:prstGeom prst="rect">
            <a:avLst/>
          </a:prstGeom>
        </p:spPr>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just"/>
            <a:endParaRPr lang="pt-BR" sz="2000" dirty="0">
              <a:latin typeface="Arial" panose="020B0604020202020204" pitchFamily="34" charset="0"/>
              <a:cs typeface="Arial" panose="020B0604020202020204" pitchFamily="34" charset="0"/>
            </a:endParaRPr>
          </a:p>
        </p:txBody>
      </p:sp>
      <p:sp>
        <p:nvSpPr>
          <p:cNvPr id="10" name="Subtítulo 2"/>
          <p:cNvSpPr txBox="1">
            <a:spLocks/>
          </p:cNvSpPr>
          <p:nvPr/>
        </p:nvSpPr>
        <p:spPr>
          <a:xfrm>
            <a:off x="5580112" y="4725144"/>
            <a:ext cx="3492482" cy="1303554"/>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
        <p:nvSpPr>
          <p:cNvPr id="15" name="Retângulo 14"/>
          <p:cNvSpPr/>
          <p:nvPr/>
        </p:nvSpPr>
        <p:spPr>
          <a:xfrm>
            <a:off x="1428728" y="428604"/>
            <a:ext cx="7358114" cy="707886"/>
          </a:xfrm>
          <a:prstGeom prst="rect">
            <a:avLst/>
          </a:prstGeom>
        </p:spPr>
        <p:txBody>
          <a:bodyPr wrap="square">
            <a:spAutoFit/>
          </a:bodyPr>
          <a:lstStyle/>
          <a:p>
            <a:r>
              <a:rPr lang="pt-BR" sz="4000" dirty="0" smtClean="0">
                <a:solidFill>
                  <a:srgbClr val="FF0000"/>
                </a:solidFill>
              </a:rPr>
              <a:t>Resultados. 72,8% </a:t>
            </a:r>
            <a:r>
              <a:rPr lang="pt-BR" sz="4000" dirty="0" smtClean="0"/>
              <a:t>=508 </a:t>
            </a:r>
            <a:r>
              <a:rPr lang="pt-BR" sz="2400" dirty="0" smtClean="0"/>
              <a:t>HIPERTENSOS</a:t>
            </a:r>
            <a:endParaRPr lang="pt-BR" sz="2400" dirty="0"/>
          </a:p>
        </p:txBody>
      </p:sp>
      <p:graphicFrame>
        <p:nvGraphicFramePr>
          <p:cNvPr id="16" name="Gráfico 15"/>
          <p:cNvGraphicFramePr>
            <a:graphicFrameLocks/>
          </p:cNvGraphicFramePr>
          <p:nvPr/>
        </p:nvGraphicFramePr>
        <p:xfrm>
          <a:off x="1285852" y="1714488"/>
          <a:ext cx="7429552" cy="44434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158564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solidFill>
                  <a:srgbClr val="FF0000"/>
                </a:solidFill>
              </a:rPr>
              <a:t>Resultado. 68,5%</a:t>
            </a:r>
            <a:r>
              <a:rPr lang="pt-BR" sz="4000" dirty="0" smtClean="0">
                <a:solidFill>
                  <a:schemeClr val="tx1"/>
                </a:solidFill>
              </a:rPr>
              <a:t>=174</a:t>
            </a:r>
            <a:r>
              <a:rPr lang="pt-BR" sz="2700" dirty="0" smtClean="0">
                <a:solidFill>
                  <a:schemeClr val="tx1"/>
                </a:solidFill>
              </a:rPr>
              <a:t>DIABETICOS</a:t>
            </a:r>
            <a:endParaRPr lang="pt-BR" sz="2700" dirty="0">
              <a:solidFill>
                <a:schemeClr val="tx1"/>
              </a:solidFill>
            </a:endParaRPr>
          </a:p>
        </p:txBody>
      </p:sp>
      <p:graphicFrame>
        <p:nvGraphicFramePr>
          <p:cNvPr id="4" name="Espaço Reservado para Conteúdo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FF0000"/>
                </a:solidFill>
              </a:rPr>
              <a:t>Dificuldades na meta de cobertura:</a:t>
            </a:r>
            <a:endParaRPr lang="pt-BR" dirty="0">
              <a:solidFill>
                <a:srgbClr val="FF0000"/>
              </a:solidFill>
            </a:endParaRPr>
          </a:p>
        </p:txBody>
      </p:sp>
      <p:sp>
        <p:nvSpPr>
          <p:cNvPr id="3" name="Espaço Reservado para Conteúdo 2"/>
          <p:cNvSpPr>
            <a:spLocks noGrp="1"/>
          </p:cNvSpPr>
          <p:nvPr>
            <p:ph idx="1"/>
          </p:nvPr>
        </p:nvSpPr>
        <p:spPr/>
        <p:txBody>
          <a:bodyPr/>
          <a:lstStyle/>
          <a:p>
            <a:endParaRPr lang="pt-BR" dirty="0" smtClean="0"/>
          </a:p>
          <a:p>
            <a:r>
              <a:rPr lang="pt-BR" dirty="0" smtClean="0"/>
              <a:t>Tamanho da área de abrangência</a:t>
            </a:r>
          </a:p>
          <a:p>
            <a:r>
              <a:rPr lang="pt-BR" dirty="0" smtClean="0"/>
              <a:t>Afastamento durante as férias que coincidiu com o período da intervenção.</a:t>
            </a:r>
            <a:endParaRPr lang="pt-BR" smtClean="0"/>
          </a:p>
          <a:p>
            <a:endParaRPr lang="pt-BR" dirty="0" smtClean="0"/>
          </a:p>
          <a:p>
            <a:endParaRPr lang="pt-BR" dirty="0" smtClean="0"/>
          </a:p>
          <a:p>
            <a:endParaRPr lang="pt-BR" dirty="0" smtClean="0"/>
          </a:p>
          <a:p>
            <a:endParaRPr lang="pt-BR" dirty="0"/>
          </a:p>
        </p:txBody>
      </p:sp>
    </p:spTree>
    <p:extLst>
      <p:ext uri="{BB962C8B-B14F-4D97-AF65-F5344CB8AC3E}">
        <p14:creationId xmlns="" xmlns:p14="http://schemas.microsoft.com/office/powerpoint/2010/main" val="3100756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5656" y="476672"/>
            <a:ext cx="7498080" cy="1354162"/>
          </a:xfrm>
        </p:spPr>
        <p:txBody>
          <a:bodyPr>
            <a:noAutofit/>
          </a:bodyPr>
          <a:lstStyle/>
          <a:p>
            <a:r>
              <a:rPr lang="pt-BR" sz="2800" b="1" dirty="0">
                <a:solidFill>
                  <a:srgbClr val="FF0000"/>
                </a:solidFill>
              </a:rPr>
              <a:t>Objetivo 2: </a:t>
            </a:r>
            <a:r>
              <a:rPr lang="pt-BR" sz="2800" dirty="0" smtClean="0"/>
              <a:t>Melhorar a qualidade da atenção a hipertensos e/ou diabéticos </a:t>
            </a:r>
            <a:r>
              <a:rPr lang="pt-BR" sz="2800" dirty="0"/>
              <a:t/>
            </a:r>
            <a:br>
              <a:rPr lang="pt-BR" sz="2800" dirty="0"/>
            </a:br>
            <a:r>
              <a:rPr lang="pt-BR" sz="2800" dirty="0"/>
              <a:t> </a:t>
            </a:r>
            <a:br>
              <a:rPr lang="pt-BR" sz="2800" dirty="0"/>
            </a:br>
            <a:endParaRPr lang="pt-BR" sz="2800" dirty="0"/>
          </a:p>
        </p:txBody>
      </p:sp>
      <p:sp>
        <p:nvSpPr>
          <p:cNvPr id="3" name="Espaço Reservado para Conteúdo 2"/>
          <p:cNvSpPr>
            <a:spLocks noGrp="1"/>
          </p:cNvSpPr>
          <p:nvPr>
            <p:ph idx="1"/>
          </p:nvPr>
        </p:nvSpPr>
        <p:spPr>
          <a:xfrm>
            <a:off x="1214414" y="1500174"/>
            <a:ext cx="7708392" cy="5195910"/>
          </a:xfrm>
        </p:spPr>
        <p:txBody>
          <a:bodyPr>
            <a:normAutofit fontScale="32500" lnSpcReduction="20000"/>
          </a:bodyPr>
          <a:lstStyle/>
          <a:p>
            <a:r>
              <a:rPr lang="pt-BR" sz="7400" b="1" dirty="0" smtClean="0">
                <a:latin typeface="Arial" pitchFamily="34" charset="0"/>
                <a:cs typeface="Arial" pitchFamily="34" charset="0"/>
              </a:rPr>
              <a:t>Meta 2.1:</a:t>
            </a:r>
            <a:r>
              <a:rPr lang="pt-BR" sz="7400" dirty="0" smtClean="0">
                <a:latin typeface="Arial" pitchFamily="34" charset="0"/>
                <a:cs typeface="Arial" pitchFamily="34" charset="0"/>
              </a:rPr>
              <a:t> Realizar exame clínico apropriado em 100% dos usuários hipertensos.</a:t>
            </a:r>
          </a:p>
          <a:p>
            <a:r>
              <a:rPr lang="pt-BR" sz="7400" b="1" dirty="0" smtClean="0">
                <a:latin typeface="Arial" pitchFamily="34" charset="0"/>
                <a:cs typeface="Arial" pitchFamily="34" charset="0"/>
              </a:rPr>
              <a:t>Meta 2.2:</a:t>
            </a:r>
            <a:r>
              <a:rPr lang="pt-BR" sz="7400" dirty="0" smtClean="0">
                <a:latin typeface="Arial" pitchFamily="34" charset="0"/>
                <a:cs typeface="Arial" pitchFamily="34" charset="0"/>
              </a:rPr>
              <a:t> Realizar exame clínico apropriado em 100% dos usuários diabéticos.</a:t>
            </a:r>
          </a:p>
          <a:p>
            <a:r>
              <a:rPr lang="pt-BR" sz="7400" b="1" dirty="0" smtClean="0">
                <a:latin typeface="Arial" pitchFamily="34" charset="0"/>
                <a:cs typeface="Arial" pitchFamily="34" charset="0"/>
              </a:rPr>
              <a:t>Meta 2.3:</a:t>
            </a:r>
            <a:r>
              <a:rPr lang="pt-BR" sz="7400" dirty="0" smtClean="0">
                <a:latin typeface="Arial" pitchFamily="34" charset="0"/>
                <a:cs typeface="Arial" pitchFamily="34" charset="0"/>
              </a:rPr>
              <a:t> Garantir a 100% dos usuários hipertensos a realização de exames complementares em dia de acordo com o protocolo.</a:t>
            </a:r>
          </a:p>
          <a:p>
            <a:r>
              <a:rPr lang="pt-BR" sz="7400" b="1" dirty="0" smtClean="0">
                <a:latin typeface="Arial" pitchFamily="34" charset="0"/>
                <a:cs typeface="Arial" pitchFamily="34" charset="0"/>
              </a:rPr>
              <a:t>Meta 2.4:</a:t>
            </a:r>
            <a:r>
              <a:rPr lang="pt-BR" sz="7400" dirty="0" smtClean="0">
                <a:latin typeface="Arial" pitchFamily="34" charset="0"/>
                <a:cs typeface="Arial" pitchFamily="34" charset="0"/>
              </a:rPr>
              <a:t> Garantir a 100% dos usuários diabéticos a realização de exames complementares em dia de acordo com o protocolo.   </a:t>
            </a:r>
          </a:p>
          <a:p>
            <a:r>
              <a:rPr lang="pt-BR" sz="7400" b="1" dirty="0" smtClean="0">
                <a:latin typeface="Arial" pitchFamily="34" charset="0"/>
                <a:cs typeface="Arial" pitchFamily="34" charset="0"/>
              </a:rPr>
              <a:t>Meta 2.5:</a:t>
            </a:r>
            <a:r>
              <a:rPr lang="pt-BR" sz="7400" dirty="0" smtClean="0">
                <a:latin typeface="Arial" pitchFamily="34" charset="0"/>
                <a:cs typeface="Arial" pitchFamily="34" charset="0"/>
              </a:rPr>
              <a:t> Priorizar a prescrição de medicamentos da farmácia popular para 100% dos usuários hipertensos cadastrados na unidade de saúde.</a:t>
            </a:r>
          </a:p>
          <a:p>
            <a:r>
              <a:rPr lang="pt-BR" sz="7400" b="1" dirty="0" smtClean="0">
                <a:latin typeface="Arial" pitchFamily="34" charset="0"/>
                <a:cs typeface="Arial" pitchFamily="34" charset="0"/>
              </a:rPr>
              <a:t>Meta 2.6:</a:t>
            </a:r>
            <a:r>
              <a:rPr lang="pt-BR" sz="7400" dirty="0" smtClean="0">
                <a:latin typeface="Arial" pitchFamily="34" charset="0"/>
                <a:cs typeface="Arial" pitchFamily="34" charset="0"/>
              </a:rPr>
              <a:t> Priorizar a prescrição de medicamentos da farmácia popular para 100% dos usuários diabéticos cadastrados na unidade de saúde.</a:t>
            </a:r>
          </a:p>
          <a:p>
            <a:endParaRPr lang="pt-BR" dirty="0"/>
          </a:p>
        </p:txBody>
      </p:sp>
    </p:spTree>
    <p:extLst>
      <p:ext uri="{BB962C8B-B14F-4D97-AF65-F5344CB8AC3E}">
        <p14:creationId xmlns="" xmlns:p14="http://schemas.microsoft.com/office/powerpoint/2010/main" val="2535845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smtClean="0">
                <a:effectLst/>
              </a:rPr>
              <a:t/>
            </a:r>
            <a:br>
              <a:rPr lang="pt-BR" sz="2400" dirty="0" smtClean="0">
                <a:effectLst/>
              </a:rPr>
            </a:br>
            <a:r>
              <a:rPr lang="pt-BR" sz="4000" u="sng" dirty="0">
                <a:solidFill>
                  <a:srgbClr val="FF0000"/>
                </a:solidFill>
                <a:latin typeface="Arial" panose="020B0604020202020204" pitchFamily="34" charset="0"/>
                <a:cs typeface="Arial" panose="020B0604020202020204" pitchFamily="34" charset="0"/>
              </a:rPr>
              <a:t>Resultado</a:t>
            </a:r>
            <a:r>
              <a:rPr lang="pt-BR" sz="4000" dirty="0">
                <a:solidFill>
                  <a:srgbClr val="FF0000"/>
                </a:solidFill>
                <a:latin typeface="Arial" panose="020B0604020202020204" pitchFamily="34" charset="0"/>
                <a:cs typeface="Arial" panose="020B0604020202020204" pitchFamily="34" charset="0"/>
              </a:rPr>
              <a:t>:</a:t>
            </a:r>
            <a:endParaRPr lang="pt-BR" sz="2400" dirty="0">
              <a:solidFill>
                <a:srgbClr val="FF0000"/>
              </a:solidFill>
            </a:endParaRPr>
          </a:p>
        </p:txBody>
      </p:sp>
      <p:sp>
        <p:nvSpPr>
          <p:cNvPr id="3" name="Espaço Reservado para Conteúdo 2"/>
          <p:cNvSpPr>
            <a:spLocks noGrp="1"/>
          </p:cNvSpPr>
          <p:nvPr>
            <p:ph idx="1"/>
          </p:nvPr>
        </p:nvSpPr>
        <p:spPr/>
        <p:txBody>
          <a:bodyPr/>
          <a:lstStyle/>
          <a:p>
            <a:endParaRPr lang="pt-BR" dirty="0" smtClean="0"/>
          </a:p>
          <a:p>
            <a:r>
              <a:rPr lang="pt-BR" sz="2400" dirty="0" smtClean="0">
                <a:latin typeface="Arial" pitchFamily="34" charset="0"/>
                <a:cs typeface="Arial" pitchFamily="34" charset="0"/>
              </a:rPr>
              <a:t>Meta 2.1 e 2.2 de </a:t>
            </a:r>
            <a:r>
              <a:rPr lang="pt-BR" sz="2400" b="1" dirty="0">
                <a:solidFill>
                  <a:srgbClr val="FF0000"/>
                </a:solidFill>
                <a:latin typeface="Arial" pitchFamily="34" charset="0"/>
                <a:cs typeface="Arial" pitchFamily="34" charset="0"/>
              </a:rPr>
              <a:t>100% </a:t>
            </a:r>
            <a:r>
              <a:rPr lang="pt-BR" sz="2400" b="1" dirty="0">
                <a:latin typeface="Arial" pitchFamily="34" charset="0"/>
                <a:cs typeface="Arial" pitchFamily="34" charset="0"/>
              </a:rPr>
              <a:t>alcançada</a:t>
            </a:r>
            <a:r>
              <a:rPr lang="pt-BR" sz="2400" b="1" dirty="0">
                <a:solidFill>
                  <a:srgbClr val="00B050"/>
                </a:solidFill>
                <a:latin typeface="Arial" pitchFamily="34" charset="0"/>
                <a:cs typeface="Arial" pitchFamily="34" charset="0"/>
              </a:rPr>
              <a:t> </a:t>
            </a:r>
            <a:r>
              <a:rPr lang="pt-BR" sz="2400" dirty="0" smtClean="0">
                <a:latin typeface="Arial" pitchFamily="34" charset="0"/>
                <a:cs typeface="Arial" pitchFamily="34" charset="0"/>
              </a:rPr>
              <a:t>na realização de  exame clínico apropriado em 100% dos usuários diabéticos e hipertensos de acordo com o protocolo.</a:t>
            </a:r>
          </a:p>
        </p:txBody>
      </p:sp>
    </p:spTree>
    <p:extLst>
      <p:ext uri="{BB962C8B-B14F-4D97-AF65-F5344CB8AC3E}">
        <p14:creationId xmlns="" xmlns:p14="http://schemas.microsoft.com/office/powerpoint/2010/main" val="3029300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000" u="sng" dirty="0">
                <a:solidFill>
                  <a:srgbClr val="FF0000"/>
                </a:solidFill>
                <a:latin typeface="Arial" panose="020B0604020202020204" pitchFamily="34" charset="0"/>
                <a:cs typeface="Arial" panose="020B0604020202020204" pitchFamily="34" charset="0"/>
              </a:rPr>
              <a:t>Resultado</a:t>
            </a:r>
            <a:r>
              <a:rPr lang="pt-BR" sz="4000" dirty="0" smtClean="0">
                <a:solidFill>
                  <a:srgbClr val="FF0000"/>
                </a:solidFill>
                <a:latin typeface="Arial" panose="020B0604020202020204" pitchFamily="34" charset="0"/>
                <a:cs typeface="Arial" panose="020B0604020202020204" pitchFamily="34" charset="0"/>
              </a:rPr>
              <a:t>: </a:t>
            </a:r>
            <a:r>
              <a:rPr lang="pt-BR" sz="2800" b="1" dirty="0" smtClean="0">
                <a:solidFill>
                  <a:srgbClr val="FF0000"/>
                </a:solidFill>
                <a:latin typeface="Arial" panose="020B0604020202020204" pitchFamily="34" charset="0"/>
                <a:cs typeface="Arial" panose="020B0604020202020204" pitchFamily="34" charset="0"/>
              </a:rPr>
              <a:t>61,0%</a:t>
            </a:r>
            <a:r>
              <a:rPr lang="pt-BR" sz="2800" dirty="0" smtClean="0">
                <a:solidFill>
                  <a:srgbClr val="4F271C">
                    <a:satMod val="130000"/>
                  </a:srgbClr>
                </a:solidFill>
                <a:latin typeface="Arial" panose="020B0604020202020204" pitchFamily="34" charset="0"/>
                <a:cs typeface="Arial" panose="020B0604020202020204" pitchFamily="34" charset="0"/>
              </a:rPr>
              <a:t> = 310 HIPERTENSOS</a:t>
            </a:r>
            <a:endParaRPr lang="pt-BR" sz="2800" dirty="0"/>
          </a:p>
        </p:txBody>
      </p:sp>
      <p:graphicFrame>
        <p:nvGraphicFramePr>
          <p:cNvPr id="5" name="Espaço Reservado para Conteúdo 4"/>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881969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000" u="sng" dirty="0" smtClean="0">
                <a:solidFill>
                  <a:srgbClr val="FF0000"/>
                </a:solidFill>
                <a:latin typeface="Arial" panose="020B0604020202020204" pitchFamily="34" charset="0"/>
                <a:cs typeface="Arial" panose="020B0604020202020204" pitchFamily="34" charset="0"/>
              </a:rPr>
              <a:t>Resultado</a:t>
            </a:r>
            <a:r>
              <a:rPr lang="pt-BR" sz="4000" dirty="0" smtClean="0">
                <a:solidFill>
                  <a:srgbClr val="FF0000"/>
                </a:solidFill>
                <a:latin typeface="Arial" panose="020B0604020202020204" pitchFamily="34" charset="0"/>
                <a:cs typeface="Arial" panose="020B0604020202020204" pitchFamily="34" charset="0"/>
              </a:rPr>
              <a:t>: </a:t>
            </a:r>
            <a:r>
              <a:rPr lang="pt-BR" sz="2800" b="1" dirty="0" smtClean="0">
                <a:solidFill>
                  <a:srgbClr val="FF0000"/>
                </a:solidFill>
                <a:latin typeface="Arial" panose="020B0604020202020204" pitchFamily="34" charset="0"/>
                <a:cs typeface="Arial" panose="020B0604020202020204" pitchFamily="34" charset="0"/>
              </a:rPr>
              <a:t>65,5%</a:t>
            </a:r>
            <a:r>
              <a:rPr lang="pt-BR" sz="2800" dirty="0" smtClean="0">
                <a:solidFill>
                  <a:srgbClr val="4F271C">
                    <a:satMod val="130000"/>
                  </a:srgbClr>
                </a:solidFill>
                <a:latin typeface="Arial" panose="020B0604020202020204" pitchFamily="34" charset="0"/>
                <a:cs typeface="Arial" panose="020B0604020202020204" pitchFamily="34" charset="0"/>
              </a:rPr>
              <a:t> = 114 DIABETICOS</a:t>
            </a:r>
            <a:endParaRPr lang="pt-BR" sz="2800" dirty="0"/>
          </a:p>
        </p:txBody>
      </p:sp>
      <p:graphicFrame>
        <p:nvGraphicFramePr>
          <p:cNvPr id="4" name="Espaço Reservado para Conteúdo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FF0000"/>
                </a:solidFill>
              </a:rPr>
              <a:t>Dificuldades na meta de cobertura:</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pt-BR" sz="2400" dirty="0" smtClean="0">
                <a:latin typeface="Arial" pitchFamily="34" charset="0"/>
                <a:cs typeface="Arial" pitchFamily="34" charset="0"/>
              </a:rPr>
              <a:t>Excesso de demanda e a carência de materiais e equipes de laboratório.</a:t>
            </a:r>
          </a:p>
          <a:p>
            <a:endParaRPr lang="pt-B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latin typeface="Times New Roman" pitchFamily="18" charset="0"/>
                <a:cs typeface="Times New Roman" pitchFamily="18" charset="0"/>
              </a:rPr>
              <a:t>INTRODUÇÃO</a:t>
            </a:r>
            <a:endParaRPr lang="pt-BR" sz="4000" dirty="0">
              <a:solidFill>
                <a:srgbClr val="FF0000"/>
              </a:solidFill>
            </a:endParaRPr>
          </a:p>
        </p:txBody>
      </p:sp>
      <p:sp>
        <p:nvSpPr>
          <p:cNvPr id="3" name="Espaço Reservado para Conteúdo 2"/>
          <p:cNvSpPr>
            <a:spLocks noGrp="1"/>
          </p:cNvSpPr>
          <p:nvPr>
            <p:ph idx="1"/>
          </p:nvPr>
        </p:nvSpPr>
        <p:spPr/>
        <p:txBody>
          <a:bodyPr/>
          <a:lstStyle/>
          <a:p>
            <a:endParaRPr lang="pt-BR" sz="2400" dirty="0" smtClean="0"/>
          </a:p>
          <a:p>
            <a:pPr algn="just"/>
            <a:r>
              <a:rPr lang="pt-BR" sz="2400" dirty="0" smtClean="0">
                <a:latin typeface="Arial" pitchFamily="34" charset="0"/>
                <a:cs typeface="Arial" pitchFamily="34" charset="0"/>
              </a:rPr>
              <a:t>A hipertensão arterial sistêmica (HAS) e o Diabetes Mellitus (DM) são condições  clínicas crônicas não transmissível e multifatoriais caracterizada por níveis elevados e sustentados de pressão arterial e glicose respectivamente.</a:t>
            </a:r>
          </a:p>
          <a:p>
            <a:pPr algn="just"/>
            <a:r>
              <a:rPr lang="pt-BR" sz="2400" dirty="0" smtClean="0">
                <a:latin typeface="Arial" pitchFamily="34" charset="0"/>
                <a:cs typeface="Arial" pitchFamily="34" charset="0"/>
              </a:rPr>
              <a:t>Associa-se, freqüentemente, às alterações funcionais e/ou estruturais dos órgãos-alvo e às alterações metabólicas.</a:t>
            </a:r>
            <a:endParaRPr lang="pt-BR" sz="2400" b="1" u="sng" dirty="0" smtClean="0">
              <a:solidFill>
                <a:srgbClr val="FF0000"/>
              </a:solidFill>
              <a:latin typeface="Arial" pitchFamily="34" charset="0"/>
              <a:cs typeface="Arial" pitchFamily="34" charset="0"/>
            </a:endParaRPr>
          </a:p>
          <a:p>
            <a:pPr algn="just">
              <a:buNone/>
            </a:pPr>
            <a:endParaRPr lang="pt-BR" sz="2400" dirty="0"/>
          </a:p>
          <a:p>
            <a:endParaRPr lang="pt-BR" sz="2400" dirty="0" smtClean="0"/>
          </a:p>
          <a:p>
            <a:endParaRPr lang="pt-BR" sz="2400" dirty="0" smtClean="0"/>
          </a:p>
          <a:p>
            <a:endParaRPr lang="pt-BR" dirty="0"/>
          </a:p>
        </p:txBody>
      </p:sp>
    </p:spTree>
    <p:extLst>
      <p:ext uri="{BB962C8B-B14F-4D97-AF65-F5344CB8AC3E}">
        <p14:creationId xmlns="" xmlns:p14="http://schemas.microsoft.com/office/powerpoint/2010/main" val="9977294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u="sng" dirty="0" smtClean="0">
                <a:solidFill>
                  <a:srgbClr val="FF0000"/>
                </a:solidFill>
                <a:latin typeface="Arial" panose="020B0604020202020204" pitchFamily="34" charset="0"/>
                <a:cs typeface="Arial" panose="020B0604020202020204" pitchFamily="34" charset="0"/>
              </a:rPr>
              <a:t>Resultado</a:t>
            </a:r>
            <a:r>
              <a:rPr lang="pt-BR" sz="4000" dirty="0" smtClean="0">
                <a:solidFill>
                  <a:srgbClr val="FF0000"/>
                </a:solidFill>
                <a:latin typeface="Arial" panose="020B0604020202020204" pitchFamily="34" charset="0"/>
                <a:cs typeface="Arial" panose="020B0604020202020204" pitchFamily="34" charset="0"/>
              </a:rPr>
              <a:t>: </a:t>
            </a:r>
            <a:r>
              <a:rPr lang="pt-BR" sz="2800" b="1" dirty="0" smtClean="0">
                <a:solidFill>
                  <a:srgbClr val="FF0000"/>
                </a:solidFill>
                <a:latin typeface="Arial" panose="020B0604020202020204" pitchFamily="34" charset="0"/>
                <a:cs typeface="Arial" panose="020B0604020202020204" pitchFamily="34" charset="0"/>
              </a:rPr>
              <a:t>99,4%</a:t>
            </a:r>
            <a:r>
              <a:rPr lang="pt-BR" sz="2800" dirty="0" smtClean="0">
                <a:solidFill>
                  <a:srgbClr val="4F271C">
                    <a:satMod val="130000"/>
                  </a:srgbClr>
                </a:solidFill>
                <a:latin typeface="Arial" panose="020B0604020202020204" pitchFamily="34" charset="0"/>
                <a:cs typeface="Arial" panose="020B0604020202020204" pitchFamily="34" charset="0"/>
              </a:rPr>
              <a:t> = 489 HIPERTENSOS</a:t>
            </a:r>
            <a:endParaRPr lang="pt-BR" sz="2800" dirty="0"/>
          </a:p>
        </p:txBody>
      </p:sp>
      <p:graphicFrame>
        <p:nvGraphicFramePr>
          <p:cNvPr id="4" name="Chart 1"/>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u="sng" dirty="0" smtClean="0">
                <a:solidFill>
                  <a:srgbClr val="FF0000"/>
                </a:solidFill>
                <a:latin typeface="Arial" panose="020B0604020202020204" pitchFamily="34" charset="0"/>
                <a:cs typeface="Arial" panose="020B0604020202020204" pitchFamily="34" charset="0"/>
              </a:rPr>
              <a:t>Resultado</a:t>
            </a:r>
            <a:r>
              <a:rPr lang="pt-BR" sz="4000" dirty="0" smtClean="0">
                <a:solidFill>
                  <a:srgbClr val="FF0000"/>
                </a:solidFill>
                <a:latin typeface="Arial" panose="020B0604020202020204" pitchFamily="34" charset="0"/>
                <a:cs typeface="Arial" panose="020B0604020202020204" pitchFamily="34" charset="0"/>
              </a:rPr>
              <a:t>: </a:t>
            </a:r>
            <a:r>
              <a:rPr lang="pt-BR" sz="2800" b="1" dirty="0" smtClean="0">
                <a:solidFill>
                  <a:srgbClr val="FF0000"/>
                </a:solidFill>
                <a:latin typeface="Arial" panose="020B0604020202020204" pitchFamily="34" charset="0"/>
                <a:cs typeface="Arial" panose="020B0604020202020204" pitchFamily="34" charset="0"/>
              </a:rPr>
              <a:t>99,4%</a:t>
            </a:r>
            <a:r>
              <a:rPr lang="pt-BR" sz="2800" dirty="0" smtClean="0">
                <a:solidFill>
                  <a:srgbClr val="4F271C">
                    <a:satMod val="130000"/>
                  </a:srgbClr>
                </a:solidFill>
                <a:latin typeface="Arial" panose="020B0604020202020204" pitchFamily="34" charset="0"/>
                <a:cs typeface="Arial" panose="020B0604020202020204" pitchFamily="34" charset="0"/>
              </a:rPr>
              <a:t> = 171 DIABETICOS</a:t>
            </a:r>
            <a:endParaRPr lang="pt-BR" sz="2800" dirty="0"/>
          </a:p>
        </p:txBody>
      </p:sp>
      <p:graphicFrame>
        <p:nvGraphicFramePr>
          <p:cNvPr id="4" name="Espaço Reservado para Conteúdo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400" u="sng" dirty="0" smtClean="0">
                <a:solidFill>
                  <a:srgbClr val="FF0000"/>
                </a:solidFill>
                <a:latin typeface="Arial" panose="020B0604020202020204" pitchFamily="34" charset="0"/>
                <a:cs typeface="Arial" panose="020B0604020202020204" pitchFamily="34" charset="0"/>
              </a:rPr>
              <a:t>Resultado</a:t>
            </a:r>
            <a:r>
              <a:rPr lang="pt-BR" sz="4400" dirty="0" smtClean="0">
                <a:solidFill>
                  <a:srgbClr val="FF0000"/>
                </a:solidFill>
                <a:latin typeface="Arial" panose="020B0604020202020204" pitchFamily="34" charset="0"/>
                <a:cs typeface="Arial" panose="020B0604020202020204" pitchFamily="34" charset="0"/>
              </a:rPr>
              <a:t>:</a:t>
            </a:r>
            <a:endParaRPr lang="pt-BR" dirty="0">
              <a:solidFill>
                <a:srgbClr val="FF0000"/>
              </a:solidFill>
            </a:endParaRPr>
          </a:p>
        </p:txBody>
      </p:sp>
      <p:sp>
        <p:nvSpPr>
          <p:cNvPr id="3" name="Espaço Reservado para Conteúdo 2"/>
          <p:cNvSpPr>
            <a:spLocks noGrp="1"/>
          </p:cNvSpPr>
          <p:nvPr>
            <p:ph idx="1"/>
          </p:nvPr>
        </p:nvSpPr>
        <p:spPr>
          <a:xfrm>
            <a:off x="1435608" y="1447800"/>
            <a:ext cx="6994044" cy="3695712"/>
          </a:xfrm>
        </p:spPr>
        <p:txBody>
          <a:bodyPr/>
          <a:lstStyle/>
          <a:p>
            <a:r>
              <a:rPr lang="pt-BR" sz="2400" b="1" dirty="0" smtClean="0">
                <a:latin typeface="Arial" pitchFamily="34" charset="0"/>
                <a:cs typeface="Arial" pitchFamily="34" charset="0"/>
              </a:rPr>
              <a:t>Meta 2.7 e 2.8:</a:t>
            </a:r>
            <a:r>
              <a:rPr lang="pt-BR" sz="2400" dirty="0" smtClean="0">
                <a:latin typeface="Arial" pitchFamily="34" charset="0"/>
                <a:cs typeface="Arial" pitchFamily="34" charset="0"/>
              </a:rPr>
              <a:t> Realizada avaliação da necessidade de atendimento odontológico em </a:t>
            </a:r>
            <a:r>
              <a:rPr lang="pt-BR" sz="2400" dirty="0" smtClean="0">
                <a:solidFill>
                  <a:srgbClr val="FF0000"/>
                </a:solidFill>
                <a:latin typeface="Arial" pitchFamily="34" charset="0"/>
                <a:cs typeface="Arial" pitchFamily="34" charset="0"/>
              </a:rPr>
              <a:t>100% </a:t>
            </a:r>
            <a:r>
              <a:rPr lang="pt-BR" sz="2400" dirty="0" smtClean="0">
                <a:latin typeface="Arial" pitchFamily="34" charset="0"/>
                <a:cs typeface="Arial" pitchFamily="34" charset="0"/>
              </a:rPr>
              <a:t>dos usuários hipertensos e diabéticos.</a:t>
            </a:r>
          </a:p>
          <a:p>
            <a:pPr>
              <a:buNone/>
            </a:pPr>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45920" y="785794"/>
            <a:ext cx="7498080" cy="1143000"/>
          </a:xfrm>
        </p:spPr>
        <p:txBody>
          <a:bodyPr>
            <a:normAutofit fontScale="90000"/>
          </a:bodyPr>
          <a:lstStyle/>
          <a:p>
            <a:r>
              <a:rPr lang="pt-BR" sz="3600" b="1" dirty="0" smtClean="0">
                <a:solidFill>
                  <a:srgbClr val="FF0000"/>
                </a:solidFill>
              </a:rPr>
              <a:t>Objetivo 3: </a:t>
            </a:r>
            <a:r>
              <a:rPr lang="pt-BR" sz="3600" dirty="0" smtClean="0"/>
              <a:t>Melhorar a adesão de hipertensos e/ou diabéticos ao programa</a:t>
            </a:r>
            <a:r>
              <a:rPr lang="pt-BR" dirty="0" smtClean="0"/>
              <a:t/>
            </a:r>
            <a:br>
              <a:rPr lang="pt-BR" dirty="0" smtClean="0"/>
            </a:br>
            <a:endParaRPr lang="pt-BR" dirty="0"/>
          </a:p>
        </p:txBody>
      </p:sp>
      <p:sp>
        <p:nvSpPr>
          <p:cNvPr id="3" name="Espaço Reservado para Conteúdo 2"/>
          <p:cNvSpPr>
            <a:spLocks noGrp="1"/>
          </p:cNvSpPr>
          <p:nvPr>
            <p:ph idx="1"/>
          </p:nvPr>
        </p:nvSpPr>
        <p:spPr>
          <a:xfrm>
            <a:off x="1645920" y="2285992"/>
            <a:ext cx="7212360" cy="4143404"/>
          </a:xfrm>
        </p:spPr>
        <p:txBody>
          <a:bodyPr>
            <a:normAutofit/>
          </a:bodyPr>
          <a:lstStyle/>
          <a:p>
            <a:r>
              <a:rPr lang="pt-BR" sz="2400" b="1" dirty="0" smtClean="0"/>
              <a:t>Meta 3.1:</a:t>
            </a:r>
            <a:r>
              <a:rPr lang="pt-BR" sz="2400" dirty="0" smtClean="0"/>
              <a:t> Buscar 100% dos usuários hipertensos faltosos às consultas na unidade de saúde conforme a periodicidade recomendada.</a:t>
            </a:r>
          </a:p>
          <a:p>
            <a:r>
              <a:rPr lang="pt-BR" sz="2400" b="1" dirty="0" smtClean="0"/>
              <a:t>Meta 3.2:</a:t>
            </a:r>
            <a:r>
              <a:rPr lang="pt-BR" sz="2400" dirty="0" smtClean="0"/>
              <a:t> Buscar 100% dos usuários diabéticos faltosos às consultas na unidade de saúde conforme a periodicidade recomendada</a:t>
            </a:r>
            <a:r>
              <a:rPr lang="pt-BR" sz="2400" dirty="0" smtClean="0"/>
              <a:t>.</a:t>
            </a:r>
          </a:p>
          <a:p>
            <a:pPr>
              <a:buNone/>
            </a:pPr>
            <a:endParaRPr lang="pt-BR" sz="2400" b="1" dirty="0" smtClean="0">
              <a:latin typeface="Arial" pitchFamily="34" charset="0"/>
              <a:cs typeface="Arial" pitchFamily="34" charset="0"/>
            </a:endParaRPr>
          </a:p>
          <a:p>
            <a:pPr>
              <a:buNone/>
            </a:pPr>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Resultados:</a:t>
            </a:r>
            <a:endParaRPr lang="pt-BR" dirty="0"/>
          </a:p>
        </p:txBody>
      </p:sp>
      <p:sp>
        <p:nvSpPr>
          <p:cNvPr id="3" name="Espaço Reservado para Conteúdo 2"/>
          <p:cNvSpPr>
            <a:spLocks noGrp="1"/>
          </p:cNvSpPr>
          <p:nvPr>
            <p:ph idx="1"/>
          </p:nvPr>
        </p:nvSpPr>
        <p:spPr>
          <a:xfrm>
            <a:off x="1357290" y="1714488"/>
            <a:ext cx="7358114" cy="3571900"/>
          </a:xfrm>
        </p:spPr>
        <p:txBody>
          <a:bodyPr/>
          <a:lstStyle/>
          <a:p>
            <a:r>
              <a:rPr lang="pt-BR" sz="2400" b="1" dirty="0" smtClean="0">
                <a:latin typeface="Arial" pitchFamily="34" charset="0"/>
                <a:cs typeface="Arial" pitchFamily="34" charset="0"/>
              </a:rPr>
              <a:t>Meta 3.1 e 3.2 :</a:t>
            </a:r>
            <a:r>
              <a:rPr lang="pt-BR" sz="2400" dirty="0" smtClean="0">
                <a:latin typeface="Arial" pitchFamily="34" charset="0"/>
                <a:cs typeface="Arial" pitchFamily="34" charset="0"/>
              </a:rPr>
              <a:t> Meta </a:t>
            </a:r>
            <a:r>
              <a:rPr lang="pt-BR" sz="2400" dirty="0" smtClean="0">
                <a:solidFill>
                  <a:srgbClr val="FF0000"/>
                </a:solidFill>
                <a:latin typeface="Arial" pitchFamily="34" charset="0"/>
                <a:cs typeface="Arial" pitchFamily="34" charset="0"/>
              </a:rPr>
              <a:t>100% </a:t>
            </a:r>
            <a:r>
              <a:rPr lang="pt-BR" sz="2400" dirty="0" smtClean="0">
                <a:latin typeface="Arial" pitchFamily="34" charset="0"/>
                <a:cs typeface="Arial" pitchFamily="34" charset="0"/>
              </a:rPr>
              <a:t>alcançada dos usuários hipertensos e diabéticos  faltosos às consultas na unidade de saúde conforme a periodicidade recomendada.</a:t>
            </a:r>
          </a:p>
          <a:p>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pt-BR"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Objetivo 4: </a:t>
            </a:r>
            <a:r>
              <a:rPr lang="pt-BR" sz="2700" dirty="0">
                <a:effectLst/>
                <a:latin typeface="Arial" panose="020B0604020202020204" pitchFamily="34" charset="0"/>
                <a:cs typeface="Arial" panose="020B0604020202020204" pitchFamily="34" charset="0"/>
              </a:rPr>
              <a:t>Melhorar o registro das informações </a:t>
            </a:r>
            <a:r>
              <a:rPr lang="pt-BR" sz="2400" dirty="0">
                <a:effectLst/>
                <a:latin typeface="Arial" panose="020B0604020202020204" pitchFamily="34" charset="0"/>
                <a:cs typeface="Arial" panose="020B0604020202020204" pitchFamily="34" charset="0"/>
              </a:rPr>
              <a:t/>
            </a:r>
            <a:br>
              <a:rPr lang="pt-BR" sz="2400" dirty="0">
                <a:effectLst/>
                <a:latin typeface="Arial" panose="020B0604020202020204" pitchFamily="34" charset="0"/>
                <a:cs typeface="Arial" panose="020B0604020202020204" pitchFamily="34" charset="0"/>
              </a:rPr>
            </a:br>
            <a:endParaRPr lang="pt-BR" sz="24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lstStyle/>
          <a:p>
            <a:pPr algn="just"/>
            <a:endParaRPr lang="pt-BR" sz="2800" dirty="0" smtClean="0">
              <a:latin typeface="Arial" panose="020B0604020202020204" pitchFamily="34" charset="0"/>
              <a:cs typeface="Arial" panose="020B0604020202020204" pitchFamily="34" charset="0"/>
            </a:endParaRPr>
          </a:p>
          <a:p>
            <a:r>
              <a:rPr lang="pt-BR" sz="2400" b="1" dirty="0" smtClean="0">
                <a:latin typeface="Arial" pitchFamily="34" charset="0"/>
                <a:cs typeface="Arial" pitchFamily="34" charset="0"/>
              </a:rPr>
              <a:t>Meta 4.1:</a:t>
            </a:r>
            <a:r>
              <a:rPr lang="pt-BR" sz="2400" dirty="0" smtClean="0">
                <a:latin typeface="Arial" pitchFamily="34" charset="0"/>
                <a:cs typeface="Arial" pitchFamily="34" charset="0"/>
              </a:rPr>
              <a:t> Garantir ficha de acompanhamento de 100% dos usuários hipertensos cadastrados na unidade de saúde.</a:t>
            </a:r>
          </a:p>
          <a:p>
            <a:r>
              <a:rPr lang="pt-BR" sz="2400" b="1" dirty="0" smtClean="0">
                <a:latin typeface="Arial" pitchFamily="34" charset="0"/>
                <a:cs typeface="Arial" pitchFamily="34" charset="0"/>
              </a:rPr>
              <a:t>Meta 4.2:</a:t>
            </a:r>
            <a:r>
              <a:rPr lang="pt-BR" sz="2400" dirty="0" smtClean="0">
                <a:latin typeface="Arial" pitchFamily="34" charset="0"/>
                <a:cs typeface="Arial" pitchFamily="34" charset="0"/>
              </a:rPr>
              <a:t> Garantir ficha de acompanhamento de 100% dos usuários diabéticos cadastrados na unidade de saúde.</a:t>
            </a:r>
          </a:p>
          <a:p>
            <a:endParaRPr lang="pt-BR" dirty="0"/>
          </a:p>
        </p:txBody>
      </p:sp>
    </p:spTree>
    <p:extLst>
      <p:ext uri="{BB962C8B-B14F-4D97-AF65-F5344CB8AC3E}">
        <p14:creationId xmlns="" xmlns:p14="http://schemas.microsoft.com/office/powerpoint/2010/main" val="1689971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FF0000"/>
                </a:solidFill>
              </a:rPr>
              <a:t>Resultados:</a:t>
            </a:r>
            <a:endParaRPr lang="pt-BR" dirty="0">
              <a:solidFill>
                <a:srgbClr val="FF0000"/>
              </a:solidFill>
            </a:endParaRPr>
          </a:p>
        </p:txBody>
      </p:sp>
      <p:sp>
        <p:nvSpPr>
          <p:cNvPr id="3" name="Espaço Reservado para Conteúdo 2"/>
          <p:cNvSpPr>
            <a:spLocks noGrp="1"/>
          </p:cNvSpPr>
          <p:nvPr>
            <p:ph idx="1"/>
          </p:nvPr>
        </p:nvSpPr>
        <p:spPr/>
        <p:txBody>
          <a:bodyPr/>
          <a:lstStyle/>
          <a:p>
            <a:r>
              <a:rPr lang="pt-BR" sz="2400" b="1" dirty="0" smtClean="0">
                <a:latin typeface="Arial" pitchFamily="34" charset="0"/>
                <a:cs typeface="Arial" pitchFamily="34" charset="0"/>
              </a:rPr>
              <a:t>Meta 4.1 e 4.2 </a:t>
            </a:r>
            <a:r>
              <a:rPr lang="pt-BR" sz="2400" dirty="0">
                <a:latin typeface="Arial" pitchFamily="34" charset="0"/>
                <a:cs typeface="Arial" pitchFamily="34" charset="0"/>
              </a:rPr>
              <a:t>de </a:t>
            </a:r>
            <a:r>
              <a:rPr lang="pt-BR" sz="2400" b="1" dirty="0">
                <a:solidFill>
                  <a:srgbClr val="FF0000"/>
                </a:solidFill>
                <a:latin typeface="Arial" pitchFamily="34" charset="0"/>
                <a:cs typeface="Arial" pitchFamily="34" charset="0"/>
              </a:rPr>
              <a:t>100% </a:t>
            </a:r>
            <a:r>
              <a:rPr lang="pt-BR" sz="2400" dirty="0">
                <a:latin typeface="Arial" pitchFamily="34" charset="0"/>
                <a:cs typeface="Arial" pitchFamily="34" charset="0"/>
              </a:rPr>
              <a:t>alcançada</a:t>
            </a:r>
            <a:r>
              <a:rPr lang="pt-BR" sz="2400" b="1" dirty="0">
                <a:solidFill>
                  <a:srgbClr val="00B050"/>
                </a:solidFill>
                <a:latin typeface="Arial" pitchFamily="34" charset="0"/>
                <a:cs typeface="Arial" pitchFamily="34" charset="0"/>
              </a:rPr>
              <a:t> </a:t>
            </a:r>
            <a:r>
              <a:rPr lang="pt-BR" sz="2400" dirty="0">
                <a:latin typeface="Arial" pitchFamily="34" charset="0"/>
                <a:cs typeface="Arial" pitchFamily="34" charset="0"/>
              </a:rPr>
              <a:t>em todos os meses na proporção de hipertensos </a:t>
            </a:r>
            <a:r>
              <a:rPr lang="pt-BR" sz="2400" dirty="0" smtClean="0">
                <a:latin typeface="Arial" pitchFamily="34" charset="0"/>
                <a:cs typeface="Arial" pitchFamily="34" charset="0"/>
              </a:rPr>
              <a:t>e/ ou diabéticos com </a:t>
            </a:r>
            <a:r>
              <a:rPr lang="pt-BR" sz="2400" dirty="0">
                <a:latin typeface="Arial" pitchFamily="34" charset="0"/>
                <a:cs typeface="Arial" pitchFamily="34" charset="0"/>
              </a:rPr>
              <a:t>registro adequado na ficha de acompanhamento. </a:t>
            </a:r>
          </a:p>
          <a:p>
            <a:endParaRPr lang="pt-BR" dirty="0"/>
          </a:p>
        </p:txBody>
      </p:sp>
    </p:spTree>
    <p:extLst>
      <p:ext uri="{BB962C8B-B14F-4D97-AF65-F5344CB8AC3E}">
        <p14:creationId xmlns="" xmlns:p14="http://schemas.microsoft.com/office/powerpoint/2010/main" val="412116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8728" y="571480"/>
            <a:ext cx="7498080" cy="1143000"/>
          </a:xfrm>
        </p:spPr>
        <p:txBody>
          <a:bodyPr>
            <a:normAutofit fontScale="90000"/>
          </a:bodyPr>
          <a:lstStyle/>
          <a:p>
            <a:r>
              <a:rPr lang="pt-BR" sz="3100" b="1" dirty="0" smtClean="0">
                <a:solidFill>
                  <a:srgbClr val="FF0000"/>
                </a:solidFill>
                <a:latin typeface="Arial" panose="020B0604020202020204" pitchFamily="34" charset="0"/>
                <a:cs typeface="Arial" panose="020B0604020202020204" pitchFamily="34" charset="0"/>
              </a:rPr>
              <a:t/>
            </a:r>
            <a:br>
              <a:rPr lang="pt-BR" sz="3100" b="1" dirty="0" smtClean="0">
                <a:solidFill>
                  <a:srgbClr val="FF0000"/>
                </a:solidFill>
                <a:latin typeface="Arial" panose="020B0604020202020204" pitchFamily="34" charset="0"/>
                <a:cs typeface="Arial" panose="020B0604020202020204" pitchFamily="34" charset="0"/>
              </a:rPr>
            </a:br>
            <a:r>
              <a:rPr lang="pt-BR" sz="3600" b="1" dirty="0" smtClean="0">
                <a:solidFill>
                  <a:srgbClr val="FF0000"/>
                </a:solidFill>
                <a:latin typeface="Arial" pitchFamily="34" charset="0"/>
                <a:cs typeface="Arial" pitchFamily="34" charset="0"/>
              </a:rPr>
              <a:t>Objetivo 5:</a:t>
            </a:r>
            <a:r>
              <a:rPr lang="pt-BR" sz="3600" dirty="0" smtClean="0">
                <a:latin typeface="Arial" pitchFamily="34" charset="0"/>
                <a:cs typeface="Arial" pitchFamily="34" charset="0"/>
              </a:rPr>
              <a:t> </a:t>
            </a:r>
            <a:r>
              <a:rPr lang="pt-BR" sz="2700" dirty="0">
                <a:effectLst/>
                <a:latin typeface="Arial" pitchFamily="34" charset="0"/>
                <a:cs typeface="Arial" pitchFamily="34" charset="0"/>
              </a:rPr>
              <a:t>Mapear hipertensos e diabéticos de risco para doenças cardiovasculares</a:t>
            </a:r>
            <a:r>
              <a:rPr lang="pt-BR" sz="2700" dirty="0">
                <a:latin typeface="Arial" pitchFamily="34" charset="0"/>
                <a:cs typeface="Arial" pitchFamily="34" charset="0"/>
              </a:rPr>
              <a:t>.</a:t>
            </a:r>
          </a:p>
        </p:txBody>
      </p:sp>
      <p:sp>
        <p:nvSpPr>
          <p:cNvPr id="3" name="Espaço Reservado para Conteúdo 2"/>
          <p:cNvSpPr>
            <a:spLocks noGrp="1"/>
          </p:cNvSpPr>
          <p:nvPr>
            <p:ph idx="1"/>
          </p:nvPr>
        </p:nvSpPr>
        <p:spPr/>
        <p:txBody>
          <a:bodyPr>
            <a:normAutofit/>
          </a:bodyPr>
          <a:lstStyle/>
          <a:p>
            <a:pPr marL="82296" indent="0" algn="just">
              <a:buNone/>
            </a:pPr>
            <a:r>
              <a:rPr lang="pt-BR" sz="2400" dirty="0" smtClean="0"/>
              <a:t> </a:t>
            </a:r>
            <a:endParaRPr lang="pt-BR" sz="2400" dirty="0"/>
          </a:p>
          <a:p>
            <a:pPr marL="82296" indent="0" algn="just">
              <a:buNone/>
            </a:pPr>
            <a:endParaRPr lang="pt-BR" sz="2400" b="1" dirty="0" smtClean="0">
              <a:effectLst>
                <a:outerShdw blurRad="38100" dist="38100" dir="2700000" algn="tl">
                  <a:srgbClr val="000000">
                    <a:alpha val="43137"/>
                  </a:srgbClr>
                </a:outerShdw>
              </a:effectLst>
            </a:endParaRPr>
          </a:p>
          <a:p>
            <a:r>
              <a:rPr lang="pt-BR" sz="2400" b="1" dirty="0" smtClean="0">
                <a:latin typeface="Arial" pitchFamily="34" charset="0"/>
                <a:cs typeface="Arial" pitchFamily="34" charset="0"/>
              </a:rPr>
              <a:t>Meta 5.1:</a:t>
            </a:r>
            <a:r>
              <a:rPr lang="pt-BR" sz="2400" dirty="0" smtClean="0">
                <a:latin typeface="Arial" pitchFamily="34" charset="0"/>
                <a:cs typeface="Arial" pitchFamily="34" charset="0"/>
              </a:rPr>
              <a:t> Garantir a estratificação do risco cardiovascular em 100% dos usuários hipertensos cadastrados na unidade de saúde.</a:t>
            </a:r>
          </a:p>
          <a:p>
            <a:r>
              <a:rPr lang="pt-BR" sz="2400" b="1" dirty="0" smtClean="0">
                <a:latin typeface="Arial" pitchFamily="34" charset="0"/>
                <a:cs typeface="Arial" pitchFamily="34" charset="0"/>
              </a:rPr>
              <a:t>Meta 5.2:</a:t>
            </a:r>
            <a:r>
              <a:rPr lang="pt-BR" sz="2400" dirty="0" smtClean="0">
                <a:latin typeface="Arial" pitchFamily="34" charset="0"/>
                <a:cs typeface="Arial" pitchFamily="34" charset="0"/>
              </a:rPr>
              <a:t> Realizar estratificação do risco cardiovascular em 100% dos usuários diabéticos cadastrados na unidade de saúde.</a:t>
            </a:r>
          </a:p>
          <a:p>
            <a:pPr marL="82296" indent="0">
              <a:buNone/>
            </a:pPr>
            <a:r>
              <a:rPr lang="pt-BR" dirty="0"/>
              <a:t> </a:t>
            </a:r>
          </a:p>
        </p:txBody>
      </p:sp>
    </p:spTree>
    <p:extLst>
      <p:ext uri="{BB962C8B-B14F-4D97-AF65-F5344CB8AC3E}">
        <p14:creationId xmlns="" xmlns:p14="http://schemas.microsoft.com/office/powerpoint/2010/main" val="4292866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endParaRPr lang="pt-BR" dirty="0" smtClean="0"/>
          </a:p>
          <a:p>
            <a:r>
              <a:rPr lang="pt-BR" sz="2400" b="1" dirty="0" smtClean="0">
                <a:effectLst>
                  <a:outerShdw blurRad="38100" dist="38100" dir="2700000" algn="tl">
                    <a:srgbClr val="000000">
                      <a:alpha val="43137"/>
                    </a:srgbClr>
                  </a:outerShdw>
                </a:effectLst>
                <a:latin typeface="Arial" pitchFamily="34" charset="0"/>
                <a:cs typeface="Arial" pitchFamily="34" charset="0"/>
              </a:rPr>
              <a:t>Meta 5.1 e 5.2 </a:t>
            </a:r>
            <a:r>
              <a:rPr lang="pt-BR" sz="2400" b="1" dirty="0">
                <a:effectLst>
                  <a:outerShdw blurRad="38100" dist="38100" dir="2700000" algn="tl">
                    <a:srgbClr val="000000">
                      <a:alpha val="43137"/>
                    </a:srgbClr>
                  </a:outerShdw>
                </a:effectLst>
                <a:latin typeface="Arial" pitchFamily="34" charset="0"/>
                <a:cs typeface="Arial" pitchFamily="34" charset="0"/>
              </a:rPr>
              <a:t>de </a:t>
            </a:r>
            <a:r>
              <a:rPr lang="pt-BR" sz="2400" b="1" dirty="0">
                <a:solidFill>
                  <a:srgbClr val="FF0000"/>
                </a:solidFill>
                <a:effectLst>
                  <a:outerShdw blurRad="38100" dist="38100" dir="2700000" algn="tl">
                    <a:srgbClr val="000000">
                      <a:alpha val="43137"/>
                    </a:srgbClr>
                  </a:outerShdw>
                </a:effectLst>
                <a:latin typeface="Arial" pitchFamily="34" charset="0"/>
                <a:cs typeface="Arial" pitchFamily="34" charset="0"/>
              </a:rPr>
              <a:t>100% </a:t>
            </a:r>
            <a:r>
              <a:rPr lang="pt-BR" sz="2400" dirty="0">
                <a:effectLst>
                  <a:outerShdw blurRad="38100" dist="38100" dir="2700000" algn="tl">
                    <a:srgbClr val="000000">
                      <a:alpha val="43137"/>
                    </a:srgbClr>
                  </a:outerShdw>
                </a:effectLst>
                <a:latin typeface="Arial" pitchFamily="34" charset="0"/>
                <a:cs typeface="Arial" pitchFamily="34" charset="0"/>
              </a:rPr>
              <a:t>alcançada </a:t>
            </a:r>
            <a:r>
              <a:rPr lang="pt-BR" sz="2400" dirty="0">
                <a:latin typeface="Arial" pitchFamily="34" charset="0"/>
                <a:cs typeface="Arial" pitchFamily="34" charset="0"/>
              </a:rPr>
              <a:t>em todos os meses na proporção </a:t>
            </a:r>
            <a:r>
              <a:rPr lang="pt-BR" sz="2400" dirty="0" smtClean="0">
                <a:latin typeface="Arial" pitchFamily="34" charset="0"/>
                <a:cs typeface="Arial" pitchFamily="34" charset="0"/>
              </a:rPr>
              <a:t>para hipertensos e para diabéticos com estratificação </a:t>
            </a:r>
            <a:r>
              <a:rPr lang="pt-BR" sz="2400" dirty="0">
                <a:latin typeface="Arial" pitchFamily="34" charset="0"/>
                <a:cs typeface="Arial" pitchFamily="34" charset="0"/>
              </a:rPr>
              <a:t>de risco </a:t>
            </a:r>
            <a:r>
              <a:rPr lang="pt-BR" sz="2400" dirty="0" smtClean="0">
                <a:latin typeface="Arial" pitchFamily="34" charset="0"/>
                <a:cs typeface="Arial" pitchFamily="34" charset="0"/>
              </a:rPr>
              <a:t>cardiovascular </a:t>
            </a:r>
            <a:r>
              <a:rPr lang="pt-BR" sz="2400" dirty="0">
                <a:latin typeface="Arial" pitchFamily="34" charset="0"/>
                <a:cs typeface="Arial" pitchFamily="34" charset="0"/>
              </a:rPr>
              <a:t>em </a:t>
            </a:r>
            <a:r>
              <a:rPr lang="pt-BR" sz="2400" dirty="0" smtClean="0">
                <a:latin typeface="Arial" pitchFamily="34" charset="0"/>
                <a:cs typeface="Arial" pitchFamily="34" charset="0"/>
              </a:rPr>
              <a:t>dia.</a:t>
            </a:r>
            <a:endParaRPr lang="pt-BR" sz="2400" dirty="0">
              <a:latin typeface="Arial" pitchFamily="34" charset="0"/>
              <a:cs typeface="Arial" pitchFamily="34" charset="0"/>
            </a:endParaRPr>
          </a:p>
        </p:txBody>
      </p:sp>
      <p:sp>
        <p:nvSpPr>
          <p:cNvPr id="5" name="Título 4"/>
          <p:cNvSpPr>
            <a:spLocks noGrp="1"/>
          </p:cNvSpPr>
          <p:nvPr>
            <p:ph type="title"/>
          </p:nvPr>
        </p:nvSpPr>
        <p:spPr/>
        <p:txBody>
          <a:bodyPr/>
          <a:lstStyle/>
          <a:p>
            <a:r>
              <a:rPr lang="pt-BR" b="1" dirty="0">
                <a:solidFill>
                  <a:srgbClr val="FF0000"/>
                </a:solidFill>
                <a:effectLst/>
              </a:rPr>
              <a:t>Resultados:</a:t>
            </a:r>
            <a:endParaRPr lang="pt-BR" dirty="0">
              <a:solidFill>
                <a:srgbClr val="FF0000"/>
              </a:solidFill>
            </a:endParaRPr>
          </a:p>
        </p:txBody>
      </p:sp>
    </p:spTree>
    <p:extLst>
      <p:ext uri="{BB962C8B-B14F-4D97-AF65-F5344CB8AC3E}">
        <p14:creationId xmlns="" xmlns:p14="http://schemas.microsoft.com/office/powerpoint/2010/main" val="30732476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smtClean="0">
                <a:solidFill>
                  <a:srgbClr val="FF0000"/>
                </a:solidFill>
              </a:rPr>
              <a:t>Objetivo 6:</a:t>
            </a:r>
            <a:r>
              <a:rPr lang="pt-BR" sz="2800" dirty="0" smtClean="0"/>
              <a:t> </a:t>
            </a:r>
            <a:r>
              <a:rPr lang="pt-BR" sz="2800" dirty="0"/>
              <a:t>Promover a saúde de hipertensos e </a:t>
            </a:r>
            <a:r>
              <a:rPr lang="pt-BR" sz="2800" dirty="0" smtClean="0"/>
              <a:t>diabéticos.</a:t>
            </a:r>
            <a:endParaRPr lang="pt-BR" sz="2800" dirty="0"/>
          </a:p>
        </p:txBody>
      </p:sp>
      <p:sp>
        <p:nvSpPr>
          <p:cNvPr id="3" name="Espaço Reservado para Conteúdo 2"/>
          <p:cNvSpPr>
            <a:spLocks noGrp="1"/>
          </p:cNvSpPr>
          <p:nvPr>
            <p:ph idx="1"/>
          </p:nvPr>
        </p:nvSpPr>
        <p:spPr/>
        <p:txBody>
          <a:bodyPr>
            <a:noAutofit/>
          </a:bodyPr>
          <a:lstStyle/>
          <a:p>
            <a:pPr marL="82296" indent="0" algn="just">
              <a:buNone/>
            </a:pPr>
            <a:endParaRPr lang="pt-BR" sz="2400" dirty="0" smtClean="0"/>
          </a:p>
          <a:p>
            <a:r>
              <a:rPr lang="pt-BR" sz="2400" b="1" dirty="0" smtClean="0">
                <a:latin typeface="Arial" pitchFamily="34" charset="0"/>
                <a:cs typeface="Arial" pitchFamily="34" charset="0"/>
              </a:rPr>
              <a:t>Meta 6.1:</a:t>
            </a:r>
            <a:r>
              <a:rPr lang="pt-BR" sz="2400" dirty="0" smtClean="0">
                <a:latin typeface="Arial" pitchFamily="34" charset="0"/>
                <a:cs typeface="Arial" pitchFamily="34" charset="0"/>
              </a:rPr>
              <a:t> Garantir orientação nutricional sobre alimentação saudável a 100% dos usuários hipertensos.</a:t>
            </a:r>
          </a:p>
          <a:p>
            <a:r>
              <a:rPr lang="pt-BR" sz="2400" b="1" dirty="0" smtClean="0">
                <a:latin typeface="Arial" pitchFamily="34" charset="0"/>
                <a:cs typeface="Arial" pitchFamily="34" charset="0"/>
              </a:rPr>
              <a:t>Meta 6.2:</a:t>
            </a:r>
            <a:r>
              <a:rPr lang="pt-BR" sz="2400" dirty="0" smtClean="0">
                <a:latin typeface="Arial" pitchFamily="34" charset="0"/>
                <a:cs typeface="Arial" pitchFamily="34" charset="0"/>
              </a:rPr>
              <a:t> Garantir orientação nutricional sobre alimentação saudável a 100% dos usuários diabéticos.</a:t>
            </a:r>
          </a:p>
          <a:p>
            <a:r>
              <a:rPr lang="pt-BR" sz="2400" b="1" dirty="0" smtClean="0">
                <a:latin typeface="Arial" pitchFamily="34" charset="0"/>
                <a:cs typeface="Arial" pitchFamily="34" charset="0"/>
              </a:rPr>
              <a:t>Meta 6.3:</a:t>
            </a:r>
            <a:r>
              <a:rPr lang="pt-BR" sz="2400" dirty="0" smtClean="0">
                <a:latin typeface="Arial" pitchFamily="34" charset="0"/>
                <a:cs typeface="Arial" pitchFamily="34" charset="0"/>
              </a:rPr>
              <a:t> Garantir orientação em relação à prática regular de atividade física a 100% dos usuários hipertensos.</a:t>
            </a:r>
          </a:p>
          <a:p>
            <a:r>
              <a:rPr lang="pt-BR" sz="2400" b="1" dirty="0" smtClean="0">
                <a:latin typeface="Arial" pitchFamily="34" charset="0"/>
                <a:cs typeface="Arial" pitchFamily="34" charset="0"/>
              </a:rPr>
              <a:t>Meta 6.4:</a:t>
            </a:r>
            <a:r>
              <a:rPr lang="pt-BR" sz="2400" dirty="0" smtClean="0">
                <a:latin typeface="Arial" pitchFamily="34" charset="0"/>
                <a:cs typeface="Arial" pitchFamily="34" charset="0"/>
              </a:rPr>
              <a:t> Garantir orientação em relação à prática regular de atividade física a 100% dos usuários diabéticos.</a:t>
            </a:r>
          </a:p>
          <a:p>
            <a:endParaRPr lang="pt-BR" sz="2400" dirty="0"/>
          </a:p>
          <a:p>
            <a:pPr marL="82296" indent="0" algn="just">
              <a:buNone/>
            </a:pPr>
            <a:endParaRPr lang="pt-BR" sz="2400" dirty="0"/>
          </a:p>
        </p:txBody>
      </p:sp>
    </p:spTree>
    <p:extLst>
      <p:ext uri="{BB962C8B-B14F-4D97-AF65-F5344CB8AC3E}">
        <p14:creationId xmlns="" xmlns:p14="http://schemas.microsoft.com/office/powerpoint/2010/main" val="390755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latin typeface="Times New Roman" pitchFamily="18" charset="0"/>
                <a:cs typeface="Times New Roman" pitchFamily="18" charset="0"/>
              </a:rPr>
              <a:t>INTRODUÇÃO</a:t>
            </a:r>
            <a:endParaRPr lang="pt-BR" sz="4000" dirty="0">
              <a:solidFill>
                <a:srgbClr val="FF0000"/>
              </a:solidFill>
            </a:endParaRPr>
          </a:p>
        </p:txBody>
      </p:sp>
      <p:sp>
        <p:nvSpPr>
          <p:cNvPr id="3" name="Espaço Reservado para Conteúdo 2"/>
          <p:cNvSpPr>
            <a:spLocks noGrp="1"/>
          </p:cNvSpPr>
          <p:nvPr>
            <p:ph idx="1"/>
          </p:nvPr>
        </p:nvSpPr>
        <p:spPr>
          <a:xfrm>
            <a:off x="1435608" y="1447800"/>
            <a:ext cx="7351234" cy="4624406"/>
          </a:xfrm>
        </p:spPr>
        <p:txBody>
          <a:bodyPr>
            <a:normAutofit fontScale="92500" lnSpcReduction="20000"/>
          </a:bodyPr>
          <a:lstStyle/>
          <a:p>
            <a:endParaRPr lang="pt-BR" sz="2400" dirty="0" smtClean="0"/>
          </a:p>
          <a:p>
            <a:pPr algn="just"/>
            <a:r>
              <a:rPr lang="pt-BR" sz="2600" dirty="0" smtClean="0">
                <a:latin typeface="Arial" pitchFamily="34" charset="0"/>
                <a:cs typeface="Arial" pitchFamily="34" charset="0"/>
              </a:rPr>
              <a:t>Mossoró é o maior município em extensão territorial do Rio Grande do Norte, localizada entre duas capitais, Natal e Fortaleza, se limita com os municípios de Aracati (Ceará), </a:t>
            </a:r>
            <a:r>
              <a:rPr lang="pt-BR" sz="2600" dirty="0" err="1" smtClean="0">
                <a:latin typeface="Arial" pitchFamily="34" charset="0"/>
                <a:cs typeface="Arial" pitchFamily="34" charset="0"/>
              </a:rPr>
              <a:t>Tibau</a:t>
            </a:r>
            <a:r>
              <a:rPr lang="pt-BR" sz="2600" dirty="0" smtClean="0">
                <a:latin typeface="Arial" pitchFamily="34" charset="0"/>
                <a:cs typeface="Arial" pitchFamily="34" charset="0"/>
              </a:rPr>
              <a:t> e Grossos ao norte, Governador </a:t>
            </a:r>
            <a:r>
              <a:rPr lang="pt-BR" sz="2600" dirty="0" err="1" smtClean="0">
                <a:latin typeface="Arial" pitchFamily="34" charset="0"/>
                <a:cs typeface="Arial" pitchFamily="34" charset="0"/>
              </a:rPr>
              <a:t>Dix-Sept</a:t>
            </a:r>
            <a:r>
              <a:rPr lang="pt-BR" sz="2600" dirty="0" smtClean="0">
                <a:latin typeface="Arial" pitchFamily="34" charset="0"/>
                <a:cs typeface="Arial" pitchFamily="34" charset="0"/>
              </a:rPr>
              <a:t> Rosado e </a:t>
            </a:r>
            <a:r>
              <a:rPr lang="pt-BR" sz="2600" dirty="0" err="1" smtClean="0">
                <a:latin typeface="Arial" pitchFamily="34" charset="0"/>
                <a:cs typeface="Arial" pitchFamily="34" charset="0"/>
              </a:rPr>
              <a:t>Upanema</a:t>
            </a:r>
            <a:r>
              <a:rPr lang="pt-BR" sz="2600" dirty="0" smtClean="0">
                <a:latin typeface="Arial" pitchFamily="34" charset="0"/>
                <a:cs typeface="Arial" pitchFamily="34" charset="0"/>
              </a:rPr>
              <a:t> a sul, Areia Branca, Serra do Mel e </a:t>
            </a:r>
            <a:r>
              <a:rPr lang="pt-BR" sz="2600" dirty="0" err="1" smtClean="0">
                <a:latin typeface="Arial" pitchFamily="34" charset="0"/>
                <a:cs typeface="Arial" pitchFamily="34" charset="0"/>
              </a:rPr>
              <a:t>Assú</a:t>
            </a:r>
            <a:r>
              <a:rPr lang="pt-BR" sz="2600" dirty="0" smtClean="0">
                <a:latin typeface="Arial" pitchFamily="34" charset="0"/>
                <a:cs typeface="Arial" pitchFamily="34" charset="0"/>
              </a:rPr>
              <a:t> a leste, assim como Baraúna a oeste, sua população foi estimada em 284.288 habitantes, conta com 45 Unidades Básicas de Saúde (USF) tendo estas 64 equipes de saúde da família, com Núcleo de Atenção à Saúde da Família (NASF)</a:t>
            </a:r>
            <a:endParaRPr lang="pt-BR" sz="2600" b="1" u="sng" dirty="0" smtClean="0">
              <a:solidFill>
                <a:srgbClr val="FF0000"/>
              </a:solidFill>
              <a:latin typeface="Arial" pitchFamily="34" charset="0"/>
              <a:cs typeface="Arial" pitchFamily="34" charset="0"/>
            </a:endParaRPr>
          </a:p>
          <a:p>
            <a:pPr algn="just">
              <a:buNone/>
            </a:pPr>
            <a:endParaRPr lang="pt-BR" sz="2400" dirty="0" smtClean="0"/>
          </a:p>
          <a:p>
            <a:endParaRPr lang="pt-BR" sz="2400" dirty="0" smtClean="0"/>
          </a:p>
          <a:p>
            <a:endParaRPr lang="pt-BR" sz="2400" dirty="0" smtClean="0"/>
          </a:p>
          <a:p>
            <a:endParaRPr lang="pt-BR" dirty="0"/>
          </a:p>
        </p:txBody>
      </p:sp>
    </p:spTree>
    <p:extLst>
      <p:ext uri="{BB962C8B-B14F-4D97-AF65-F5344CB8AC3E}">
        <p14:creationId xmlns="" xmlns:p14="http://schemas.microsoft.com/office/powerpoint/2010/main" val="15412746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Objetivo 6:</a:t>
            </a:r>
            <a:r>
              <a:rPr lang="pt-BR" dirty="0" smtClean="0">
                <a:solidFill>
                  <a:srgbClr val="FF0000"/>
                </a:solidFill>
              </a:rPr>
              <a:t> </a:t>
            </a:r>
            <a:r>
              <a:rPr lang="pt-BR" dirty="0" smtClean="0"/>
              <a:t>Promover a saúde de hipertensos e diabéticos</a:t>
            </a:r>
            <a:br>
              <a:rPr lang="pt-BR" dirty="0" smtClean="0"/>
            </a:br>
            <a:endParaRPr lang="pt-BR" dirty="0"/>
          </a:p>
        </p:txBody>
      </p:sp>
      <p:sp>
        <p:nvSpPr>
          <p:cNvPr id="3" name="Espaço Reservado para Conteúdo 2"/>
          <p:cNvSpPr>
            <a:spLocks noGrp="1"/>
          </p:cNvSpPr>
          <p:nvPr>
            <p:ph idx="1"/>
          </p:nvPr>
        </p:nvSpPr>
        <p:spPr/>
        <p:txBody>
          <a:bodyPr>
            <a:normAutofit/>
          </a:bodyPr>
          <a:lstStyle/>
          <a:p>
            <a:r>
              <a:rPr lang="pt-BR" sz="2400" b="1" dirty="0" smtClean="0">
                <a:latin typeface="Arial" pitchFamily="34" charset="0"/>
                <a:cs typeface="Arial" pitchFamily="34" charset="0"/>
              </a:rPr>
              <a:t>Meta 6.5:</a:t>
            </a:r>
            <a:r>
              <a:rPr lang="pt-BR" sz="2400" dirty="0" smtClean="0">
                <a:latin typeface="Arial" pitchFamily="34" charset="0"/>
                <a:cs typeface="Arial" pitchFamily="34" charset="0"/>
              </a:rPr>
              <a:t> Garantir orientação sobre os riscos do tabagismo a 100% dos usuários hipertensos.</a:t>
            </a:r>
          </a:p>
          <a:p>
            <a:r>
              <a:rPr lang="pt-BR" sz="2400" b="1" dirty="0" smtClean="0">
                <a:latin typeface="Arial" pitchFamily="34" charset="0"/>
                <a:cs typeface="Arial" pitchFamily="34" charset="0"/>
              </a:rPr>
              <a:t>Meta 6.6:</a:t>
            </a:r>
            <a:r>
              <a:rPr lang="pt-BR" sz="2400" dirty="0" smtClean="0">
                <a:latin typeface="Arial" pitchFamily="34" charset="0"/>
                <a:cs typeface="Arial" pitchFamily="34" charset="0"/>
              </a:rPr>
              <a:t> Garantir orientação sobre os riscos do tabagismo a 100% dos usuários diabéticos.</a:t>
            </a:r>
          </a:p>
          <a:p>
            <a:r>
              <a:rPr lang="pt-BR" sz="2400" b="1" dirty="0" smtClean="0">
                <a:latin typeface="Arial" pitchFamily="34" charset="0"/>
                <a:cs typeface="Arial" pitchFamily="34" charset="0"/>
              </a:rPr>
              <a:t>Meta 6.7:</a:t>
            </a:r>
            <a:r>
              <a:rPr lang="pt-BR" sz="2400" dirty="0" smtClean="0">
                <a:latin typeface="Arial" pitchFamily="34" charset="0"/>
                <a:cs typeface="Arial" pitchFamily="34" charset="0"/>
              </a:rPr>
              <a:t> Garantir orientação sobre higiene bucal a 100% dos usuários hipertensos.</a:t>
            </a:r>
          </a:p>
          <a:p>
            <a:r>
              <a:rPr lang="pt-BR" sz="2400" b="1" dirty="0" smtClean="0">
                <a:latin typeface="Arial" pitchFamily="34" charset="0"/>
                <a:cs typeface="Arial" pitchFamily="34" charset="0"/>
              </a:rPr>
              <a:t>Meta 6.8:</a:t>
            </a:r>
            <a:r>
              <a:rPr lang="pt-BR" sz="2400" dirty="0" smtClean="0">
                <a:latin typeface="Arial" pitchFamily="34" charset="0"/>
                <a:cs typeface="Arial" pitchFamily="34" charset="0"/>
              </a:rPr>
              <a:t> Garantir orientação sobre higiene bucal a 100% dos usuários diabéticos.</a:t>
            </a:r>
          </a:p>
          <a:p>
            <a:pPr marL="82296" indent="0" algn="just">
              <a:buNone/>
            </a:pPr>
            <a:r>
              <a:rPr lang="pt-BR" dirty="0" smtClean="0"/>
              <a:t> </a:t>
            </a:r>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solidFill>
                  <a:srgbClr val="FF0000"/>
                </a:solidFill>
              </a:rPr>
              <a:t>Resultados:</a:t>
            </a:r>
            <a:endParaRPr lang="pt-BR" dirty="0">
              <a:solidFill>
                <a:srgbClr val="FF0000"/>
              </a:solidFill>
            </a:endParaRPr>
          </a:p>
        </p:txBody>
      </p:sp>
      <p:sp>
        <p:nvSpPr>
          <p:cNvPr id="5" name="Espaço Reservado para Conteúdo 4"/>
          <p:cNvSpPr>
            <a:spLocks noGrp="1"/>
          </p:cNvSpPr>
          <p:nvPr>
            <p:ph idx="1"/>
          </p:nvPr>
        </p:nvSpPr>
        <p:spPr/>
        <p:txBody>
          <a:bodyPr>
            <a:normAutofit/>
          </a:bodyPr>
          <a:lstStyle/>
          <a:p>
            <a:r>
              <a:rPr lang="pt-BR" sz="2400" b="1" dirty="0" smtClean="0">
                <a:effectLst>
                  <a:outerShdw blurRad="38100" dist="38100" dir="2700000" algn="tl">
                    <a:srgbClr val="000000">
                      <a:alpha val="43137"/>
                    </a:srgbClr>
                  </a:outerShdw>
                </a:effectLst>
                <a:latin typeface="Arial" pitchFamily="34" charset="0"/>
                <a:cs typeface="Arial" pitchFamily="34" charset="0"/>
              </a:rPr>
              <a:t>Objetivo 6 e Metas </a:t>
            </a:r>
            <a:r>
              <a:rPr lang="pt-BR" sz="2400" b="1" dirty="0">
                <a:effectLst>
                  <a:outerShdw blurRad="38100" dist="38100" dir="2700000" algn="tl">
                    <a:srgbClr val="000000">
                      <a:alpha val="43137"/>
                    </a:srgbClr>
                  </a:outerShdw>
                </a:effectLst>
                <a:latin typeface="Arial" pitchFamily="34" charset="0"/>
                <a:cs typeface="Arial" pitchFamily="34" charset="0"/>
              </a:rPr>
              <a:t>de </a:t>
            </a:r>
            <a:r>
              <a:rPr lang="pt-BR" sz="2400" b="1" dirty="0">
                <a:solidFill>
                  <a:srgbClr val="FF0000"/>
                </a:solidFill>
                <a:effectLst>
                  <a:outerShdw blurRad="38100" dist="38100" dir="2700000" algn="tl">
                    <a:srgbClr val="000000">
                      <a:alpha val="43137"/>
                    </a:srgbClr>
                  </a:outerShdw>
                </a:effectLst>
                <a:latin typeface="Arial" pitchFamily="34" charset="0"/>
                <a:cs typeface="Arial" pitchFamily="34" charset="0"/>
              </a:rPr>
              <a:t>100% </a:t>
            </a:r>
            <a:r>
              <a:rPr lang="pt-BR" sz="2400" b="1" dirty="0" smtClean="0">
                <a:effectLst>
                  <a:outerShdw blurRad="38100" dist="38100" dir="2700000" algn="tl">
                    <a:srgbClr val="000000">
                      <a:alpha val="43137"/>
                    </a:srgbClr>
                  </a:outerShdw>
                </a:effectLst>
                <a:latin typeface="Arial" pitchFamily="34" charset="0"/>
                <a:cs typeface="Arial" pitchFamily="34" charset="0"/>
              </a:rPr>
              <a:t>alcançadas </a:t>
            </a:r>
            <a:r>
              <a:rPr lang="pt-BR" sz="2400" dirty="0">
                <a:latin typeface="Arial" pitchFamily="34" charset="0"/>
                <a:cs typeface="Arial" pitchFamily="34" charset="0"/>
              </a:rPr>
              <a:t>em todos os meses na proporção de hipertensos </a:t>
            </a:r>
            <a:r>
              <a:rPr lang="pt-BR" sz="2400" dirty="0" smtClean="0">
                <a:latin typeface="Arial" pitchFamily="34" charset="0"/>
                <a:cs typeface="Arial" pitchFamily="34" charset="0"/>
              </a:rPr>
              <a:t>e diabéticos recebeu orientação para promover a saúde em quanto.</a:t>
            </a:r>
          </a:p>
          <a:p>
            <a:r>
              <a:rPr lang="pt-BR" sz="2400" dirty="0" smtClean="0">
                <a:latin typeface="Arial" pitchFamily="34" charset="0"/>
                <a:cs typeface="Arial" pitchFamily="34" charset="0"/>
              </a:rPr>
              <a:t>Alimentação saudável</a:t>
            </a:r>
          </a:p>
          <a:p>
            <a:r>
              <a:rPr lang="pt-BR" sz="2400" dirty="0" smtClean="0">
                <a:latin typeface="Arial" pitchFamily="34" charset="0"/>
                <a:cs typeface="Arial" pitchFamily="34" charset="0"/>
              </a:rPr>
              <a:t>Prática de atividade física regular.</a:t>
            </a:r>
          </a:p>
          <a:p>
            <a:r>
              <a:rPr lang="pt-BR" sz="2400" dirty="0" smtClean="0">
                <a:latin typeface="Arial" pitchFamily="34" charset="0"/>
                <a:cs typeface="Arial" pitchFamily="34" charset="0"/>
              </a:rPr>
              <a:t>Riscos de tabagismo.</a:t>
            </a:r>
          </a:p>
          <a:p>
            <a:r>
              <a:rPr lang="pt-BR" sz="2400" dirty="0" smtClean="0">
                <a:latin typeface="Arial" pitchFamily="34" charset="0"/>
                <a:cs typeface="Arial" pitchFamily="34" charset="0"/>
              </a:rPr>
              <a:t>Higiene bucal.</a:t>
            </a:r>
            <a:endParaRPr lang="pt-BR" sz="2400" dirty="0">
              <a:latin typeface="Arial" pitchFamily="34" charset="0"/>
              <a:cs typeface="Arial" pitchFamily="34" charset="0"/>
            </a:endParaRPr>
          </a:p>
        </p:txBody>
      </p:sp>
    </p:spTree>
    <p:extLst>
      <p:ext uri="{BB962C8B-B14F-4D97-AF65-F5344CB8AC3E}">
        <p14:creationId xmlns="" xmlns:p14="http://schemas.microsoft.com/office/powerpoint/2010/main" val="25706755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8728" y="571480"/>
            <a:ext cx="7498080" cy="1143000"/>
          </a:xfrm>
        </p:spPr>
        <p:txBody>
          <a:bodyPr>
            <a:normAutofit fontScale="90000"/>
          </a:bodyPr>
          <a:lstStyle/>
          <a:p>
            <a:r>
              <a:rPr lang="pt-BR" b="1" u="sng" dirty="0" smtClean="0">
                <a:solidFill>
                  <a:srgbClr val="FF0000"/>
                </a:solidFill>
              </a:rPr>
              <a:t>Discussão</a:t>
            </a:r>
            <a:br>
              <a:rPr lang="pt-BR" b="1" u="sng" dirty="0" smtClean="0">
                <a:solidFill>
                  <a:srgbClr val="FF0000"/>
                </a:solidFill>
              </a:rPr>
            </a:br>
            <a:r>
              <a:rPr lang="pt-BR" sz="2700" dirty="0" smtClean="0"/>
              <a:t>Importância da intervenção para </a:t>
            </a:r>
            <a:r>
              <a:rPr lang="pt-BR" sz="2700" b="1" dirty="0" smtClean="0">
                <a:solidFill>
                  <a:srgbClr val="FF0000"/>
                </a:solidFill>
                <a:effectLst>
                  <a:outerShdw blurRad="38100" dist="38100" dir="2700000" algn="tl">
                    <a:srgbClr val="000000">
                      <a:alpha val="43137"/>
                    </a:srgbClr>
                  </a:outerShdw>
                </a:effectLst>
              </a:rPr>
              <a:t>EQUIPE</a:t>
            </a:r>
            <a:r>
              <a:rPr lang="pt-BR" sz="4000" b="1" dirty="0" smtClean="0">
                <a:solidFill>
                  <a:srgbClr val="FF0000"/>
                </a:solidFill>
                <a:effectLst>
                  <a:outerShdw blurRad="38100" dist="38100" dir="2700000" algn="tl">
                    <a:srgbClr val="000000">
                      <a:alpha val="43137"/>
                    </a:srgbClr>
                  </a:outerShdw>
                </a:effectLst>
              </a:rPr>
              <a:t/>
            </a:r>
            <a:br>
              <a:rPr lang="pt-BR" sz="4000" b="1" dirty="0" smtClean="0">
                <a:solidFill>
                  <a:srgbClr val="FF0000"/>
                </a:solidFill>
                <a:effectLst>
                  <a:outerShdw blurRad="38100" dist="38100" dir="2700000" algn="tl">
                    <a:srgbClr val="000000">
                      <a:alpha val="43137"/>
                    </a:srgbClr>
                  </a:outerShdw>
                </a:effectLst>
              </a:rPr>
            </a:br>
            <a:endParaRPr lang="pt-BR" b="1" u="sng" dirty="0">
              <a:solidFill>
                <a:srgbClr val="FF0000"/>
              </a:solidFill>
            </a:endParaRPr>
          </a:p>
        </p:txBody>
      </p:sp>
      <p:sp>
        <p:nvSpPr>
          <p:cNvPr id="3" name="Espaço Reservado para Conteúdo 2"/>
          <p:cNvSpPr>
            <a:spLocks noGrp="1"/>
          </p:cNvSpPr>
          <p:nvPr>
            <p:ph idx="1"/>
          </p:nvPr>
        </p:nvSpPr>
        <p:spPr>
          <a:xfrm>
            <a:off x="1500166" y="1857364"/>
            <a:ext cx="7498080" cy="4143404"/>
          </a:xfrm>
        </p:spPr>
        <p:txBody>
          <a:bodyPr>
            <a:normAutofit/>
          </a:bodyPr>
          <a:lstStyle/>
          <a:p>
            <a:r>
              <a:rPr lang="pt-BR" sz="2400" dirty="0" smtClean="0">
                <a:latin typeface="Arial" pitchFamily="34" charset="0"/>
                <a:cs typeface="Arial" pitchFamily="34" charset="0"/>
              </a:rPr>
              <a:t>Fortaleceu a união da equipe.</a:t>
            </a:r>
          </a:p>
          <a:p>
            <a:r>
              <a:rPr lang="pt-BR" sz="2400" dirty="0" smtClean="0">
                <a:latin typeface="Arial" pitchFamily="34" charset="0"/>
                <a:cs typeface="Arial" pitchFamily="34" charset="0"/>
              </a:rPr>
              <a:t>Melhorou a organização e distribuição do trabalho nos membros da equipe.</a:t>
            </a:r>
          </a:p>
          <a:p>
            <a:r>
              <a:rPr lang="pt-BR" sz="2400" dirty="0" smtClean="0">
                <a:latin typeface="Arial" pitchFamily="34" charset="0"/>
                <a:cs typeface="Arial" pitchFamily="34" charset="0"/>
              </a:rPr>
              <a:t>Promoveu o trabalho integrado de todos seus membros.</a:t>
            </a:r>
          </a:p>
          <a:p>
            <a:r>
              <a:rPr lang="pt-BR" sz="2400" dirty="0" smtClean="0">
                <a:latin typeface="Arial" pitchFamily="34" charset="0"/>
                <a:cs typeface="Arial" pitchFamily="34" charset="0"/>
              </a:rPr>
              <a:t>Aumentaram os conhecimentos dos membros da equipe.</a:t>
            </a:r>
          </a:p>
          <a:p>
            <a:r>
              <a:rPr lang="pt-BR" sz="2400" dirty="0" smtClean="0">
                <a:latin typeface="Arial" pitchFamily="34" charset="0"/>
                <a:cs typeface="Arial" pitchFamily="34" charset="0"/>
              </a:rPr>
              <a:t>A equipe adquiriu responsabilidade no acompanhamento dos usuários.  </a:t>
            </a:r>
          </a:p>
          <a:p>
            <a:endParaRPr lang="pt-BR" dirty="0" smtClean="0"/>
          </a:p>
          <a:p>
            <a:endParaRPr lang="pt-BR" sz="2800" b="1" dirty="0" smtClean="0">
              <a:solidFill>
                <a:srgbClr val="FF0000"/>
              </a:solidFill>
              <a:effectLst>
                <a:outerShdw blurRad="38100" dist="38100" dir="2700000" algn="tl">
                  <a:srgbClr val="000000">
                    <a:alpha val="43137"/>
                  </a:srgbClr>
                </a:outerShdw>
              </a:effectLst>
            </a:endParaRPr>
          </a:p>
          <a:p>
            <a:pPr marL="82296" indent="0">
              <a:buNone/>
            </a:pPr>
            <a:endParaRPr lang="pt-BR" dirty="0" smtClean="0"/>
          </a:p>
        </p:txBody>
      </p:sp>
    </p:spTree>
    <p:extLst>
      <p:ext uri="{BB962C8B-B14F-4D97-AF65-F5344CB8AC3E}">
        <p14:creationId xmlns="" xmlns:p14="http://schemas.microsoft.com/office/powerpoint/2010/main" val="7968029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700" dirty="0" smtClean="0">
                <a:latin typeface="Arial" panose="020B0604020202020204" pitchFamily="34" charset="0"/>
                <a:cs typeface="Arial" panose="020B0604020202020204" pitchFamily="34" charset="0"/>
              </a:rPr>
              <a:t>Importância da intervenção para </a:t>
            </a:r>
            <a:r>
              <a:rPr lang="pt-BR" sz="27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SERVIÇO</a:t>
            </a:r>
            <a:r>
              <a:rPr lang="pt-BR" sz="44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pt-BR" sz="44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pt-BR" dirty="0"/>
          </a:p>
        </p:txBody>
      </p:sp>
      <p:sp>
        <p:nvSpPr>
          <p:cNvPr id="3" name="Espaço Reservado para Conteúdo 2"/>
          <p:cNvSpPr>
            <a:spLocks noGrp="1"/>
          </p:cNvSpPr>
          <p:nvPr>
            <p:ph idx="1"/>
          </p:nvPr>
        </p:nvSpPr>
        <p:spPr>
          <a:xfrm>
            <a:off x="1435608" y="1447800"/>
            <a:ext cx="7498080" cy="4624406"/>
          </a:xfrm>
        </p:spPr>
        <p:txBody>
          <a:bodyPr>
            <a:normAutofit/>
          </a:bodyPr>
          <a:lstStyle/>
          <a:p>
            <a:r>
              <a:rPr lang="pt-BR" sz="2400" dirty="0" smtClean="0">
                <a:latin typeface="Arial" pitchFamily="34" charset="0"/>
                <a:cs typeface="Arial" pitchFamily="34" charset="0"/>
              </a:rPr>
              <a:t>A unidade ganhou uma melhor organização e atualização nos registros de seus usuários. </a:t>
            </a:r>
          </a:p>
          <a:p>
            <a:r>
              <a:rPr lang="pt-BR" sz="2400" dirty="0" smtClean="0">
                <a:latin typeface="Arial" pitchFamily="34" charset="0"/>
                <a:cs typeface="Arial" pitchFamily="34" charset="0"/>
              </a:rPr>
              <a:t>O trabalho ficou mais organizado devido a definição das tarefas de cada membro da equipe.</a:t>
            </a:r>
          </a:p>
          <a:p>
            <a:r>
              <a:rPr lang="pt-BR" sz="2400" dirty="0" smtClean="0">
                <a:latin typeface="Arial" pitchFamily="34" charset="0"/>
                <a:cs typeface="Arial" pitchFamily="34" charset="0"/>
              </a:rPr>
              <a:t>Foram reorganizado o atendimento aos usuários no programa de HIPERDIA.</a:t>
            </a:r>
          </a:p>
          <a:p>
            <a:r>
              <a:rPr lang="pt-BR" sz="2400" dirty="0" smtClean="0">
                <a:latin typeface="Arial" pitchFamily="34" charset="0"/>
                <a:cs typeface="Arial" pitchFamily="34" charset="0"/>
              </a:rPr>
              <a:t>A intervenção foi incorporada a rotina do posto o que vai contribuir para o desenvolvimento e qualificação do serviço como um todo. </a:t>
            </a:r>
          </a:p>
          <a:p>
            <a:endParaRPr lang="pt-B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700" dirty="0" smtClean="0">
                <a:latin typeface="Arial" panose="020B0604020202020204" pitchFamily="34" charset="0"/>
                <a:cs typeface="Arial" panose="020B0604020202020204" pitchFamily="34" charset="0"/>
              </a:rPr>
              <a:t>Importância da intervenção para </a:t>
            </a:r>
            <a:r>
              <a:rPr lang="pt-BR" sz="27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COMUNIDADE</a:t>
            </a:r>
            <a:r>
              <a:rPr lang="pt-BR" sz="4400" b="1" dirty="0" smtClean="0">
                <a:solidFill>
                  <a:srgbClr val="FF0000"/>
                </a:solidFill>
                <a:latin typeface="Arial" panose="020B0604020202020204" pitchFamily="34" charset="0"/>
                <a:cs typeface="Arial" panose="020B0604020202020204" pitchFamily="34" charset="0"/>
              </a:rPr>
              <a:t/>
            </a:r>
            <a:br>
              <a:rPr lang="pt-BR" sz="4400" b="1" dirty="0" smtClean="0">
                <a:solidFill>
                  <a:srgbClr val="FF0000"/>
                </a:solidFill>
                <a:latin typeface="Arial" panose="020B0604020202020204" pitchFamily="34" charset="0"/>
                <a:cs typeface="Arial" panose="020B0604020202020204" pitchFamily="34" charset="0"/>
              </a:rPr>
            </a:br>
            <a:endParaRPr lang="pt-BR" dirty="0"/>
          </a:p>
        </p:txBody>
      </p:sp>
      <p:sp>
        <p:nvSpPr>
          <p:cNvPr id="3" name="Espaço Reservado para Conteúdo 2"/>
          <p:cNvSpPr>
            <a:spLocks noGrp="1"/>
          </p:cNvSpPr>
          <p:nvPr>
            <p:ph idx="1"/>
          </p:nvPr>
        </p:nvSpPr>
        <p:spPr>
          <a:xfrm>
            <a:off x="1428728" y="1142984"/>
            <a:ext cx="7498080" cy="4143404"/>
          </a:xfrm>
        </p:spPr>
        <p:txBody>
          <a:bodyPr>
            <a:normAutofit fontScale="70000" lnSpcReduction="20000"/>
          </a:bodyPr>
          <a:lstStyle/>
          <a:p>
            <a:endParaRPr lang="pt-BR" dirty="0" smtClean="0">
              <a:latin typeface="Arial" pitchFamily="34" charset="0"/>
              <a:cs typeface="Arial" pitchFamily="34" charset="0"/>
            </a:endParaRPr>
          </a:p>
          <a:p>
            <a:pPr algn="just"/>
            <a:r>
              <a:rPr lang="pt-BR" sz="3400" dirty="0" smtClean="0">
                <a:latin typeface="Arial" pitchFamily="34" charset="0"/>
                <a:cs typeface="Arial" pitchFamily="34" charset="0"/>
              </a:rPr>
              <a:t>A comunidade foi beneficiada com atendimentos de qualidade para os usuários hipertensos e diabéticos.</a:t>
            </a:r>
          </a:p>
          <a:p>
            <a:pPr algn="just"/>
            <a:r>
              <a:rPr lang="pt-BR" sz="3400" dirty="0" smtClean="0">
                <a:latin typeface="Arial" pitchFamily="34" charset="0"/>
                <a:cs typeface="Arial" pitchFamily="34" charset="0"/>
              </a:rPr>
              <a:t>Adquiriu conhecimentos sobre a existência do programa de HIPERDIA.</a:t>
            </a:r>
          </a:p>
          <a:p>
            <a:pPr algn="just"/>
            <a:r>
              <a:rPr lang="pt-BR" sz="3400" dirty="0" smtClean="0">
                <a:latin typeface="Arial" pitchFamily="34" charset="0"/>
                <a:cs typeface="Arial" pitchFamily="34" charset="0"/>
              </a:rPr>
              <a:t>Aprendeu  a importância do cuidado adequado para a  diminuição dos fatores de risco e para evitar as principais complicações destas doenças.</a:t>
            </a:r>
          </a:p>
          <a:p>
            <a:pPr algn="just"/>
            <a:r>
              <a:rPr lang="pt-BR" sz="3400" dirty="0" smtClean="0">
                <a:latin typeface="Arial" pitchFamily="34" charset="0"/>
                <a:cs typeface="Arial" pitchFamily="34" charset="0"/>
              </a:rPr>
              <a:t>Demonstraram satisfação com a prioridade e qualidade no atendimento.</a:t>
            </a:r>
          </a:p>
          <a:p>
            <a:endParaRPr lang="pt-B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35608" y="1447800"/>
            <a:ext cx="7498080" cy="4481530"/>
          </a:xfrm>
        </p:spPr>
        <p:txBody>
          <a:bodyPr>
            <a:normAutofit/>
          </a:bodyPr>
          <a:lstStyle/>
          <a:p>
            <a:pPr algn="just" fontAlgn="base">
              <a:spcBef>
                <a:spcPct val="0"/>
              </a:spcBef>
              <a:spcAft>
                <a:spcPct val="0"/>
              </a:spcAft>
              <a:buNone/>
            </a:pPr>
            <a:r>
              <a:rPr lang="pt-BR" sz="2400" dirty="0" smtClean="0">
                <a:solidFill>
                  <a:srgbClr val="FF0000"/>
                </a:solidFill>
                <a:latin typeface="Arial" pitchFamily="34" charset="0"/>
                <a:ea typeface="Times New Roman" pitchFamily="18" charset="0"/>
                <a:cs typeface="Arial" pitchFamily="34" charset="0"/>
              </a:rPr>
              <a:t>CONT.</a:t>
            </a:r>
          </a:p>
          <a:p>
            <a:pPr algn="just" fontAlgn="base">
              <a:spcBef>
                <a:spcPct val="0"/>
              </a:spcBef>
              <a:spcAft>
                <a:spcPct val="0"/>
              </a:spcAft>
            </a:pPr>
            <a:r>
              <a:rPr lang="pt-BR" sz="2400" dirty="0" smtClean="0">
                <a:latin typeface="Arial" pitchFamily="34" charset="0"/>
                <a:ea typeface="Times New Roman" pitchFamily="18" charset="0"/>
                <a:cs typeface="Arial" pitchFamily="34" charset="0"/>
              </a:rPr>
              <a:t>A intervenção ficou incorporada na rotina de atendimento da unidade.</a:t>
            </a:r>
          </a:p>
          <a:p>
            <a:pPr algn="just" fontAlgn="base">
              <a:spcBef>
                <a:spcPct val="0"/>
              </a:spcBef>
              <a:spcAft>
                <a:spcPct val="0"/>
              </a:spcAft>
            </a:pPr>
            <a:r>
              <a:rPr lang="pt-BR" sz="2400" dirty="0" smtClean="0">
                <a:latin typeface="Arial" pitchFamily="34" charset="0"/>
                <a:ea typeface="Times New Roman" pitchFamily="18" charset="0"/>
                <a:cs typeface="Arial" pitchFamily="34" charset="0"/>
              </a:rPr>
              <a:t>Foram realizadas algumas mudanças tais como o grupo de hipertensos e diabéticos que antes era realizado quinzenalmente agora será uma vez por mês. </a:t>
            </a:r>
          </a:p>
          <a:p>
            <a:pPr algn="just" fontAlgn="base">
              <a:spcBef>
                <a:spcPct val="0"/>
              </a:spcBef>
              <a:spcAft>
                <a:spcPct val="0"/>
              </a:spcAft>
            </a:pPr>
            <a:r>
              <a:rPr lang="pt-BR" sz="2400" dirty="0" smtClean="0">
                <a:latin typeface="Arial" pitchFamily="34" charset="0"/>
                <a:ea typeface="Times New Roman" pitchFamily="18" charset="0"/>
                <a:cs typeface="Arial" pitchFamily="34" charset="0"/>
              </a:rPr>
              <a:t>Também estamos trabalhando para objetivar maior comprometido dos líderes comunitários para lograr maior participação dos usuários na intervenção.</a:t>
            </a:r>
            <a:endParaRPr lang="pt-BR" sz="2400" dirty="0" smtClean="0">
              <a:latin typeface="Arial" pitchFamily="34" charset="0"/>
              <a:cs typeface="Arial" pitchFamily="34" charset="0"/>
            </a:endParaRPr>
          </a:p>
          <a:p>
            <a:endParaRPr lang="pt-B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pt-BR" sz="3200" b="1" dirty="0" smtClean="0">
                <a:solidFill>
                  <a:srgbClr val="FF0000"/>
                </a:solidFill>
              </a:rPr>
              <a:t>Reflexão crítica sobre aprendizagem</a:t>
            </a:r>
            <a:endParaRPr lang="pt-BR" sz="3200" b="1" dirty="0">
              <a:solidFill>
                <a:srgbClr val="FF0000"/>
              </a:solidFill>
            </a:endParaRPr>
          </a:p>
        </p:txBody>
      </p:sp>
      <p:sp>
        <p:nvSpPr>
          <p:cNvPr id="2" name="Espaço Reservado para Conteúdo 1"/>
          <p:cNvSpPr>
            <a:spLocks noGrp="1"/>
          </p:cNvSpPr>
          <p:nvPr>
            <p:ph idx="1"/>
          </p:nvPr>
        </p:nvSpPr>
        <p:spPr>
          <a:xfrm>
            <a:off x="1178376" y="1412776"/>
            <a:ext cx="7498080" cy="4302240"/>
          </a:xfrm>
        </p:spPr>
        <p:txBody>
          <a:bodyPr>
            <a:normAutofit fontScale="92500" lnSpcReduction="10000"/>
          </a:bodyPr>
          <a:lstStyle/>
          <a:p>
            <a:pPr marL="367200" lvl="0" indent="283464" algn="just" fontAlgn="base">
              <a:spcBef>
                <a:spcPct val="0"/>
              </a:spcBef>
              <a:spcAft>
                <a:spcPct val="0"/>
              </a:spcAft>
              <a:buClrTx/>
              <a:buSzTx/>
              <a:buFont typeface="Arial" pitchFamily="34" charset="0"/>
              <a:buChar char="•"/>
            </a:pPr>
            <a:r>
              <a:rPr lang="pt-BR" sz="2600" dirty="0" smtClean="0">
                <a:solidFill>
                  <a:srgbClr val="00B0F0"/>
                </a:solidFill>
                <a:latin typeface="Arial" pitchFamily="34" charset="0"/>
                <a:cs typeface="Arial" pitchFamily="34" charset="0"/>
              </a:rPr>
              <a:t> </a:t>
            </a:r>
            <a:r>
              <a:rPr lang="pt-BR" sz="2600" dirty="0" smtClean="0">
                <a:latin typeface="Arial" pitchFamily="34" charset="0"/>
                <a:cs typeface="Arial" pitchFamily="34" charset="0"/>
              </a:rPr>
              <a:t>O desenvolvimento do curso foi muito importante, permitiu enriquecer e fortalecer meus conhecimentos como profissional da saúde. </a:t>
            </a:r>
          </a:p>
          <a:p>
            <a:pPr lvl="0" algn="just" fontAlgn="base">
              <a:spcBef>
                <a:spcPct val="0"/>
              </a:spcBef>
              <a:spcAft>
                <a:spcPct val="0"/>
              </a:spcAft>
            </a:pPr>
            <a:endParaRPr lang="pt-BR" sz="2600" dirty="0" smtClean="0">
              <a:latin typeface="Arial" pitchFamily="34" charset="0"/>
              <a:cs typeface="Arial" pitchFamily="34" charset="0"/>
            </a:endParaRPr>
          </a:p>
          <a:p>
            <a:pPr lvl="0" algn="just" fontAlgn="base">
              <a:spcBef>
                <a:spcPct val="0"/>
              </a:spcBef>
              <a:spcAft>
                <a:spcPct val="0"/>
              </a:spcAft>
            </a:pPr>
            <a:r>
              <a:rPr lang="pt-BR" sz="2600" dirty="0" smtClean="0">
                <a:latin typeface="Arial" pitchFamily="34" charset="0"/>
                <a:cs typeface="Arial" pitchFamily="34" charset="0"/>
              </a:rPr>
              <a:t>Foi muito importante conhecer e desenvolver os princípios e diretrizes do SUS e as atribuições de cada membro da equipe.</a:t>
            </a:r>
          </a:p>
          <a:p>
            <a:pPr lvl="0" algn="just" fontAlgn="base">
              <a:spcBef>
                <a:spcPct val="0"/>
              </a:spcBef>
              <a:spcAft>
                <a:spcPct val="0"/>
              </a:spcAft>
            </a:pPr>
            <a:endParaRPr lang="pt-BR" sz="2600" dirty="0" smtClean="0">
              <a:latin typeface="Arial" pitchFamily="34" charset="0"/>
              <a:cs typeface="Arial" pitchFamily="34" charset="0"/>
            </a:endParaRPr>
          </a:p>
          <a:p>
            <a:pPr lvl="0" algn="just" fontAlgn="base">
              <a:spcBef>
                <a:spcPct val="0"/>
              </a:spcBef>
              <a:spcAft>
                <a:spcPct val="0"/>
              </a:spcAft>
            </a:pPr>
            <a:r>
              <a:rPr lang="pt-BR" sz="2600" dirty="0" smtClean="0">
                <a:latin typeface="Arial" pitchFamily="34" charset="0"/>
                <a:cs typeface="Arial" pitchFamily="34" charset="0"/>
              </a:rPr>
              <a:t>Os aprendizados que considero mais relevantes em decorrência do curso, noto </a:t>
            </a:r>
            <a:r>
              <a:rPr lang="es-ES" sz="2600" dirty="0" smtClean="0">
                <a:latin typeface="Arial" pitchFamily="34" charset="0"/>
                <a:cs typeface="Arial" pitchFamily="34" charset="0"/>
              </a:rPr>
              <a:t>o proceso de </a:t>
            </a:r>
            <a:r>
              <a:rPr lang="es-ES" sz="2600" dirty="0" err="1" smtClean="0">
                <a:latin typeface="Arial" pitchFamily="34" charset="0"/>
                <a:cs typeface="Arial" pitchFamily="34" charset="0"/>
              </a:rPr>
              <a:t>engajamento</a:t>
            </a:r>
            <a:r>
              <a:rPr lang="es-ES" sz="2600" dirty="0" smtClean="0">
                <a:latin typeface="Arial" pitchFamily="34" charset="0"/>
                <a:cs typeface="Arial" pitchFamily="34" charset="0"/>
              </a:rPr>
              <a:t> público </a:t>
            </a:r>
            <a:r>
              <a:rPr lang="es-ES" sz="2600" dirty="0" err="1" smtClean="0">
                <a:latin typeface="Arial" pitchFamily="34" charset="0"/>
                <a:cs typeface="Arial" pitchFamily="34" charset="0"/>
              </a:rPr>
              <a:t>na</a:t>
            </a:r>
            <a:r>
              <a:rPr lang="es-ES" sz="2600" dirty="0" smtClean="0">
                <a:latin typeface="Arial" pitchFamily="34" charset="0"/>
                <a:cs typeface="Arial" pitchFamily="34" charset="0"/>
              </a:rPr>
              <a:t> </a:t>
            </a:r>
            <a:r>
              <a:rPr lang="pt-BR" sz="2600" dirty="0" smtClean="0">
                <a:latin typeface="Arial" pitchFamily="34" charset="0"/>
                <a:cs typeface="Arial" pitchFamily="34" charset="0"/>
              </a:rPr>
              <a:t>consolidação</a:t>
            </a:r>
            <a:r>
              <a:rPr lang="es-ES" sz="2600" dirty="0" smtClean="0">
                <a:latin typeface="Arial" pitchFamily="34" charset="0"/>
                <a:cs typeface="Arial" pitchFamily="34" charset="0"/>
              </a:rPr>
              <a:t> do SUS e o</a:t>
            </a:r>
            <a:r>
              <a:rPr lang="pt-BR" sz="2600" dirty="0" smtClean="0">
                <a:latin typeface="Arial" pitchFamily="34" charset="0"/>
                <a:cs typeface="Arial" pitchFamily="34" charset="0"/>
              </a:rPr>
              <a:t> acolhimento.</a:t>
            </a:r>
          </a:p>
          <a:p>
            <a:endParaRPr lang="pt-BR" dirty="0"/>
          </a:p>
        </p:txBody>
      </p:sp>
    </p:spTree>
    <p:extLst>
      <p:ext uri="{BB962C8B-B14F-4D97-AF65-F5344CB8AC3E}">
        <p14:creationId xmlns="" xmlns:p14="http://schemas.microsoft.com/office/powerpoint/2010/main" val="22791547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IMAGENES\WP_20150915_027.jpg"/>
          <p:cNvPicPr>
            <a:picLocks noGrp="1" noChangeAspect="1" noChangeArrowheads="1"/>
          </p:cNvPicPr>
          <p:nvPr>
            <p:ph idx="1"/>
          </p:nvPr>
        </p:nvPicPr>
        <p:blipFill>
          <a:blip r:embed="rId2" cstate="print"/>
          <a:srcRect/>
          <a:stretch>
            <a:fillRect/>
          </a:stretch>
        </p:blipFill>
        <p:spPr bwMode="auto">
          <a:xfrm>
            <a:off x="1435100" y="1000109"/>
            <a:ext cx="7499350" cy="4572032"/>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talita helena\Desktop\sus.jpg"/>
          <p:cNvPicPr>
            <a:picLocks noChangeAspect="1" noChangeArrowheads="1"/>
          </p:cNvPicPr>
          <p:nvPr/>
        </p:nvPicPr>
        <p:blipFill>
          <a:blip r:embed="rId2"/>
          <a:srcRect/>
          <a:stretch>
            <a:fillRect/>
          </a:stretch>
        </p:blipFill>
        <p:spPr bwMode="auto">
          <a:xfrm>
            <a:off x="9453" y="2996952"/>
            <a:ext cx="4814800" cy="3827125"/>
          </a:xfrm>
          <a:prstGeom prst="rect">
            <a:avLst/>
          </a:prstGeom>
          <a:noFill/>
        </p:spPr>
      </p:pic>
      <p:pic>
        <p:nvPicPr>
          <p:cNvPr id="5" name="Picture 4" descr="C:\Users\talita helena\Desktop\saude-da-familia.jpg"/>
          <p:cNvPicPr>
            <a:picLocks noChangeAspect="1" noChangeArrowheads="1"/>
          </p:cNvPicPr>
          <p:nvPr/>
        </p:nvPicPr>
        <p:blipFill>
          <a:blip r:embed="rId3"/>
          <a:srcRect/>
          <a:stretch>
            <a:fillRect/>
          </a:stretch>
        </p:blipFill>
        <p:spPr bwMode="auto">
          <a:xfrm>
            <a:off x="5004048" y="3356992"/>
            <a:ext cx="4139952" cy="3455043"/>
          </a:xfrm>
          <a:prstGeom prst="rect">
            <a:avLst/>
          </a:prstGeom>
          <a:noFill/>
        </p:spPr>
      </p:pic>
      <p:pic>
        <p:nvPicPr>
          <p:cNvPr id="6" name="Picture 2" descr="C:\Users\talita helena\Desktop\Logo_UNA-SUS_Vertical_4.jpg"/>
          <p:cNvPicPr>
            <a:picLocks noChangeAspect="1" noChangeArrowheads="1"/>
          </p:cNvPicPr>
          <p:nvPr/>
        </p:nvPicPr>
        <p:blipFill>
          <a:blip r:embed="rId4" cstate="print"/>
          <a:srcRect/>
          <a:stretch>
            <a:fillRect/>
          </a:stretch>
        </p:blipFill>
        <p:spPr bwMode="auto">
          <a:xfrm>
            <a:off x="0" y="0"/>
            <a:ext cx="3995936" cy="2996952"/>
          </a:xfrm>
          <a:prstGeom prst="rect">
            <a:avLst/>
          </a:prstGeom>
          <a:noFill/>
        </p:spPr>
      </p:pic>
      <p:pic>
        <p:nvPicPr>
          <p:cNvPr id="7" name="Imagem 6"/>
          <p:cNvPicPr/>
          <p:nvPr/>
        </p:nvPicPr>
        <p:blipFill rotWithShape="1">
          <a:blip r:embed="rId5" cstate="print">
            <a:extLst>
              <a:ext uri="{28A0092B-C50C-407E-A947-70E740481C1C}">
                <a14:useLocalDpi xmlns="" xmlns:a14="http://schemas.microsoft.com/office/drawing/2010/main" val="0"/>
              </a:ext>
            </a:extLst>
          </a:blip>
          <a:srcRect l="19225" t="18695" r="19223" b="18871"/>
          <a:stretch/>
        </p:blipFill>
        <p:spPr bwMode="auto">
          <a:xfrm>
            <a:off x="5580112" y="378336"/>
            <a:ext cx="2761084" cy="2186568"/>
          </a:xfrm>
          <a:prstGeom prst="rect">
            <a:avLst/>
          </a:prstGeom>
          <a:ln>
            <a:noFill/>
          </a:ln>
          <a:extLst>
            <a:ext uri="{53640926-AAD7-44D8-BBD7-CCE9431645EC}">
              <a14:shadowObscured xmlns="" xmlns:a14="http://schemas.microsoft.com/office/drawing/2010/main"/>
            </a:ext>
          </a:extLst>
        </p:spPr>
      </p:pic>
    </p:spTree>
    <p:extLst>
      <p:ext uri="{BB962C8B-B14F-4D97-AF65-F5344CB8AC3E}">
        <p14:creationId xmlns="" xmlns:p14="http://schemas.microsoft.com/office/powerpoint/2010/main" val="3872879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000" b="1" dirty="0">
                <a:solidFill>
                  <a:srgbClr val="FF0000"/>
                </a:solidFill>
                <a:effectLst/>
                <a:latin typeface="Times New Roman" pitchFamily="18" charset="0"/>
                <a:cs typeface="Times New Roman" pitchFamily="18" charset="0"/>
              </a:rPr>
              <a:t>INTRODUÇÃO</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pPr marL="82296" indent="0">
              <a:buNone/>
            </a:pPr>
            <a:r>
              <a:rPr lang="pt-BR" sz="2400" dirty="0" smtClean="0">
                <a:latin typeface="Arial" pitchFamily="34" charset="0"/>
                <a:cs typeface="Arial" pitchFamily="34" charset="0"/>
              </a:rPr>
              <a:t>A USF Doutor Chico Costa pertence ao estado do Rio Grande do Norte, no município de Mossoró, Bairro Santo Antônio, vinculado ao SUS e a Prefeitura Municipal.</a:t>
            </a:r>
            <a:endParaRPr lang="pt-BR" sz="2400" dirty="0" smtClean="0">
              <a:solidFill>
                <a:prstClr val="black"/>
              </a:solidFill>
              <a:latin typeface="Arial" pitchFamily="34" charset="0"/>
              <a:cs typeface="Arial" pitchFamily="34" charset="0"/>
            </a:endParaRPr>
          </a:p>
          <a:p>
            <a:pPr algn="just"/>
            <a:r>
              <a:rPr lang="pt-BR" sz="2400" dirty="0" smtClean="0">
                <a:solidFill>
                  <a:prstClr val="black"/>
                </a:solidFill>
                <a:latin typeface="Arial" pitchFamily="34" charset="0"/>
                <a:cs typeface="Arial" pitchFamily="34" charset="0"/>
              </a:rPr>
              <a:t>04 Equipe Saúde da família</a:t>
            </a:r>
          </a:p>
          <a:p>
            <a:pPr algn="just"/>
            <a:r>
              <a:rPr lang="pt-BR" sz="2400" dirty="0" smtClean="0">
                <a:solidFill>
                  <a:prstClr val="black"/>
                </a:solidFill>
                <a:latin typeface="Arial" pitchFamily="34" charset="0"/>
                <a:cs typeface="Arial" pitchFamily="34" charset="0"/>
              </a:rPr>
              <a:t>P</a:t>
            </a:r>
            <a:r>
              <a:rPr lang="pt-BR" sz="2400" dirty="0" smtClean="0">
                <a:latin typeface="Arial" pitchFamily="34" charset="0"/>
                <a:cs typeface="Arial" pitchFamily="34" charset="0"/>
              </a:rPr>
              <a:t>opulação 4948 pessoas: Urbana.</a:t>
            </a:r>
          </a:p>
          <a:p>
            <a:pPr algn="just"/>
            <a:r>
              <a:rPr lang="pt-BR" sz="2400" dirty="0">
                <a:latin typeface="Arial" pitchFamily="34" charset="0"/>
                <a:cs typeface="Arial" pitchFamily="34" charset="0"/>
              </a:rPr>
              <a:t>Temos cadastrados </a:t>
            </a:r>
            <a:r>
              <a:rPr lang="pt-BR" sz="2400" dirty="0" smtClean="0">
                <a:latin typeface="Arial" pitchFamily="34" charset="0"/>
                <a:cs typeface="Arial" pitchFamily="34" charset="0"/>
              </a:rPr>
              <a:t>508 </a:t>
            </a:r>
            <a:r>
              <a:rPr lang="pt-BR" sz="2400" dirty="0">
                <a:latin typeface="Arial" pitchFamily="34" charset="0"/>
                <a:cs typeface="Arial" pitchFamily="34" charset="0"/>
              </a:rPr>
              <a:t>hipertensos e </a:t>
            </a:r>
            <a:r>
              <a:rPr lang="pt-BR" sz="2400" dirty="0" smtClean="0">
                <a:latin typeface="Arial" pitchFamily="34" charset="0"/>
                <a:cs typeface="Arial" pitchFamily="34" charset="0"/>
              </a:rPr>
              <a:t>174 </a:t>
            </a:r>
            <a:r>
              <a:rPr lang="pt-BR" sz="2400" dirty="0">
                <a:latin typeface="Arial" pitchFamily="34" charset="0"/>
                <a:cs typeface="Arial" pitchFamily="34" charset="0"/>
              </a:rPr>
              <a:t>diabéticos.</a:t>
            </a:r>
          </a:p>
          <a:p>
            <a:pPr algn="just"/>
            <a:r>
              <a:rPr lang="pt-BR" sz="2400" dirty="0" smtClean="0">
                <a:latin typeface="Arial" pitchFamily="34" charset="0"/>
                <a:cs typeface="Arial" pitchFamily="34" charset="0"/>
              </a:rPr>
              <a:t>Tem Saúde Bucal</a:t>
            </a:r>
          </a:p>
          <a:p>
            <a:pPr algn="just"/>
            <a:r>
              <a:rPr lang="pt-BR" sz="2400" dirty="0" smtClean="0">
                <a:latin typeface="Arial" pitchFamily="34" charset="0"/>
                <a:cs typeface="Arial" pitchFamily="34" charset="0"/>
              </a:rPr>
              <a:t> NASF</a:t>
            </a:r>
          </a:p>
          <a:p>
            <a:endParaRPr lang="pt-BR" sz="2000" dirty="0" smtClean="0">
              <a:latin typeface="Times New Roman" pitchFamily="18" charset="0"/>
              <a:cs typeface="Times New Roman" pitchFamily="18" charset="0"/>
            </a:endParaRPr>
          </a:p>
          <a:p>
            <a:endParaRPr lang="pt-BR" sz="2000" dirty="0" smtClean="0">
              <a:latin typeface="Times New Roman" pitchFamily="18" charset="0"/>
              <a:cs typeface="Times New Roman" pitchFamily="18" charset="0"/>
            </a:endParaRPr>
          </a:p>
          <a:p>
            <a:endParaRPr lang="pt-BR" sz="2000" dirty="0" smtClean="0">
              <a:solidFill>
                <a:prstClr val="black"/>
              </a:solidFill>
              <a:latin typeface="Times New Roman" pitchFamily="18" charset="0"/>
              <a:cs typeface="Times New Roman" pitchFamily="18" charset="0"/>
            </a:endParaRPr>
          </a:p>
          <a:p>
            <a:endParaRPr lang="pt-BR" sz="2000" dirty="0" smtClean="0">
              <a:solidFill>
                <a:prstClr val="black"/>
              </a:solidFill>
              <a:latin typeface="Times New Roman" pitchFamily="18" charset="0"/>
              <a:cs typeface="Times New Roman" pitchFamily="18" charset="0"/>
            </a:endParaRPr>
          </a:p>
          <a:p>
            <a:endParaRPr lang="pt-BR" dirty="0"/>
          </a:p>
        </p:txBody>
      </p:sp>
    </p:spTree>
    <p:extLst>
      <p:ext uri="{BB962C8B-B14F-4D97-AF65-F5344CB8AC3E}">
        <p14:creationId xmlns="" xmlns:p14="http://schemas.microsoft.com/office/powerpoint/2010/main" val="427682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000" u="sng" dirty="0">
                <a:solidFill>
                  <a:srgbClr val="FF0000"/>
                </a:solidFill>
              </a:rPr>
              <a:t>Antes da intervenção</a:t>
            </a:r>
            <a:r>
              <a:rPr lang="pt-BR" sz="4000" dirty="0">
                <a:solidFill>
                  <a:srgbClr val="FF0000"/>
                </a:solidFill>
              </a:rPr>
              <a:t>: </a:t>
            </a:r>
            <a:r>
              <a:rPr lang="pt-BR" sz="4000" dirty="0"/>
              <a:t/>
            </a:r>
            <a:br>
              <a:rPr lang="pt-BR" sz="4000" dirty="0"/>
            </a:br>
            <a:endParaRPr lang="pt-BR" sz="4000" dirty="0"/>
          </a:p>
        </p:txBody>
      </p:sp>
      <p:sp>
        <p:nvSpPr>
          <p:cNvPr id="3" name="Espaço Reservado para Conteúdo 2"/>
          <p:cNvSpPr>
            <a:spLocks noGrp="1"/>
          </p:cNvSpPr>
          <p:nvPr>
            <p:ph idx="1"/>
          </p:nvPr>
        </p:nvSpPr>
        <p:spPr/>
        <p:txBody>
          <a:bodyPr>
            <a:normAutofit fontScale="92500" lnSpcReduction="10000"/>
          </a:bodyPr>
          <a:lstStyle/>
          <a:p>
            <a:pPr algn="just"/>
            <a:r>
              <a:rPr lang="pt-BR" sz="2800" dirty="0" smtClean="0">
                <a:latin typeface="Arial" pitchFamily="34" charset="0"/>
                <a:cs typeface="Arial" pitchFamily="34" charset="0"/>
              </a:rPr>
              <a:t>São acompanhados 454 usuários com HAS, o que representa 44% da cobertura estimada (1026) e 218 com DM (74%) do total estimado de 293.    </a:t>
            </a:r>
          </a:p>
          <a:p>
            <a:pPr algn="just"/>
            <a:r>
              <a:rPr lang="pt-BR" sz="2800" dirty="0" smtClean="0">
                <a:latin typeface="Arial" pitchFamily="34" charset="0"/>
                <a:cs typeface="Arial" pitchFamily="34" charset="0"/>
              </a:rPr>
              <a:t>Foram submetidos a estratificação do risco cardiovascular 396 hipertensos (87%) e 184 diabéticos(84%).     </a:t>
            </a:r>
          </a:p>
          <a:p>
            <a:pPr algn="just"/>
            <a:r>
              <a:rPr lang="pt-BR" sz="2800" dirty="0" smtClean="0">
                <a:latin typeface="Arial" pitchFamily="34" charset="0"/>
                <a:cs typeface="Arial" pitchFamily="34" charset="0"/>
              </a:rPr>
              <a:t>Têm atrasos nas consultas agendadas em mais de sete dias 75 hipertensos (17%) e 36 diabéticos (17%). </a:t>
            </a:r>
          </a:p>
          <a:p>
            <a:pPr algn="just"/>
            <a:r>
              <a:rPr lang="pt-BR" sz="2800" dirty="0" smtClean="0">
                <a:latin typeface="Arial" pitchFamily="34" charset="0"/>
                <a:cs typeface="Arial" pitchFamily="34" charset="0"/>
              </a:rPr>
              <a:t>Estão com os exames complementares em dia 253 hipertensos(56%) e 191 diabéticos (88%).  </a:t>
            </a:r>
          </a:p>
          <a:p>
            <a:pPr algn="just"/>
            <a:endParaRPr lang="pt-BR" sz="2800" dirty="0"/>
          </a:p>
        </p:txBody>
      </p:sp>
    </p:spTree>
    <p:extLst>
      <p:ext uri="{BB962C8B-B14F-4D97-AF65-F5344CB8AC3E}">
        <p14:creationId xmlns="" xmlns:p14="http://schemas.microsoft.com/office/powerpoint/2010/main" val="1038555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u="sng" dirty="0" smtClean="0">
                <a:solidFill>
                  <a:srgbClr val="FF0000"/>
                </a:solidFill>
              </a:rPr>
              <a:t>Objetivo geral</a:t>
            </a:r>
            <a:endParaRPr lang="pt-BR" sz="4000" b="1" u="sng" dirty="0">
              <a:solidFill>
                <a:srgbClr val="FF0000"/>
              </a:solidFill>
            </a:endParaRPr>
          </a:p>
        </p:txBody>
      </p:sp>
      <p:sp>
        <p:nvSpPr>
          <p:cNvPr id="3" name="Espaço Reservado para Conteúdo 2"/>
          <p:cNvSpPr>
            <a:spLocks noGrp="1"/>
          </p:cNvSpPr>
          <p:nvPr>
            <p:ph idx="1"/>
          </p:nvPr>
        </p:nvSpPr>
        <p:spPr/>
        <p:txBody>
          <a:bodyPr/>
          <a:lstStyle/>
          <a:p>
            <a:pPr marL="82296" indent="0">
              <a:buNone/>
            </a:pPr>
            <a:r>
              <a:rPr lang="pt-BR" sz="2400" dirty="0">
                <a:latin typeface="Arial" pitchFamily="34" charset="0"/>
                <a:cs typeface="Arial" pitchFamily="34" charset="0"/>
              </a:rPr>
              <a:t> </a:t>
            </a:r>
            <a:r>
              <a:rPr lang="pt-BR" sz="2400" dirty="0" smtClean="0">
                <a:latin typeface="Arial" pitchFamily="34" charset="0"/>
                <a:cs typeface="Arial" pitchFamily="34" charset="0"/>
              </a:rPr>
              <a:t>Melhorar a Atenção à Saúde da Pessoa com Hipertensão e/ou Diabetes na USF Dr. Chico Costa, Mossoró/RN.</a:t>
            </a:r>
          </a:p>
          <a:p>
            <a:pPr marL="82296" indent="0">
              <a:buNone/>
            </a:pPr>
            <a:endParaRPr lang="pt-BR" dirty="0"/>
          </a:p>
          <a:p>
            <a:endParaRPr lang="pt-BR" dirty="0"/>
          </a:p>
        </p:txBody>
      </p:sp>
    </p:spTree>
    <p:extLst>
      <p:ext uri="{BB962C8B-B14F-4D97-AF65-F5344CB8AC3E}">
        <p14:creationId xmlns="" xmlns:p14="http://schemas.microsoft.com/office/powerpoint/2010/main" val="4124954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FF0000"/>
                </a:solidFill>
              </a:rPr>
              <a:t>Metodologia</a:t>
            </a:r>
          </a:p>
        </p:txBody>
      </p:sp>
      <p:sp>
        <p:nvSpPr>
          <p:cNvPr id="3" name="Espaço Reservado para Conteúdo 2"/>
          <p:cNvSpPr>
            <a:spLocks noGrp="1"/>
          </p:cNvSpPr>
          <p:nvPr>
            <p:ph idx="1"/>
          </p:nvPr>
        </p:nvSpPr>
        <p:spPr/>
        <p:txBody>
          <a:bodyPr>
            <a:normAutofit/>
          </a:bodyPr>
          <a:lstStyle/>
          <a:p>
            <a:pPr marL="82296" indent="0">
              <a:buNone/>
            </a:pPr>
            <a:r>
              <a:rPr lang="pt-BR" sz="2400" dirty="0" smtClean="0">
                <a:latin typeface="Arial" pitchFamily="34" charset="0"/>
                <a:cs typeface="Arial" pitchFamily="34" charset="0"/>
              </a:rPr>
              <a:t>Por tanto,para alcançar os objetivos propostos foram estabelecidas metas e ações a serem realizadas, estas últimas norteadas por quatro eixos organizativos: </a:t>
            </a:r>
          </a:p>
          <a:p>
            <a:r>
              <a:rPr lang="pt-BR" sz="2400" dirty="0" smtClean="0">
                <a:latin typeface="Arial" pitchFamily="34" charset="0"/>
                <a:cs typeface="Arial" pitchFamily="34" charset="0"/>
              </a:rPr>
              <a:t>Monitoramento e avaliação.</a:t>
            </a:r>
          </a:p>
          <a:p>
            <a:r>
              <a:rPr lang="pt-BR" sz="2400" dirty="0" smtClean="0">
                <a:latin typeface="Arial" pitchFamily="34" charset="0"/>
                <a:cs typeface="Arial" pitchFamily="34" charset="0"/>
              </a:rPr>
              <a:t>Organização e gestão do serviço.</a:t>
            </a:r>
          </a:p>
          <a:p>
            <a:r>
              <a:rPr lang="pt-BR" sz="2400" dirty="0" smtClean="0">
                <a:latin typeface="Arial" pitchFamily="34" charset="0"/>
                <a:cs typeface="Arial" pitchFamily="34" charset="0"/>
              </a:rPr>
              <a:t> Engajamento público. </a:t>
            </a:r>
          </a:p>
          <a:p>
            <a:r>
              <a:rPr lang="pt-BR" sz="2400" dirty="0" smtClean="0">
                <a:latin typeface="Arial" pitchFamily="34" charset="0"/>
                <a:cs typeface="Arial" pitchFamily="34" charset="0"/>
              </a:rPr>
              <a:t>Qualificação da prática clínica. </a:t>
            </a:r>
            <a:endParaRPr lang="pt-BR" sz="2400" dirty="0">
              <a:latin typeface="Arial" pitchFamily="34" charset="0"/>
              <a:cs typeface="Arial" pitchFamily="34" charset="0"/>
            </a:endParaRPr>
          </a:p>
        </p:txBody>
      </p:sp>
    </p:spTree>
    <p:extLst>
      <p:ext uri="{BB962C8B-B14F-4D97-AF65-F5344CB8AC3E}">
        <p14:creationId xmlns="" xmlns:p14="http://schemas.microsoft.com/office/powerpoint/2010/main" val="3245192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Metodologia/Ações</a:t>
            </a:r>
            <a:endParaRPr lang="pt-BR" b="1" dirty="0">
              <a:solidFill>
                <a:srgbClr val="FF0000"/>
              </a:solidFill>
            </a:endParaRPr>
          </a:p>
        </p:txBody>
      </p:sp>
      <p:sp>
        <p:nvSpPr>
          <p:cNvPr id="3" name="Espaço Reservado para Conteúdo 2"/>
          <p:cNvSpPr>
            <a:spLocks noGrp="1"/>
          </p:cNvSpPr>
          <p:nvPr>
            <p:ph idx="1"/>
          </p:nvPr>
        </p:nvSpPr>
        <p:spPr/>
        <p:txBody>
          <a:bodyPr>
            <a:normAutofit/>
          </a:bodyPr>
          <a:lstStyle/>
          <a:p>
            <a:pPr indent="283464" algn="just">
              <a:buNone/>
            </a:pPr>
            <a:r>
              <a:rPr lang="pt-BR" sz="2400" dirty="0" smtClean="0">
                <a:latin typeface="Arial" pitchFamily="34" charset="0"/>
                <a:cs typeface="Arial" pitchFamily="34" charset="0"/>
              </a:rPr>
              <a:t>O projeto está estruturado para ser desenvolvido no período de quatro meses na área da equipe de Estratégia de Saúde da Família (ESF) 109 no município Mossoró, participarão da intervenção como público alvo, todas as pessoascom20 anos ou mais,com diagnóstico de hipertensão e/ou diabetes e residentes na área.</a:t>
            </a:r>
          </a:p>
          <a:p>
            <a:endParaRPr lang="pt-BR" dirty="0" smtClean="0"/>
          </a:p>
          <a:p>
            <a:endParaRPr lang="pt-BR" dirty="0"/>
          </a:p>
        </p:txBody>
      </p:sp>
    </p:spTree>
    <p:extLst>
      <p:ext uri="{BB962C8B-B14F-4D97-AF65-F5344CB8AC3E}">
        <p14:creationId xmlns="" xmlns:p14="http://schemas.microsoft.com/office/powerpoint/2010/main" val="548671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sz="4400" b="1" dirty="0" smtClean="0">
                <a:solidFill>
                  <a:srgbClr val="FF0000"/>
                </a:solidFill>
              </a:rPr>
              <a:t>Ações desenvolvidas</a:t>
            </a:r>
            <a:r>
              <a:rPr lang="pt-BR" sz="2000" dirty="0" smtClean="0">
                <a:latin typeface="Arial" pitchFamily="34" charset="0"/>
                <a:ea typeface="Times New Roman" pitchFamily="18" charset="0"/>
                <a:cs typeface="Arial" pitchFamily="34" charset="0"/>
              </a:rPr>
              <a:t/>
            </a:r>
            <a:br>
              <a:rPr lang="pt-BR" sz="2000" dirty="0" smtClean="0">
                <a:latin typeface="Arial" pitchFamily="34" charset="0"/>
                <a:ea typeface="Times New Roman" pitchFamily="18" charset="0"/>
                <a:cs typeface="Arial" pitchFamily="34" charset="0"/>
              </a:rPr>
            </a:br>
            <a:endParaRPr lang="pt-BR" dirty="0"/>
          </a:p>
        </p:txBody>
      </p:sp>
      <p:sp>
        <p:nvSpPr>
          <p:cNvPr id="3" name="Espaço Reservado para Conteúdo 2"/>
          <p:cNvSpPr>
            <a:spLocks noGrp="1"/>
          </p:cNvSpPr>
          <p:nvPr>
            <p:ph idx="1"/>
          </p:nvPr>
        </p:nvSpPr>
        <p:spPr>
          <a:xfrm>
            <a:off x="1435608" y="1447800"/>
            <a:ext cx="7498080" cy="4267216"/>
          </a:xfrm>
        </p:spPr>
        <p:txBody>
          <a:bodyPr>
            <a:normAutofit/>
          </a:bodyPr>
          <a:lstStyle/>
          <a:p>
            <a:pPr marL="0" lvl="0" indent="0" fontAlgn="base">
              <a:spcBef>
                <a:spcPct val="0"/>
              </a:spcBef>
              <a:spcAft>
                <a:spcPct val="0"/>
              </a:spcAft>
              <a:buClrTx/>
              <a:buSzTx/>
              <a:buFont typeface="Arial" pitchFamily="34" charset="0"/>
              <a:buChar char="•"/>
            </a:pPr>
            <a:r>
              <a:rPr lang="pt-BR" sz="2600" dirty="0" smtClean="0">
                <a:solidFill>
                  <a:srgbClr val="00B0F0"/>
                </a:solidFill>
                <a:latin typeface="Arial" pitchFamily="34" charset="0"/>
                <a:ea typeface="Times New Roman" pitchFamily="18" charset="0"/>
                <a:cs typeface="Arial" pitchFamily="34" charset="0"/>
              </a:rPr>
              <a:t> </a:t>
            </a:r>
            <a:r>
              <a:rPr lang="pt-BR" sz="2400" dirty="0" smtClean="0">
                <a:latin typeface="Arial" pitchFamily="34" charset="0"/>
                <a:ea typeface="Times New Roman" pitchFamily="18" charset="0"/>
                <a:cs typeface="Arial" pitchFamily="34" charset="0"/>
              </a:rPr>
              <a:t>Versão atualizada do protocolo impressa na unidade de saúde.</a:t>
            </a:r>
          </a:p>
          <a:p>
            <a:pPr marL="0" lvl="0" indent="0" fontAlgn="base">
              <a:spcBef>
                <a:spcPct val="0"/>
              </a:spcBef>
              <a:spcAft>
                <a:spcPct val="0"/>
              </a:spcAft>
              <a:buClrTx/>
              <a:buSzTx/>
              <a:buFont typeface="Arial" pitchFamily="34" charset="0"/>
              <a:buChar char="•"/>
            </a:pPr>
            <a:r>
              <a:rPr lang="pt-BR" sz="2400" dirty="0" smtClean="0">
                <a:solidFill>
                  <a:srgbClr val="00B0F0"/>
                </a:solidFill>
                <a:latin typeface="Arial" pitchFamily="34" charset="0"/>
                <a:ea typeface="Times New Roman" pitchFamily="18" charset="0"/>
                <a:cs typeface="Arial" pitchFamily="34" charset="0"/>
              </a:rPr>
              <a:t> </a:t>
            </a:r>
            <a:r>
              <a:rPr lang="pt-BR" sz="2400" dirty="0" smtClean="0">
                <a:latin typeface="Arial" pitchFamily="34" charset="0"/>
                <a:ea typeface="Times New Roman" pitchFamily="18" charset="0"/>
                <a:cs typeface="Arial" pitchFamily="34" charset="0"/>
              </a:rPr>
              <a:t>Foi discutido o projeto da intervenção com a gestora.</a:t>
            </a:r>
            <a:endParaRPr lang="pt-BR" sz="2400" dirty="0" smtClean="0">
              <a:solidFill>
                <a:srgbClr val="00B0F0"/>
              </a:solidFill>
              <a:latin typeface="Arial" pitchFamily="34" charset="0"/>
              <a:ea typeface="Times New Roman" pitchFamily="18" charset="0"/>
              <a:cs typeface="Arial" pitchFamily="34" charset="0"/>
            </a:endParaRPr>
          </a:p>
          <a:p>
            <a:pPr marL="0" lvl="0" indent="0" fontAlgn="base">
              <a:spcBef>
                <a:spcPct val="0"/>
              </a:spcBef>
              <a:spcAft>
                <a:spcPct val="0"/>
              </a:spcAft>
              <a:buClrTx/>
              <a:buSzTx/>
              <a:buFont typeface="Arial" pitchFamily="34" charset="0"/>
              <a:buChar char="•"/>
            </a:pPr>
            <a:r>
              <a:rPr lang="pt-BR" sz="2400" dirty="0" smtClean="0">
                <a:solidFill>
                  <a:srgbClr val="00B0F0"/>
                </a:solidFill>
                <a:latin typeface="Arial" pitchFamily="34" charset="0"/>
                <a:ea typeface="Times New Roman" pitchFamily="18" charset="0"/>
                <a:cs typeface="Arial" pitchFamily="34" charset="0"/>
              </a:rPr>
              <a:t> </a:t>
            </a:r>
            <a:r>
              <a:rPr lang="pt-BR" sz="2400" dirty="0" smtClean="0">
                <a:latin typeface="Arial" pitchFamily="34" charset="0"/>
                <a:ea typeface="Times New Roman" pitchFamily="18" charset="0"/>
                <a:cs typeface="Arial" pitchFamily="34" charset="0"/>
              </a:rPr>
              <a:t>Os profissionais da equipe foram capacitados sobre diferentes aspectos do protocolo.</a:t>
            </a:r>
            <a:endParaRPr lang="pt-BR" sz="2400" dirty="0" smtClean="0">
              <a:solidFill>
                <a:srgbClr val="00B0F0"/>
              </a:solidFill>
              <a:latin typeface="Arial" pitchFamily="34" charset="0"/>
              <a:ea typeface="Times New Roman" pitchFamily="18" charset="0"/>
              <a:cs typeface="Arial" pitchFamily="34" charset="0"/>
            </a:endParaRPr>
          </a:p>
          <a:p>
            <a:pPr marL="0" lvl="0" indent="0" fontAlgn="base">
              <a:spcBef>
                <a:spcPct val="0"/>
              </a:spcBef>
              <a:spcAft>
                <a:spcPct val="0"/>
              </a:spcAft>
              <a:buClrTx/>
              <a:buSzTx/>
              <a:buFont typeface="Arial" pitchFamily="34" charset="0"/>
              <a:buChar char="•"/>
            </a:pPr>
            <a:r>
              <a:rPr lang="pt-BR" sz="2400" dirty="0" smtClean="0">
                <a:solidFill>
                  <a:srgbClr val="00B0F0"/>
                </a:solidFill>
                <a:latin typeface="Arial" pitchFamily="34" charset="0"/>
                <a:ea typeface="Times New Roman" pitchFamily="18" charset="0"/>
                <a:cs typeface="Arial" pitchFamily="34" charset="0"/>
              </a:rPr>
              <a:t> </a:t>
            </a:r>
            <a:r>
              <a:rPr lang="pt-BR" sz="2400" dirty="0" smtClean="0">
                <a:latin typeface="Arial" pitchFamily="34" charset="0"/>
                <a:ea typeface="Times New Roman" pitchFamily="18" charset="0"/>
                <a:cs typeface="Arial" pitchFamily="34" charset="0"/>
              </a:rPr>
              <a:t>Foi estabelecido o papel de cada profissional.</a:t>
            </a:r>
            <a:endParaRPr lang="pt-BR" sz="2400" dirty="0" smtClean="0">
              <a:solidFill>
                <a:srgbClr val="00B0F0"/>
              </a:solidFill>
              <a:latin typeface="Arial" pitchFamily="34" charset="0"/>
              <a:ea typeface="Times New Roman" pitchFamily="18" charset="0"/>
              <a:cs typeface="Arial" pitchFamily="34" charset="0"/>
            </a:endParaRPr>
          </a:p>
          <a:p>
            <a:pPr marL="0" lvl="0" indent="0" fontAlgn="base">
              <a:spcBef>
                <a:spcPct val="0"/>
              </a:spcBef>
              <a:spcAft>
                <a:spcPct val="0"/>
              </a:spcAft>
              <a:buClrTx/>
              <a:buSzTx/>
              <a:buFont typeface="Arial" pitchFamily="34" charset="0"/>
              <a:buChar char="•"/>
            </a:pPr>
            <a:r>
              <a:rPr lang="pt-BR" sz="2400" dirty="0" smtClean="0">
                <a:solidFill>
                  <a:srgbClr val="00B0F0"/>
                </a:solidFill>
                <a:latin typeface="Arial" pitchFamily="34" charset="0"/>
                <a:ea typeface="Times New Roman" pitchFamily="18" charset="0"/>
                <a:cs typeface="Arial" pitchFamily="34" charset="0"/>
              </a:rPr>
              <a:t> </a:t>
            </a:r>
            <a:r>
              <a:rPr lang="pt-BR" sz="2400" dirty="0" smtClean="0">
                <a:latin typeface="Arial" pitchFamily="34" charset="0"/>
                <a:ea typeface="Times New Roman" pitchFamily="18" charset="0"/>
                <a:cs typeface="Arial" pitchFamily="34" charset="0"/>
              </a:rPr>
              <a:t>Foi realizado um contato com lideranças comunitárias.</a:t>
            </a:r>
          </a:p>
          <a:p>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573</TotalTime>
  <Words>1580</Words>
  <Application>Microsoft Office PowerPoint</Application>
  <PresentationFormat>Apresentação na tela (4:3)</PresentationFormat>
  <Paragraphs>160</Paragraphs>
  <Slides>38</Slides>
  <Notes>0</Notes>
  <HiddenSlides>0</HiddenSlides>
  <MMClips>0</MMClips>
  <ScaleCrop>false</ScaleCrop>
  <HeadingPairs>
    <vt:vector size="4" baseType="variant">
      <vt:variant>
        <vt:lpstr>Tema</vt:lpstr>
      </vt:variant>
      <vt:variant>
        <vt:i4>1</vt:i4>
      </vt:variant>
      <vt:variant>
        <vt:lpstr>Títulos de slides</vt:lpstr>
      </vt:variant>
      <vt:variant>
        <vt:i4>38</vt:i4>
      </vt:variant>
    </vt:vector>
  </HeadingPairs>
  <TitlesOfParts>
    <vt:vector size="39" baseType="lpstr">
      <vt:lpstr>Solstício</vt:lpstr>
      <vt:lpstr>UNIVERSIDADE ABERTA DO SUS UNIVERSIDADE FEDERAL DE PELOTAS Especialização em Saúde da Família Modalidade a Distância Turma 8 </vt:lpstr>
      <vt:lpstr>INTRODUÇÃO</vt:lpstr>
      <vt:lpstr>INTRODUÇÃO</vt:lpstr>
      <vt:lpstr>INTRODUÇÃO</vt:lpstr>
      <vt:lpstr>Antes da intervenção:  </vt:lpstr>
      <vt:lpstr>Objetivo geral</vt:lpstr>
      <vt:lpstr>Metodologia</vt:lpstr>
      <vt:lpstr>Metodologia/Ações</vt:lpstr>
      <vt:lpstr>Ações desenvolvidas </vt:lpstr>
      <vt:lpstr>Logística</vt:lpstr>
      <vt:lpstr>OBJETIVOS ESPECÍFICOS/METAS</vt:lpstr>
      <vt:lpstr>   </vt:lpstr>
      <vt:lpstr>Resultado. 68,5%=174DIABETICOS</vt:lpstr>
      <vt:lpstr>Dificuldades na meta de cobertura:</vt:lpstr>
      <vt:lpstr>Objetivo 2: Melhorar a qualidade da atenção a hipertensos e/ou diabéticos    </vt:lpstr>
      <vt:lpstr> Resultado:</vt:lpstr>
      <vt:lpstr>Resultado: 61,0% = 310 HIPERTENSOS</vt:lpstr>
      <vt:lpstr>Resultado: 65,5% = 114 DIABETICOS</vt:lpstr>
      <vt:lpstr>Dificuldades na meta de cobertura:</vt:lpstr>
      <vt:lpstr>Resultado: 99,4% = 489 HIPERTENSOS</vt:lpstr>
      <vt:lpstr>Resultado: 99,4% = 171 DIABETICOS</vt:lpstr>
      <vt:lpstr>Resultado:</vt:lpstr>
      <vt:lpstr>Objetivo 3: Melhorar a adesão de hipertensos e/ou diabéticos ao programa </vt:lpstr>
      <vt:lpstr>Resultados:</vt:lpstr>
      <vt:lpstr>Objetivo 4: Melhorar o registro das informações  </vt:lpstr>
      <vt:lpstr>Resultados:</vt:lpstr>
      <vt:lpstr> Objetivo 5: Mapear hipertensos e diabéticos de risco para doenças cardiovasculares.</vt:lpstr>
      <vt:lpstr>Resultados:</vt:lpstr>
      <vt:lpstr>Objetivo 6: Promover a saúde de hipertensos e diabéticos.</vt:lpstr>
      <vt:lpstr>Objetivo 6: Promover a saúde de hipertensos e diabéticos </vt:lpstr>
      <vt:lpstr>Resultados:</vt:lpstr>
      <vt:lpstr>Discussão Importância da intervenção para EQUIPE </vt:lpstr>
      <vt:lpstr>Importância da intervenção para SERVIÇO </vt:lpstr>
      <vt:lpstr>Importância da intervenção para COMUNIDADE </vt:lpstr>
      <vt:lpstr>Slide 35</vt:lpstr>
      <vt:lpstr>Reflexão crítica sobre aprendizagem</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ABERTA DO SUS UNIVERSIDADE FEDERAL DE PELOTAS Especialização em Saúde da Família Modalidade a Distância Turma 8</dc:title>
  <dc:creator>Talita Helena</dc:creator>
  <cp:lastModifiedBy>Yohendris Lopez</cp:lastModifiedBy>
  <cp:revision>154</cp:revision>
  <dcterms:created xsi:type="dcterms:W3CDTF">2015-08-05T17:36:44Z</dcterms:created>
  <dcterms:modified xsi:type="dcterms:W3CDTF">2015-09-25T04:43:59Z</dcterms:modified>
</cp:coreProperties>
</file>