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82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01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avalia&#231;&#245;es%20revebidas%20do%20EaD%20dos%20orientadores%20a%20Niviane\Alunos%20GRUPO%20II\Yoneisy\Planilha%20Coleta%20de%20dados%20Final%20Sa&#250;de%20%20da%20Crian&#231;a%20Yoneisy%20Vinent%20Silv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avalia&#231;&#245;es%20revebidas%20do%20EaD%20dos%20orientadores%20a%20Niviane\Alunos%20GRUPO%20II\Yoneisy\Planilha%20Coleta%20de%20dados%20Final%20Sa&#250;de%20%20da%20Crian&#231;a%20Yoneisy%20Vinent%20Silv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avalia&#231;&#245;es%20revebidas%20do%20EaD%20dos%20orientadores%20a%20Niviane\Alunos%20GRUPO%20II\Yoneisy\Planilha%20Coleta%20de%20dados%20Final%20Sa&#250;de%20%20da%20Crian&#231;a%20Yoneisy%20Vinent%20Silv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avalia&#231;&#245;es%20revebidas%20do%20EaD%20dos%20orientadores%20a%20Niviane\Alunos%20GRUPO%20II\Yoneisy\Planilha%20Coleta%20de%20dados%20Final%20Sa&#250;de%20%20da%20Crian&#231;a%20Yoneisy%20Vinent%20Silv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avalia&#231;&#245;es%20revebidas%20do%20EaD%20dos%20orientadores%20a%20Niviane\Alunos%20GRUPO%20II\Yoneisy\Planilha%20Coleta%20de%20dados%20Final%20Sa&#250;de%20%20da%20Crian&#231;a%20Yoneisy%20Vinent%20Silv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avalia&#231;&#245;es%20revebidas%20do%20EaD%20dos%20orientadores%20a%20Niviane\Alunos%20GRUPO%20II\Yoneisy\Planilha%20Coleta%20de%20dados%20Final%20Sa&#250;de%20%20da%20Crian&#231;a%20Yoneisy%20Vinent%20Silv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avalia&#231;&#245;es%20revebidas%20do%20EaD%20dos%20orientadores%20a%20Niviane\Alunos%20GRUPO%20II\Yoneisy\Planilha%20Coleta%20de%20dados%20Final%20Sa&#250;de%20%20da%20Crian&#231;a%20Yoneisy%20Vinent%20Silv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3.7431444370444031E-2"/>
          <c:y val="6.7740492217291476E-2"/>
          <c:w val="0.93819683726276459"/>
          <c:h val="0.76799779410249935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</c:f>
              <c:strCache>
                <c:ptCount val="1"/>
                <c:pt idx="0">
                  <c:v>Proporção de crianças entre zero e 72 meses inscritas no programa da unidade de saúde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sz="2000"/>
                </a:pPr>
                <a:endParaRPr lang="pt-BR"/>
              </a:p>
            </c:txPr>
            <c:showVal val="1"/>
          </c:dLbls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0.26500000000000001</c:v>
                </c:pt>
                <c:pt idx="1">
                  <c:v>0.505</c:v>
                </c:pt>
                <c:pt idx="2">
                  <c:v>0.63000000000000234</c:v>
                </c:pt>
                <c:pt idx="3">
                  <c:v>0.68500000000000083</c:v>
                </c:pt>
              </c:numCache>
            </c:numRef>
          </c:val>
        </c:ser>
        <c:dLbls/>
        <c:axId val="36521472"/>
        <c:axId val="36523008"/>
      </c:barChart>
      <c:catAx>
        <c:axId val="3652147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6523008"/>
        <c:crosses val="autoZero"/>
        <c:auto val="1"/>
        <c:lblAlgn val="ctr"/>
        <c:lblOffset val="100"/>
      </c:catAx>
      <c:valAx>
        <c:axId val="36523008"/>
        <c:scaling>
          <c:orientation val="minMax"/>
          <c:max val="1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crossAx val="36521472"/>
        <c:crosses val="autoZero"/>
        <c:crossBetween val="between"/>
        <c:majorUnit val="0.1"/>
      </c:valAx>
      <c:spPr>
        <a:solidFill>
          <a:schemeClr val="accent1">
            <a:lumMod val="20000"/>
            <a:lumOff val="80000"/>
          </a:schemeClr>
        </a:solidFill>
        <a:ln w="25400">
          <a:noFill/>
        </a:ln>
      </c:spPr>
    </c:plotArea>
    <c:plotVisOnly val="1"/>
    <c:dispBlanksAs val="gap"/>
  </c:chart>
  <c:spPr>
    <a:solidFill>
      <a:schemeClr val="accent1">
        <a:lumMod val="20000"/>
        <a:lumOff val="80000"/>
      </a:schemeClr>
    </a:solidFill>
    <a:ln w="3175">
      <a:solidFill>
        <a:srgbClr val="FF66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autoTitleDeleted val="1"/>
    <c:plotArea>
      <c:layout>
        <c:manualLayout>
          <c:layoutTarget val="inner"/>
          <c:xMode val="edge"/>
          <c:yMode val="edge"/>
          <c:x val="4.2534347906533126E-2"/>
          <c:y val="9.7241271209686883E-2"/>
          <c:w val="0.9330650324492592"/>
          <c:h val="0.75308557313142244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Indicadores!$C$9</c:f>
              <c:strCache>
                <c:ptCount val="1"/>
                <c:pt idx="0">
                  <c:v>Proporção de crianças com primeira consulta na primeira semana de vida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sz="2000"/>
                </a:pPr>
                <a:endParaRPr lang="pt-BR"/>
              </a:p>
            </c:txPr>
            <c:showVal val="1"/>
          </c:dLbls>
          <c:cat>
            <c:strRef>
              <c:f>Indicadores!$D$8:$G$8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Indicadores!$D$9:$G$9</c:f>
              <c:numCache>
                <c:formatCode>0.0%</c:formatCode>
                <c:ptCount val="4"/>
                <c:pt idx="0">
                  <c:v>0.69811320754716977</c:v>
                </c:pt>
                <c:pt idx="1">
                  <c:v>0.74257425742574479</c:v>
                </c:pt>
                <c:pt idx="2">
                  <c:v>0.75396825396825395</c:v>
                </c:pt>
                <c:pt idx="3">
                  <c:v>0.74452554744525545</c:v>
                </c:pt>
              </c:numCache>
            </c:numRef>
          </c:val>
        </c:ser>
        <c:dLbls/>
        <c:axId val="37449728"/>
        <c:axId val="37451264"/>
      </c:barChart>
      <c:catAx>
        <c:axId val="3744972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7451264"/>
        <c:crosses val="autoZero"/>
        <c:auto val="1"/>
        <c:lblAlgn val="ctr"/>
        <c:lblOffset val="100"/>
      </c:catAx>
      <c:valAx>
        <c:axId val="37451264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crossAx val="37449728"/>
        <c:crosses val="autoZero"/>
        <c:crossBetween val="between"/>
        <c:majorUnit val="0.1"/>
        <c:minorUnit val="4.0000000000000022E-2"/>
      </c:valAx>
      <c:spPr>
        <a:solidFill>
          <a:schemeClr val="accent1">
            <a:lumMod val="20000"/>
            <a:lumOff val="80000"/>
          </a:schemeClr>
        </a:solidFill>
        <a:ln w="25400">
          <a:noFill/>
        </a:ln>
      </c:spPr>
    </c:plotArea>
    <c:plotVisOnly val="1"/>
    <c:dispBlanksAs val="gap"/>
  </c:chart>
  <c:spPr>
    <a:solidFill>
      <a:schemeClr val="accent1">
        <a:lumMod val="20000"/>
        <a:lumOff val="80000"/>
      </a:schemeClr>
    </a:solidFill>
    <a:ln w="3175">
      <a:solidFill>
        <a:schemeClr val="accent1">
          <a:lumMod val="75000"/>
        </a:schemeClr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autoTitleDeleted val="1"/>
    <c:plotArea>
      <c:layout>
        <c:manualLayout>
          <c:layoutTarget val="inner"/>
          <c:xMode val="edge"/>
          <c:yMode val="edge"/>
          <c:x val="3.7014932210766363E-2"/>
          <c:y val="9.0566688845267238E-2"/>
          <c:w val="0.93858437958916696"/>
          <c:h val="0.74693192745431181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Indicadores!$C$46</c:f>
              <c:strCache>
                <c:ptCount val="1"/>
                <c:pt idx="0">
                  <c:v>Proporção de crianças com triagem auditiva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sz="2000"/>
                </a:pPr>
                <a:endParaRPr lang="pt-BR"/>
              </a:p>
            </c:txPr>
            <c:showVal val="1"/>
          </c:dLbls>
          <c:cat>
            <c:strRef>
              <c:f>Indicadores!$D$45:$G$45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Indicadores!$D$46:$G$46</c:f>
              <c:numCache>
                <c:formatCode>0.0%</c:formatCode>
                <c:ptCount val="4"/>
                <c:pt idx="0">
                  <c:v>0.88679245283019104</c:v>
                </c:pt>
                <c:pt idx="1">
                  <c:v>0.83168316831683153</c:v>
                </c:pt>
                <c:pt idx="2">
                  <c:v>0.73809523809524058</c:v>
                </c:pt>
                <c:pt idx="3">
                  <c:v>0.70072992700729964</c:v>
                </c:pt>
              </c:numCache>
            </c:numRef>
          </c:val>
        </c:ser>
        <c:dLbls/>
        <c:axId val="37483648"/>
        <c:axId val="37485184"/>
      </c:barChart>
      <c:catAx>
        <c:axId val="3748364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7485184"/>
        <c:crosses val="autoZero"/>
        <c:auto val="1"/>
        <c:lblAlgn val="ctr"/>
        <c:lblOffset val="100"/>
      </c:catAx>
      <c:valAx>
        <c:axId val="37485184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crossAx val="37483648"/>
        <c:crosses val="autoZero"/>
        <c:crossBetween val="between"/>
        <c:majorUnit val="0.1"/>
        <c:minorUnit val="4.0000000000000022E-2"/>
      </c:valAx>
      <c:spPr>
        <a:solidFill>
          <a:schemeClr val="accent1">
            <a:lumMod val="20000"/>
            <a:lumOff val="80000"/>
          </a:schemeClr>
        </a:solidFill>
        <a:ln w="25400">
          <a:noFill/>
        </a:ln>
      </c:spPr>
    </c:plotArea>
    <c:plotVisOnly val="1"/>
    <c:dispBlanksAs val="gap"/>
  </c:chart>
  <c:spPr>
    <a:solidFill>
      <a:schemeClr val="accent1">
        <a:lumMod val="20000"/>
        <a:lumOff val="80000"/>
      </a:schemeClr>
    </a:solidFill>
    <a:ln w="3175">
      <a:solidFill>
        <a:schemeClr val="accent1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5.185446555537427E-2"/>
          <c:y val="0.11658008647688174"/>
          <c:w val="0.92368653889410757"/>
          <c:h val="0.71951475359810546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Indicadores!$C$51</c:f>
              <c:strCache>
                <c:ptCount val="1"/>
                <c:pt idx="0">
                  <c:v>Proporção de crianças com teste do pezinho realizado até 7 dias de vida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sz="2000"/>
                </a:pPr>
                <a:endParaRPr lang="pt-BR"/>
              </a:p>
            </c:txPr>
            <c:showVal val="1"/>
          </c:dLbls>
          <c:cat>
            <c:strRef>
              <c:f>Indicadores!$D$50:$G$50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Indicadores!$D$51:$G$51</c:f>
              <c:numCache>
                <c:formatCode>0.0%</c:formatCode>
                <c:ptCount val="4"/>
                <c:pt idx="0">
                  <c:v>0.94339622641509646</c:v>
                </c:pt>
                <c:pt idx="1">
                  <c:v>0.9207920792079205</c:v>
                </c:pt>
                <c:pt idx="2">
                  <c:v>0.88888888888888884</c:v>
                </c:pt>
                <c:pt idx="3">
                  <c:v>0.86861313868613332</c:v>
                </c:pt>
              </c:numCache>
            </c:numRef>
          </c:val>
        </c:ser>
        <c:dLbls/>
        <c:axId val="37517952"/>
        <c:axId val="37532032"/>
      </c:barChart>
      <c:catAx>
        <c:axId val="3751795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7532032"/>
        <c:crosses val="autoZero"/>
        <c:auto val="1"/>
        <c:lblAlgn val="ctr"/>
        <c:lblOffset val="100"/>
      </c:catAx>
      <c:valAx>
        <c:axId val="37532032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crossAx val="37517952"/>
        <c:crosses val="autoZero"/>
        <c:crossBetween val="between"/>
        <c:majorUnit val="0.1"/>
        <c:minorUnit val="4.0000000000000022E-2"/>
      </c:valAx>
      <c:spPr>
        <a:solidFill>
          <a:schemeClr val="accent1">
            <a:lumMod val="20000"/>
            <a:lumOff val="80000"/>
          </a:schemeClr>
        </a:solidFill>
        <a:ln w="25400">
          <a:noFill/>
        </a:ln>
      </c:spPr>
    </c:plotArea>
    <c:plotVisOnly val="1"/>
    <c:dispBlanksAs val="gap"/>
  </c:chart>
  <c:spPr>
    <a:solidFill>
      <a:schemeClr val="accent1">
        <a:lumMod val="20000"/>
        <a:lumOff val="80000"/>
      </a:schemeClr>
    </a:solidFill>
    <a:ln w="3175">
      <a:solidFill>
        <a:schemeClr val="accent1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autoTitleDeleted val="1"/>
    <c:plotArea>
      <c:layout>
        <c:manualLayout>
          <c:layoutTarget val="inner"/>
          <c:xMode val="edge"/>
          <c:yMode val="edge"/>
          <c:x val="4.6639575258461102E-2"/>
          <c:y val="0.10705839313431746"/>
          <c:w val="0.92898871956324103"/>
          <c:h val="0.74866833659414755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Indicadores!$C$62</c:f>
              <c:strCache>
                <c:ptCount val="1"/>
                <c:pt idx="0">
                  <c:v>Proporção de crianças de 6 a 72 meses com primeira consulta odontológica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sz="2000"/>
                </a:pPr>
                <a:endParaRPr lang="pt-BR"/>
              </a:p>
            </c:txPr>
            <c:showVal val="1"/>
          </c:dLbls>
          <c:cat>
            <c:strRef>
              <c:f>Indicadores!$D$61:$G$61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Indicadores!$D$62:$G$62</c:f>
              <c:numCache>
                <c:formatCode>0.0%</c:formatCode>
                <c:ptCount val="4"/>
                <c:pt idx="0">
                  <c:v>0.66666666666666663</c:v>
                </c:pt>
                <c:pt idx="1">
                  <c:v>0.52112676056338025</c:v>
                </c:pt>
                <c:pt idx="2">
                  <c:v>0.55434782608695654</c:v>
                </c:pt>
                <c:pt idx="3">
                  <c:v>0.68224299065420568</c:v>
                </c:pt>
              </c:numCache>
            </c:numRef>
          </c:val>
        </c:ser>
        <c:dLbls/>
        <c:axId val="38101376"/>
        <c:axId val="38102912"/>
      </c:barChart>
      <c:catAx>
        <c:axId val="3810137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8102912"/>
        <c:crosses val="autoZero"/>
        <c:auto val="1"/>
        <c:lblAlgn val="ctr"/>
        <c:lblOffset val="100"/>
      </c:catAx>
      <c:valAx>
        <c:axId val="38102912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crossAx val="38101376"/>
        <c:crosses val="autoZero"/>
        <c:crossBetween val="between"/>
        <c:majorUnit val="0.1"/>
        <c:minorUnit val="4.0000000000000022E-2"/>
      </c:valAx>
      <c:spPr>
        <a:solidFill>
          <a:schemeClr val="accent1">
            <a:lumMod val="20000"/>
            <a:lumOff val="80000"/>
          </a:schemeClr>
        </a:solidFill>
        <a:ln w="25400">
          <a:noFill/>
        </a:ln>
      </c:spPr>
    </c:plotArea>
    <c:plotVisOnly val="1"/>
    <c:dispBlanksAs val="gap"/>
  </c:chart>
  <c:spPr>
    <a:solidFill>
      <a:schemeClr val="accent1">
        <a:lumMod val="20000"/>
        <a:lumOff val="80000"/>
      </a:schemeClr>
    </a:solidFill>
    <a:ln w="3175">
      <a:solidFill>
        <a:schemeClr val="accent1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3.5434197685905479E-2"/>
          <c:y val="9.7038396786382514E-2"/>
          <c:w val="0.94010678090492039"/>
          <c:h val="0.76035835156895482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Indicadores!$C$68</c:f>
              <c:strCache>
                <c:ptCount val="1"/>
                <c:pt idx="0">
                  <c:v>Proporção de busca ativa realizada às crianças faltosas às consultas no programa de saúde da criança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sz="2000"/>
                </a:pPr>
                <a:endParaRPr lang="pt-BR"/>
              </a:p>
            </c:txPr>
            <c:showVal val="1"/>
          </c:dLbls>
          <c:cat>
            <c:strRef>
              <c:f>Indicadores!$D$67:$G$67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Indicadores!$D$68:$G$68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0.8</c:v>
                </c:pt>
                <c:pt idx="3">
                  <c:v>1</c:v>
                </c:pt>
              </c:numCache>
            </c:numRef>
          </c:val>
        </c:ser>
        <c:dLbls/>
        <c:axId val="38119296"/>
        <c:axId val="38120832"/>
      </c:barChart>
      <c:catAx>
        <c:axId val="3811929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8120832"/>
        <c:crosses val="autoZero"/>
        <c:auto val="1"/>
        <c:lblAlgn val="ctr"/>
        <c:lblOffset val="100"/>
      </c:catAx>
      <c:valAx>
        <c:axId val="38120832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crossAx val="38119296"/>
        <c:crosses val="autoZero"/>
        <c:crossBetween val="between"/>
        <c:majorUnit val="0.1"/>
        <c:minorUnit val="4.0000000000000022E-2"/>
      </c:valAx>
      <c:spPr>
        <a:solidFill>
          <a:schemeClr val="accent1">
            <a:lumMod val="20000"/>
            <a:lumOff val="80000"/>
          </a:schemeClr>
        </a:solidFill>
        <a:ln w="25400">
          <a:noFill/>
        </a:ln>
      </c:spPr>
    </c:plotArea>
    <c:plotVisOnly val="1"/>
    <c:dispBlanksAs val="gap"/>
  </c:chart>
  <c:spPr>
    <a:solidFill>
      <a:schemeClr val="accent1">
        <a:lumMod val="20000"/>
        <a:lumOff val="80000"/>
      </a:schemeClr>
    </a:solidFill>
    <a:ln w="3175">
      <a:solidFill>
        <a:srgbClr val="FF66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autoTitleDeleted val="1"/>
    <c:plotArea>
      <c:layout>
        <c:manualLayout>
          <c:layoutTarget val="inner"/>
          <c:xMode val="edge"/>
          <c:yMode val="edge"/>
          <c:x val="3.714804191301295E-2"/>
          <c:y val="6.9618981241956243E-2"/>
          <c:w val="0.93842212827906712"/>
          <c:h val="0.77003486352150108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Indicadores!$C$95</c:f>
              <c:strCache>
                <c:ptCount val="1"/>
                <c:pt idx="0">
                  <c:v>Número de crianças colocadas para mamar durante a primeira consulta.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sz="2000"/>
                </a:pPr>
                <a:endParaRPr lang="pt-BR"/>
              </a:p>
            </c:txPr>
            <c:showVal val="1"/>
          </c:dLbls>
          <c:cat>
            <c:strRef>
              <c:f>Indicadores!$D$94:$G$94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Indicadores!$D$95:$G$95</c:f>
              <c:numCache>
                <c:formatCode>0.0%</c:formatCode>
                <c:ptCount val="4"/>
                <c:pt idx="0">
                  <c:v>0.75471698113207553</c:v>
                </c:pt>
                <c:pt idx="1">
                  <c:v>0.72277227722772275</c:v>
                </c:pt>
                <c:pt idx="2">
                  <c:v>0.71428571428571463</c:v>
                </c:pt>
                <c:pt idx="3">
                  <c:v>0.69343065693430661</c:v>
                </c:pt>
              </c:numCache>
            </c:numRef>
          </c:val>
        </c:ser>
        <c:dLbls/>
        <c:axId val="37375360"/>
        <c:axId val="37401728"/>
      </c:barChart>
      <c:catAx>
        <c:axId val="3737536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7401728"/>
        <c:crosses val="autoZero"/>
        <c:auto val="1"/>
        <c:lblAlgn val="ctr"/>
        <c:lblOffset val="100"/>
      </c:catAx>
      <c:valAx>
        <c:axId val="37401728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crossAx val="37375360"/>
        <c:crosses val="autoZero"/>
        <c:crossBetween val="between"/>
        <c:majorUnit val="0.1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121C-38AD-4B96-8CE8-CDA7AA8F58E1}" type="datetimeFigureOut">
              <a:rPr lang="pt-BR" smtClean="0"/>
              <a:pPr/>
              <a:t>03/08/2015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99C52-6AB2-49FB-8454-A38FE141B1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121C-38AD-4B96-8CE8-CDA7AA8F58E1}" type="datetimeFigureOut">
              <a:rPr lang="pt-BR" smtClean="0"/>
              <a:pPr/>
              <a:t>03/08/2015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99C52-6AB2-49FB-8454-A38FE141B1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121C-38AD-4B96-8CE8-CDA7AA8F58E1}" type="datetimeFigureOut">
              <a:rPr lang="pt-BR" smtClean="0"/>
              <a:pPr/>
              <a:t>03/08/2015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99C52-6AB2-49FB-8454-A38FE141B1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121C-38AD-4B96-8CE8-CDA7AA8F58E1}" type="datetimeFigureOut">
              <a:rPr lang="pt-BR" smtClean="0"/>
              <a:pPr/>
              <a:t>03/08/2015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99C52-6AB2-49FB-8454-A38FE141B1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121C-38AD-4B96-8CE8-CDA7AA8F58E1}" type="datetimeFigureOut">
              <a:rPr lang="pt-BR" smtClean="0"/>
              <a:pPr/>
              <a:t>03/08/2015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99C52-6AB2-49FB-8454-A38FE141B1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121C-38AD-4B96-8CE8-CDA7AA8F58E1}" type="datetimeFigureOut">
              <a:rPr lang="pt-BR" smtClean="0"/>
              <a:pPr/>
              <a:t>03/08/2015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99C52-6AB2-49FB-8454-A38FE141B1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121C-38AD-4B96-8CE8-CDA7AA8F58E1}" type="datetimeFigureOut">
              <a:rPr lang="pt-BR" smtClean="0"/>
              <a:pPr/>
              <a:t>03/08/2015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99C52-6AB2-49FB-8454-A38FE141B1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121C-38AD-4B96-8CE8-CDA7AA8F58E1}" type="datetimeFigureOut">
              <a:rPr lang="pt-BR" smtClean="0"/>
              <a:pPr/>
              <a:t>03/08/2015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99C52-6AB2-49FB-8454-A38FE141B1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121C-38AD-4B96-8CE8-CDA7AA8F58E1}" type="datetimeFigureOut">
              <a:rPr lang="pt-BR" smtClean="0"/>
              <a:pPr/>
              <a:t>03/08/2015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99C52-6AB2-49FB-8454-A38FE141B1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121C-38AD-4B96-8CE8-CDA7AA8F58E1}" type="datetimeFigureOut">
              <a:rPr lang="pt-BR" smtClean="0"/>
              <a:pPr/>
              <a:t>03/08/2015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99C52-6AB2-49FB-8454-A38FE141B1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121C-38AD-4B96-8CE8-CDA7AA8F58E1}" type="datetimeFigureOut">
              <a:rPr lang="pt-BR" smtClean="0"/>
              <a:pPr/>
              <a:t>03/08/2015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99C52-6AB2-49FB-8454-A38FE141B1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5121C-38AD-4B96-8CE8-CDA7AA8F58E1}" type="datetimeFigureOut">
              <a:rPr lang="pt-BR" smtClean="0"/>
              <a:pPr/>
              <a:t>03/08/2015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99C52-6AB2-49FB-8454-A38FE141B1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8501122" cy="1357322"/>
          </a:xfrm>
        </p:spPr>
        <p:txBody>
          <a:bodyPr>
            <a:normAutofit fontScale="90000"/>
          </a:bodyPr>
          <a:lstStyle/>
          <a:p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/>
              <a:t/>
            </a:r>
            <a:br>
              <a:rPr lang="pt-BR" sz="2700" dirty="0"/>
            </a:b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3100" b="1" dirty="0" smtClean="0"/>
              <a:t>UNIVERSIDADE ABERTA DO SUS</a:t>
            </a:r>
            <a:br>
              <a:rPr lang="pt-BR" sz="3100" b="1" dirty="0" smtClean="0"/>
            </a:br>
            <a:r>
              <a:rPr lang="pt-BR" sz="3100" b="1" dirty="0" smtClean="0"/>
              <a:t>UNIVERSIDADE FEDERAL DE PELOTAS</a:t>
            </a:r>
            <a:br>
              <a:rPr lang="pt-BR" sz="3100" b="1" dirty="0" smtClean="0"/>
            </a:br>
            <a:r>
              <a:rPr lang="pt-BR" sz="3100" dirty="0" smtClean="0"/>
              <a:t>Especialização em Saúde da Família</a:t>
            </a:r>
            <a:br>
              <a:rPr lang="pt-BR" sz="3100" dirty="0" smtClean="0"/>
            </a:br>
            <a:r>
              <a:rPr lang="pt-BR" sz="3100" dirty="0" smtClean="0"/>
              <a:t>Modalidade a Distância</a:t>
            </a:r>
            <a:br>
              <a:rPr lang="pt-BR" sz="3100" dirty="0" smtClean="0"/>
            </a:br>
            <a:r>
              <a:rPr lang="pt-BR" sz="3100" dirty="0" smtClean="0"/>
              <a:t>Turma 8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2844" y="3176598"/>
            <a:ext cx="8786842" cy="895344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solidFill>
                  <a:schemeClr val="tx1"/>
                </a:solidFill>
              </a:rPr>
              <a:t>Melhoria da atenção à Saúde da Criança entre zero e setenta e dois meses na UBS Posto Central Cerrito, Cerrito/RS</a:t>
            </a:r>
            <a:endParaRPr lang="pt-BR" sz="2400" b="1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25" t="18695" r="19223" b="18871"/>
          <a:stretch/>
        </p:blipFill>
        <p:spPr bwMode="auto">
          <a:xfrm>
            <a:off x="214282" y="214290"/>
            <a:ext cx="1297243" cy="13573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0668" y="285728"/>
            <a:ext cx="1303849" cy="1000132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928662" y="5384085"/>
            <a:ext cx="7215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 smtClean="0"/>
              <a:t>Yoneisy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Vinent</a:t>
            </a:r>
            <a:r>
              <a:rPr lang="pt-BR" sz="2400" b="1" dirty="0" smtClean="0"/>
              <a:t> Silva</a:t>
            </a:r>
          </a:p>
          <a:p>
            <a:pPr algn="ctr"/>
            <a:r>
              <a:rPr lang="pt-BR" sz="2400" b="1" dirty="0" smtClean="0"/>
              <a:t>Orientadora: Niviane Genz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 smtClean="0">
                <a:solidFill>
                  <a:schemeClr val="accent1">
                    <a:lumMod val="75000"/>
                  </a:schemeClr>
                </a:solidFill>
              </a:rPr>
              <a:t>Objetivo1 – Ampliar </a:t>
            </a:r>
            <a:r>
              <a:rPr lang="pt-BR" sz="3600" dirty="0">
                <a:solidFill>
                  <a:schemeClr val="accent1">
                    <a:lumMod val="75000"/>
                  </a:schemeClr>
                </a:solidFill>
              </a:rPr>
              <a:t>a cobertura do Programa de Saúde da </a:t>
            </a:r>
            <a:r>
              <a:rPr lang="pt-BR" sz="3600" dirty="0" smtClean="0">
                <a:solidFill>
                  <a:schemeClr val="accent1">
                    <a:lumMod val="75000"/>
                  </a:schemeClr>
                </a:solidFill>
              </a:rPr>
              <a:t>Criança</a:t>
            </a:r>
            <a:endParaRPr lang="pt-BR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5286388"/>
          </a:xfrm>
        </p:spPr>
        <p:txBody>
          <a:bodyPr/>
          <a:lstStyle/>
          <a:p>
            <a:pPr marL="114300" indent="0" algn="ctr">
              <a:buNone/>
            </a:pPr>
            <a:r>
              <a:rPr lang="pt-BR" sz="2400" b="1" dirty="0" smtClean="0"/>
              <a:t>Meta </a:t>
            </a:r>
            <a:r>
              <a:rPr lang="pt-BR" sz="2400" b="1" dirty="0"/>
              <a:t>1.1: </a:t>
            </a:r>
            <a:r>
              <a:rPr lang="pt-BR" sz="2400" dirty="0"/>
              <a:t>Ampliar a cobertura da atenção à saúde para 60% das crianças entre zero e 72 meses pertencentes à área de abrangência da unidade saúde</a:t>
            </a:r>
            <a:r>
              <a:rPr lang="pt-BR" sz="2800" dirty="0"/>
              <a:t>. </a:t>
            </a:r>
          </a:p>
          <a:p>
            <a:pPr marL="114300" indent="0" algn="just">
              <a:buNone/>
            </a:pPr>
            <a:r>
              <a:rPr lang="pt-BR" dirty="0"/>
              <a:t> 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xmlns="" val="4071384609"/>
              </p:ext>
            </p:extLst>
          </p:nvPr>
        </p:nvGraphicFramePr>
        <p:xfrm>
          <a:off x="642910" y="2857496"/>
          <a:ext cx="7786742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9333550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 smtClean="0">
                <a:solidFill>
                  <a:schemeClr val="accent1">
                    <a:lumMod val="75000"/>
                  </a:schemeClr>
                </a:solidFill>
              </a:rPr>
              <a:t>Objetivo </a:t>
            </a:r>
            <a:r>
              <a:rPr lang="pt-BR" sz="36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pt-BR" sz="3600" b="1" dirty="0">
                <a:solidFill>
                  <a:schemeClr val="accent1">
                    <a:lumMod val="75000"/>
                  </a:schemeClr>
                </a:solidFill>
              </a:rPr>
              <a:t>–</a:t>
            </a:r>
            <a:r>
              <a:rPr lang="pt-BR" sz="3600" dirty="0">
                <a:solidFill>
                  <a:schemeClr val="accent1">
                    <a:lumMod val="75000"/>
                  </a:schemeClr>
                </a:solidFill>
              </a:rPr>
              <a:t> Melhorar a qualidade de atenção em saúde das crianças.</a:t>
            </a:r>
            <a:br>
              <a:rPr lang="pt-BR" sz="3600" dirty="0">
                <a:solidFill>
                  <a:schemeClr val="accent1">
                    <a:lumMod val="75000"/>
                  </a:schemeClr>
                </a:solidFill>
              </a:rPr>
            </a:br>
            <a:endParaRPr lang="pt-BR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pPr marL="114300" indent="0" algn="ctr">
              <a:buNone/>
            </a:pPr>
            <a:r>
              <a:rPr lang="pt-BR" sz="2400" b="1" dirty="0" smtClean="0"/>
              <a:t>Meta </a:t>
            </a:r>
            <a:r>
              <a:rPr lang="pt-BR" sz="2400" b="1" dirty="0"/>
              <a:t>2.1:</a:t>
            </a:r>
            <a:r>
              <a:rPr lang="pt-BR" sz="2400" dirty="0"/>
              <a:t> Realizar a primeira consulta na primeira semana de vida para 100% das crianças cadastradas.</a:t>
            </a:r>
          </a:p>
          <a:p>
            <a:pPr marL="114300" indent="0" algn="just">
              <a:buNone/>
            </a:pPr>
            <a:endParaRPr lang="pt-BR" dirty="0"/>
          </a:p>
          <a:p>
            <a:pPr marL="114300" indent="0" algn="just">
              <a:buNone/>
            </a:pPr>
            <a:endParaRPr lang="pt-BR" dirty="0"/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xmlns="" val="4120217001"/>
              </p:ext>
            </p:extLst>
          </p:nvPr>
        </p:nvGraphicFramePr>
        <p:xfrm>
          <a:off x="714348" y="2500306"/>
          <a:ext cx="7786742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1748463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pt-BR" sz="2300" b="1" dirty="0"/>
              <a:t>Meta 2.2:</a:t>
            </a:r>
            <a:r>
              <a:rPr lang="pt-BR" sz="2300" dirty="0"/>
              <a:t> Monitorar o crescimento em 100% das crianças cadastradas na UBS</a:t>
            </a:r>
            <a:r>
              <a:rPr lang="pt-BR" sz="2300" dirty="0" smtClean="0"/>
              <a:t>.</a:t>
            </a:r>
          </a:p>
          <a:p>
            <a:pPr marL="114300" indent="0" algn="just">
              <a:buNone/>
            </a:pPr>
            <a:endParaRPr lang="pt-BR" sz="2300" dirty="0"/>
          </a:p>
          <a:p>
            <a:pPr marL="114300" indent="0" algn="just">
              <a:buNone/>
            </a:pPr>
            <a:r>
              <a:rPr lang="pt-BR" sz="2300" b="1" dirty="0" smtClean="0"/>
              <a:t>Meta </a:t>
            </a:r>
            <a:r>
              <a:rPr lang="pt-BR" sz="2300" b="1" dirty="0"/>
              <a:t>2.3:</a:t>
            </a:r>
            <a:r>
              <a:rPr lang="pt-BR" sz="2300" dirty="0"/>
              <a:t> Monitorar 100% das crianças com déficit de peso que foram cadastradas na unidade</a:t>
            </a:r>
            <a:r>
              <a:rPr lang="pt-BR" sz="2300" dirty="0" smtClean="0"/>
              <a:t>.</a:t>
            </a:r>
          </a:p>
          <a:p>
            <a:pPr marL="114300" indent="0" algn="just">
              <a:buNone/>
            </a:pPr>
            <a:r>
              <a:rPr lang="pt-BR" sz="2300" dirty="0" smtClean="0"/>
              <a:t> </a:t>
            </a:r>
            <a:endParaRPr lang="pt-BR" sz="2300" dirty="0"/>
          </a:p>
          <a:p>
            <a:pPr marL="114300" indent="0" algn="just">
              <a:buNone/>
            </a:pPr>
            <a:r>
              <a:rPr lang="pt-BR" sz="2300" b="1" dirty="0" smtClean="0"/>
              <a:t>Meta </a:t>
            </a:r>
            <a:r>
              <a:rPr lang="pt-BR" sz="2300" b="1" dirty="0"/>
              <a:t>2.4:</a:t>
            </a:r>
            <a:r>
              <a:rPr lang="pt-BR" sz="2300" dirty="0"/>
              <a:t> Monitorar 100% das crianças com excesso de peso que consultaram na unidade. </a:t>
            </a:r>
            <a:endParaRPr lang="pt-BR" sz="2300" dirty="0" smtClean="0"/>
          </a:p>
          <a:p>
            <a:pPr marL="114300" indent="0" algn="just">
              <a:buNone/>
            </a:pPr>
            <a:endParaRPr lang="pt-BR" sz="2300" dirty="0"/>
          </a:p>
          <a:p>
            <a:pPr marL="114300" indent="0" algn="just">
              <a:buNone/>
            </a:pPr>
            <a:r>
              <a:rPr lang="pt-BR" sz="2300" b="1" dirty="0" smtClean="0"/>
              <a:t>Meta </a:t>
            </a:r>
            <a:r>
              <a:rPr lang="pt-BR" sz="2300" b="1" dirty="0"/>
              <a:t>2.5:</a:t>
            </a:r>
            <a:r>
              <a:rPr lang="pt-BR" sz="2300" dirty="0"/>
              <a:t> Monitorar o desenvolvimento em 100% das crianças que estão cadastradas na UBS</a:t>
            </a:r>
            <a:r>
              <a:rPr lang="pt-BR" sz="2300" dirty="0" smtClean="0"/>
              <a:t>.</a:t>
            </a:r>
          </a:p>
          <a:p>
            <a:pPr marL="114300" indent="0" algn="just">
              <a:buNone/>
            </a:pPr>
            <a:endParaRPr lang="pt-BR" sz="2300" dirty="0" smtClean="0"/>
          </a:p>
          <a:p>
            <a:pPr marL="114300" indent="0" algn="just">
              <a:buNone/>
            </a:pPr>
            <a:r>
              <a:rPr lang="pt-BR" sz="2300" b="1" dirty="0" smtClean="0"/>
              <a:t>Meta 2.6:</a:t>
            </a:r>
            <a:r>
              <a:rPr lang="pt-BR" sz="2300" dirty="0" smtClean="0"/>
              <a:t> Vacinar 100% das crianças cadastradas na unidade de acordo com a idade. </a:t>
            </a:r>
          </a:p>
          <a:p>
            <a:pPr marL="114300" indent="0" algn="just">
              <a:buNone/>
            </a:pPr>
            <a:endParaRPr lang="pt-BR" sz="2300" dirty="0" smtClean="0"/>
          </a:p>
          <a:p>
            <a:pPr marL="114300" indent="0" algn="just">
              <a:buNone/>
            </a:pPr>
            <a:r>
              <a:rPr lang="pt-BR" sz="2300" b="1" dirty="0" smtClean="0"/>
              <a:t>Meta 2.7:</a:t>
            </a:r>
            <a:r>
              <a:rPr lang="pt-BR" sz="2300" dirty="0" smtClean="0"/>
              <a:t> Realizar suplementação de ferro em 100% das crianças de 6 a 24 meses cadastradas na UBS. </a:t>
            </a:r>
          </a:p>
          <a:p>
            <a:pPr marL="114300" indent="0" algn="just">
              <a:buNone/>
            </a:pPr>
            <a:endParaRPr lang="pt-BR" sz="2800" dirty="0"/>
          </a:p>
          <a:p>
            <a:pPr marL="114300" indent="0" algn="just">
              <a:buNone/>
            </a:pPr>
            <a:r>
              <a:rPr lang="pt-BR" sz="2800" dirty="0" smtClean="0"/>
              <a:t> </a:t>
            </a:r>
          </a:p>
          <a:p>
            <a:pPr marL="114300" indent="0" algn="just">
              <a:buNone/>
            </a:pPr>
            <a:r>
              <a:rPr lang="pt-BR" sz="2400" dirty="0" smtClean="0"/>
              <a:t>			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143108" y="2071678"/>
            <a:ext cx="4572032" cy="27860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dirty="0" smtClean="0"/>
              <a:t>100%</a:t>
            </a:r>
            <a:endParaRPr lang="pt-BR" sz="8800" dirty="0"/>
          </a:p>
        </p:txBody>
      </p:sp>
    </p:spTree>
    <p:extLst>
      <p:ext uri="{BB962C8B-B14F-4D97-AF65-F5344CB8AC3E}">
        <p14:creationId xmlns:p14="http://schemas.microsoft.com/office/powerpoint/2010/main" xmlns="" val="333216682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5857916"/>
          </a:xfrm>
        </p:spPr>
        <p:txBody>
          <a:bodyPr/>
          <a:lstStyle/>
          <a:p>
            <a:pPr marL="0" indent="0" algn="ctr">
              <a:buNone/>
            </a:pPr>
            <a:r>
              <a:rPr lang="pt-BR" sz="2800" b="1" dirty="0"/>
              <a:t>Meta 2.8:</a:t>
            </a:r>
            <a:r>
              <a:rPr lang="pt-BR" sz="2800" dirty="0"/>
              <a:t> Realizar triagem auditiva em 100% das crianças cadastradas. </a:t>
            </a:r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xmlns="" val="912007991"/>
              </p:ext>
            </p:extLst>
          </p:nvPr>
        </p:nvGraphicFramePr>
        <p:xfrm>
          <a:off x="642910" y="2143116"/>
          <a:ext cx="7858180" cy="4019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2477043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500042"/>
            <a:ext cx="8858280" cy="6143668"/>
          </a:xfrm>
        </p:spPr>
        <p:txBody>
          <a:bodyPr/>
          <a:lstStyle/>
          <a:p>
            <a:pPr marL="0" indent="0" algn="ctr">
              <a:buNone/>
            </a:pPr>
            <a:r>
              <a:rPr lang="pt-BR" sz="2800" b="1" dirty="0"/>
              <a:t>Meta 2.9:</a:t>
            </a:r>
            <a:r>
              <a:rPr lang="pt-BR" sz="2800" dirty="0"/>
              <a:t> Realizar teste do pezinho em 100% das crianças até os sete dias de vida, que foram cadastradas na </a:t>
            </a:r>
            <a:r>
              <a:rPr lang="pt-BR" sz="2800" dirty="0" smtClean="0"/>
              <a:t>unidade.</a:t>
            </a:r>
          </a:p>
          <a:p>
            <a:pPr>
              <a:buNone/>
            </a:pPr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xmlns="" val="3931052011"/>
              </p:ext>
            </p:extLst>
          </p:nvPr>
        </p:nvGraphicFramePr>
        <p:xfrm>
          <a:off x="357158" y="1928802"/>
          <a:ext cx="8286808" cy="4237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8702952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pt-BR" sz="2800" b="1" dirty="0"/>
              <a:t>Meta 2.10:</a:t>
            </a:r>
            <a:r>
              <a:rPr lang="pt-BR" sz="2800" dirty="0"/>
              <a:t> Realizar avaliação da necessidade de atendimento odontológico em 100% das crianças de 6 a 72 meses cadastradas na UBS. </a:t>
            </a:r>
            <a:endParaRPr lang="pt-BR" sz="2800" dirty="0" smtClean="0"/>
          </a:p>
          <a:p>
            <a:pPr marL="114300" indent="0" algn="ctr">
              <a:buNone/>
            </a:pPr>
            <a:endParaRPr lang="pt-BR" sz="2800" dirty="0"/>
          </a:p>
          <a:p>
            <a:pPr marL="114300" indent="0" algn="just">
              <a:buNone/>
            </a:pPr>
            <a:endParaRPr lang="pt-BR" sz="2800" dirty="0"/>
          </a:p>
          <a:p>
            <a:endParaRPr lang="pt-BR" sz="2800" dirty="0"/>
          </a:p>
        </p:txBody>
      </p:sp>
      <p:sp>
        <p:nvSpPr>
          <p:cNvPr id="4" name="Retângulo 3"/>
          <p:cNvSpPr/>
          <p:nvPr/>
        </p:nvSpPr>
        <p:spPr>
          <a:xfrm>
            <a:off x="2285984" y="3214686"/>
            <a:ext cx="4572032" cy="27860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dirty="0" smtClean="0"/>
              <a:t>100%</a:t>
            </a:r>
            <a:endParaRPr lang="pt-BR" sz="8800" dirty="0"/>
          </a:p>
        </p:txBody>
      </p:sp>
    </p:spTree>
    <p:extLst>
      <p:ext uri="{BB962C8B-B14F-4D97-AF65-F5344CB8AC3E}">
        <p14:creationId xmlns:p14="http://schemas.microsoft.com/office/powerpoint/2010/main" xmlns="" val="9660662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 marL="0" indent="0" algn="ctr">
              <a:buNone/>
            </a:pPr>
            <a:r>
              <a:rPr lang="pt-BR" sz="2800" b="1" dirty="0"/>
              <a:t>Meta 2.11:</a:t>
            </a:r>
            <a:r>
              <a:rPr lang="pt-BR" sz="2800" dirty="0"/>
              <a:t> Realizar a primeira consulta odontológica para 100% das crianças cadastradas de 6 a 72 meses de idade.</a:t>
            </a:r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xmlns="" val="3599226793"/>
              </p:ext>
            </p:extLst>
          </p:nvPr>
        </p:nvGraphicFramePr>
        <p:xfrm>
          <a:off x="571472" y="2285992"/>
          <a:ext cx="7929618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8182080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Objetivo 3 –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 Melhorar a adesão ao programa de Saúde da Criança.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0" indent="0" algn="ctr">
              <a:buNone/>
            </a:pPr>
            <a:r>
              <a:rPr lang="pt-BR" sz="2800" b="1" dirty="0" smtClean="0"/>
              <a:t>Meta </a:t>
            </a:r>
            <a:r>
              <a:rPr lang="pt-BR" sz="2800" b="1" dirty="0"/>
              <a:t>3.1:</a:t>
            </a:r>
            <a:r>
              <a:rPr lang="pt-BR" sz="2800" dirty="0"/>
              <a:t> Fazer busca ativa de 100% das crianças faltosas às consultas.</a:t>
            </a:r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xmlns="" val="983269800"/>
              </p:ext>
            </p:extLst>
          </p:nvPr>
        </p:nvGraphicFramePr>
        <p:xfrm>
          <a:off x="571472" y="2643182"/>
          <a:ext cx="8001056" cy="3810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1003618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Objetivo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4 –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 Melhorar o registro das informações.</a:t>
            </a:r>
            <a:br>
              <a:rPr lang="pt-BR" dirty="0">
                <a:solidFill>
                  <a:schemeClr val="accent1">
                    <a:lumMod val="75000"/>
                  </a:schemeClr>
                </a:solidFill>
              </a:rPr>
            </a:b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pt-BR" sz="2800" b="1" dirty="0" smtClean="0"/>
              <a:t>Meta </a:t>
            </a:r>
            <a:r>
              <a:rPr lang="pt-BR" sz="2800" b="1" dirty="0"/>
              <a:t>4.1:</a:t>
            </a:r>
            <a:r>
              <a:rPr lang="pt-BR" sz="2800" dirty="0"/>
              <a:t> Manter registro na ficha de acompanhamento/espelho da saúde da criança de 100% das crianças que consultam no serviço</a:t>
            </a:r>
            <a:r>
              <a:rPr lang="pt-BR" sz="2800" dirty="0" smtClean="0"/>
              <a:t>.</a:t>
            </a:r>
          </a:p>
          <a:p>
            <a:pPr marL="114300" indent="0" algn="ctr">
              <a:buNone/>
            </a:pPr>
            <a:endParaRPr lang="pt-BR" sz="2800" dirty="0" smtClean="0"/>
          </a:p>
          <a:p>
            <a:pPr marL="114300" indent="0" algn="ctr">
              <a:buNone/>
            </a:pPr>
            <a:endParaRPr lang="pt-BR" sz="2800" dirty="0"/>
          </a:p>
          <a:p>
            <a:pPr marL="114300" indent="0" algn="just">
              <a:buNone/>
            </a:pPr>
            <a:endParaRPr lang="pt-BR" sz="2800" dirty="0"/>
          </a:p>
          <a:p>
            <a:pPr marL="114300" indent="0" algn="just">
              <a:buNone/>
            </a:pPr>
            <a:endParaRPr lang="pt-BR" dirty="0"/>
          </a:p>
          <a:p>
            <a:pPr marL="114300" indent="0" algn="just">
              <a:buNone/>
            </a:pPr>
            <a:endParaRPr lang="pt-BR" dirty="0"/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571736" y="3786190"/>
            <a:ext cx="4143404" cy="23574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dirty="0" smtClean="0"/>
              <a:t>100%</a:t>
            </a:r>
            <a:endParaRPr lang="pt-BR" sz="8800" dirty="0"/>
          </a:p>
        </p:txBody>
      </p:sp>
    </p:spTree>
    <p:extLst>
      <p:ext uri="{BB962C8B-B14F-4D97-AF65-F5344CB8AC3E}">
        <p14:creationId xmlns:p14="http://schemas.microsoft.com/office/powerpoint/2010/main" xmlns="" val="103096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/>
              <a:t/>
            </a:r>
            <a:br>
              <a:rPr lang="pt-BR" b="1" dirty="0"/>
            </a:b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Objetivo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5 –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 Mapear as crianças de risco pertencentes à área de abrangência.</a:t>
            </a:r>
            <a:br>
              <a:rPr lang="pt-BR" dirty="0">
                <a:solidFill>
                  <a:schemeClr val="accent1">
                    <a:lumMod val="75000"/>
                  </a:schemeClr>
                </a:solidFill>
              </a:rPr>
            </a:b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endParaRPr lang="pt-BR" sz="2800" b="1" dirty="0" smtClean="0"/>
          </a:p>
          <a:p>
            <a:pPr marL="114300" indent="0" algn="ctr">
              <a:buNone/>
            </a:pPr>
            <a:r>
              <a:rPr lang="pt-BR" sz="2800" b="1" dirty="0" smtClean="0"/>
              <a:t>Meta 5.1:</a:t>
            </a:r>
            <a:r>
              <a:rPr lang="pt-BR" sz="2800" dirty="0" smtClean="0"/>
              <a:t> Realizar avaliação de risco em 100% das crianças cadastradas na unidade. </a:t>
            </a:r>
            <a:endParaRPr lang="pt-BR" sz="2800" dirty="0"/>
          </a:p>
          <a:p>
            <a:pPr marL="114300" indent="0" algn="just">
              <a:buNone/>
            </a:pPr>
            <a:r>
              <a:rPr lang="pt-BR" sz="2800" dirty="0"/>
              <a:t> 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571736" y="3786190"/>
            <a:ext cx="4143404" cy="23574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dirty="0" smtClean="0"/>
              <a:t>100%</a:t>
            </a:r>
            <a:endParaRPr lang="pt-BR" sz="8800" dirty="0"/>
          </a:p>
        </p:txBody>
      </p:sp>
    </p:spTree>
    <p:extLst>
      <p:ext uri="{BB962C8B-B14F-4D97-AF65-F5344CB8AC3E}">
        <p14:creationId xmlns:p14="http://schemas.microsoft.com/office/powerpoint/2010/main" xmlns="" val="319486193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Introdução</a:t>
            </a:r>
            <a:endParaRPr lang="pt-BR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>
                <a:cs typeface="Arial" pitchFamily="34" charset="0"/>
              </a:rPr>
              <a:t>A taxa de mortalidade infantil é um indicador de desenvolvimento do pais. </a:t>
            </a:r>
            <a:endParaRPr lang="pt-BR" sz="2800" dirty="0" smtClean="0">
              <a:cs typeface="Arial" pitchFamily="34" charset="0"/>
            </a:endParaRPr>
          </a:p>
          <a:p>
            <a:pPr marL="0" indent="0" algn="just">
              <a:buNone/>
            </a:pPr>
            <a:endParaRPr lang="pt-BR" sz="2800" dirty="0">
              <a:cs typeface="Arial" pitchFamily="34" charset="0"/>
            </a:endParaRPr>
          </a:p>
          <a:p>
            <a:pPr algn="just"/>
            <a:r>
              <a:rPr lang="pt-BR" sz="2800" dirty="0">
                <a:cs typeface="Arial" pitchFamily="34" charset="0"/>
              </a:rPr>
              <a:t>Um bom acompanhamento às crianças desde as primeiras etapas da vida diminui os riscos de morbimortalidade. </a:t>
            </a:r>
            <a:endParaRPr lang="pt-BR" sz="2800" dirty="0" smtClean="0">
              <a:cs typeface="Arial" pitchFamily="34" charset="0"/>
            </a:endParaRPr>
          </a:p>
          <a:p>
            <a:pPr algn="just"/>
            <a:endParaRPr lang="pt-BR" sz="28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5578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Objetivo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6 –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 Promover a saúde das crianças.</a:t>
            </a:r>
            <a:br>
              <a:rPr lang="pt-BR" dirty="0">
                <a:solidFill>
                  <a:schemeClr val="accent1">
                    <a:lumMod val="75000"/>
                  </a:schemeClr>
                </a:solidFill>
              </a:rPr>
            </a:b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pt-BR" sz="2800" b="1" dirty="0" smtClean="0"/>
              <a:t>Meta </a:t>
            </a:r>
            <a:r>
              <a:rPr lang="pt-BR" sz="2800" b="1" dirty="0"/>
              <a:t>6.1:</a:t>
            </a:r>
            <a:r>
              <a:rPr lang="pt-BR" sz="2800" dirty="0"/>
              <a:t> Dar orientações para prevenir acidentes na infância em 100% das consultas de saúde da criança na unidade. </a:t>
            </a:r>
          </a:p>
          <a:p>
            <a:pPr marL="114300" indent="0" algn="just">
              <a:buNone/>
            </a:pPr>
            <a:endParaRPr lang="pt-BR" sz="2800" dirty="0"/>
          </a:p>
          <a:p>
            <a:pPr>
              <a:buNone/>
            </a:pPr>
            <a:endParaRPr lang="pt-BR" sz="2800" dirty="0"/>
          </a:p>
        </p:txBody>
      </p:sp>
      <p:sp>
        <p:nvSpPr>
          <p:cNvPr id="4" name="Retângulo 3"/>
          <p:cNvSpPr/>
          <p:nvPr/>
        </p:nvSpPr>
        <p:spPr>
          <a:xfrm>
            <a:off x="2571736" y="3786190"/>
            <a:ext cx="4143404" cy="23574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dirty="0" smtClean="0"/>
              <a:t>100%</a:t>
            </a:r>
            <a:endParaRPr lang="pt-BR" sz="8800" dirty="0"/>
          </a:p>
        </p:txBody>
      </p:sp>
    </p:spTree>
    <p:extLst>
      <p:ext uri="{BB962C8B-B14F-4D97-AF65-F5344CB8AC3E}">
        <p14:creationId xmlns:p14="http://schemas.microsoft.com/office/powerpoint/2010/main" xmlns="" val="217071427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pPr marL="0" indent="0" algn="ctr">
              <a:buNone/>
            </a:pPr>
            <a:r>
              <a:rPr lang="pt-BR" b="1" dirty="0"/>
              <a:t>Meta 6.2:</a:t>
            </a:r>
            <a:r>
              <a:rPr lang="pt-BR" dirty="0"/>
              <a:t> Colocar 100% das crianças para mamar durante a primeira consulta. </a:t>
            </a:r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xmlns="" val="1395405362"/>
              </p:ext>
            </p:extLst>
          </p:nvPr>
        </p:nvGraphicFramePr>
        <p:xfrm>
          <a:off x="714348" y="2071678"/>
          <a:ext cx="7858180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1805652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438" y="285728"/>
            <a:ext cx="8929718" cy="6167608"/>
          </a:xfrm>
        </p:spPr>
        <p:txBody>
          <a:bodyPr>
            <a:noAutofit/>
          </a:bodyPr>
          <a:lstStyle/>
          <a:p>
            <a:pPr marL="114300" indent="0" algn="ctr">
              <a:buNone/>
            </a:pPr>
            <a:r>
              <a:rPr lang="pt-BR" sz="2800" b="1" dirty="0"/>
              <a:t>Meta 6.3: </a:t>
            </a:r>
            <a:r>
              <a:rPr lang="pt-BR" sz="2800" dirty="0"/>
              <a:t>Fornecer orientações nutricionais de acordo com a faixa etária para 100% das crianças</a:t>
            </a:r>
            <a:r>
              <a:rPr lang="pt-BR" sz="2800" dirty="0" smtClean="0"/>
              <a:t>.</a:t>
            </a:r>
            <a:endParaRPr lang="pt-BR" sz="2800" b="1" dirty="0" smtClean="0"/>
          </a:p>
          <a:p>
            <a:pPr marL="114300" indent="0" algn="ctr">
              <a:buNone/>
            </a:pPr>
            <a:endParaRPr lang="pt-BR" sz="2800" b="1" dirty="0" smtClean="0"/>
          </a:p>
          <a:p>
            <a:pPr marL="114300" indent="0" algn="ctr">
              <a:buNone/>
            </a:pPr>
            <a:r>
              <a:rPr lang="pt-BR" sz="2800" b="1" dirty="0" smtClean="0"/>
              <a:t>Meta </a:t>
            </a:r>
            <a:r>
              <a:rPr lang="pt-BR" sz="2800" b="1" dirty="0"/>
              <a:t>6.4:</a:t>
            </a:r>
            <a:r>
              <a:rPr lang="pt-BR" sz="2800" dirty="0"/>
              <a:t> Fornecer orientações sobre higiene bucal, etiologia e prevenção da cárie para 100% das crianças de acordo com a faixa etária.</a:t>
            </a:r>
          </a:p>
          <a:p>
            <a:pPr algn="just"/>
            <a:endParaRPr lang="pt-BR" sz="2800" dirty="0"/>
          </a:p>
          <a:p>
            <a:pPr>
              <a:buNone/>
            </a:pPr>
            <a:endParaRPr lang="pt-BR" sz="2800" dirty="0"/>
          </a:p>
        </p:txBody>
      </p:sp>
      <p:sp>
        <p:nvSpPr>
          <p:cNvPr id="4" name="Retângulo 3"/>
          <p:cNvSpPr/>
          <p:nvPr/>
        </p:nvSpPr>
        <p:spPr>
          <a:xfrm>
            <a:off x="2571736" y="3786190"/>
            <a:ext cx="4143404" cy="23574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dirty="0" smtClean="0"/>
              <a:t>100%</a:t>
            </a:r>
            <a:endParaRPr lang="pt-BR" sz="8800" dirty="0"/>
          </a:p>
        </p:txBody>
      </p:sp>
    </p:spTree>
    <p:extLst>
      <p:ext uri="{BB962C8B-B14F-4D97-AF65-F5344CB8AC3E}">
        <p14:creationId xmlns:p14="http://schemas.microsoft.com/office/powerpoint/2010/main" xmlns="" val="347514015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Discussão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2918" y="1124744"/>
            <a:ext cx="8686800" cy="5733256"/>
          </a:xfrm>
        </p:spPr>
        <p:txBody>
          <a:bodyPr>
            <a:normAutofit fontScale="40000" lnSpcReduction="20000"/>
          </a:bodyPr>
          <a:lstStyle/>
          <a:p>
            <a:pPr marL="114300" indent="0" algn="ctr">
              <a:buNone/>
            </a:pPr>
            <a:r>
              <a:rPr lang="pt-BR" sz="5900" b="1" dirty="0"/>
              <a:t>Importância da </a:t>
            </a:r>
            <a:r>
              <a:rPr lang="pt-BR" sz="5900" b="1" dirty="0" smtClean="0"/>
              <a:t>intervenção:</a:t>
            </a:r>
          </a:p>
          <a:p>
            <a:pPr marL="114300" indent="0" algn="just">
              <a:buNone/>
            </a:pPr>
            <a:r>
              <a:rPr lang="pt-BR" sz="5900" b="1" u="sng" dirty="0" smtClean="0"/>
              <a:t>Equipe:</a:t>
            </a:r>
          </a:p>
          <a:p>
            <a:pPr marL="114300" indent="0" algn="just">
              <a:buNone/>
            </a:pPr>
            <a:r>
              <a:rPr lang="pt-BR" sz="5900" dirty="0" smtClean="0"/>
              <a:t>Coesão </a:t>
            </a:r>
            <a:r>
              <a:rPr lang="pt-BR" sz="5900" dirty="0"/>
              <a:t>em função de um mesmo objetivo.</a:t>
            </a:r>
          </a:p>
          <a:p>
            <a:pPr marL="114300" indent="0" algn="just">
              <a:buNone/>
            </a:pPr>
            <a:r>
              <a:rPr lang="pt-BR" sz="5900" dirty="0"/>
              <a:t>Melhor capacitação.</a:t>
            </a:r>
          </a:p>
          <a:p>
            <a:pPr marL="114300" indent="0" algn="just">
              <a:buNone/>
            </a:pPr>
            <a:r>
              <a:rPr lang="pt-BR" sz="5900" b="1" u="sng" dirty="0" smtClean="0"/>
              <a:t>Serviço</a:t>
            </a:r>
            <a:r>
              <a:rPr lang="pt-BR" sz="5900" b="1" u="sng" dirty="0"/>
              <a:t>:</a:t>
            </a:r>
            <a:endParaRPr lang="pt-BR" sz="5900" b="1" dirty="0"/>
          </a:p>
          <a:p>
            <a:pPr marL="114300" indent="0" algn="just">
              <a:buNone/>
            </a:pPr>
            <a:r>
              <a:rPr lang="pt-BR" sz="5900" dirty="0"/>
              <a:t>Melhor organização e planejamento do trabalho</a:t>
            </a:r>
          </a:p>
          <a:p>
            <a:pPr marL="114300" indent="0" algn="just">
              <a:buNone/>
            </a:pPr>
            <a:r>
              <a:rPr lang="pt-BR" sz="5900" dirty="0"/>
              <a:t>Registros de dados organizados.</a:t>
            </a:r>
          </a:p>
          <a:p>
            <a:pPr marL="114300" indent="0" algn="just">
              <a:buNone/>
            </a:pPr>
            <a:r>
              <a:rPr lang="pt-BR" sz="5900" dirty="0"/>
              <a:t>Visão de trabalhar em melhorar todos os programas deficientes na unidade.</a:t>
            </a:r>
          </a:p>
          <a:p>
            <a:pPr marL="114300" indent="0" algn="just">
              <a:buNone/>
            </a:pPr>
            <a:r>
              <a:rPr lang="pt-BR" sz="5900" b="1" u="sng" dirty="0"/>
              <a:t>Comunidade:</a:t>
            </a:r>
          </a:p>
          <a:p>
            <a:pPr marL="114300" indent="0" algn="just">
              <a:buNone/>
            </a:pPr>
            <a:r>
              <a:rPr lang="pt-BR" sz="5900" dirty="0"/>
              <a:t>Maior cobertura e qualidade de atendimento. </a:t>
            </a:r>
          </a:p>
          <a:p>
            <a:pPr marL="114300" indent="0" algn="just">
              <a:buNone/>
            </a:pPr>
            <a:r>
              <a:rPr lang="pt-BR" sz="5900" dirty="0"/>
              <a:t>Ações da intervenção incorporadas a rotina do trabalho.</a:t>
            </a:r>
          </a:p>
          <a:p>
            <a:pPr marL="114300" indent="0" algn="just">
              <a:buNone/>
            </a:pPr>
            <a:r>
              <a:rPr lang="pt-BR" sz="5900" dirty="0"/>
              <a:t>Mais conhecimento.</a:t>
            </a:r>
          </a:p>
          <a:p>
            <a:pPr marL="114300" indent="0" algn="just">
              <a:buNone/>
            </a:pPr>
            <a:r>
              <a:rPr lang="pt-BR" sz="5900" dirty="0"/>
              <a:t>Maior engajamento UBS-Comunidade.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0013357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Reflexão crítica sobre o processo pessoal de aprendizagem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600200"/>
            <a:ext cx="8643998" cy="4997152"/>
          </a:xfrm>
        </p:spPr>
        <p:txBody>
          <a:bodyPr>
            <a:noAutofit/>
          </a:bodyPr>
          <a:lstStyle/>
          <a:p>
            <a:pPr marL="114300" indent="0" algn="ctr">
              <a:buNone/>
            </a:pPr>
            <a:r>
              <a:rPr lang="pt-BR" sz="2800" b="1" u="sng" dirty="0"/>
              <a:t>No inicio do curso:</a:t>
            </a:r>
          </a:p>
          <a:p>
            <a:pPr marL="114300" indent="0" algn="just">
              <a:buNone/>
            </a:pPr>
            <a:r>
              <a:rPr lang="pt-BR" sz="2800" dirty="0"/>
              <a:t>─ Achava ele sem graça, cansativo, um castigo.</a:t>
            </a:r>
          </a:p>
          <a:p>
            <a:pPr marL="114300" indent="0" algn="ctr">
              <a:buNone/>
            </a:pPr>
            <a:endParaRPr lang="pt-BR" sz="2800" b="1" u="sng" dirty="0" smtClean="0"/>
          </a:p>
          <a:p>
            <a:pPr marL="114300" indent="0" algn="ctr">
              <a:buNone/>
            </a:pPr>
            <a:r>
              <a:rPr lang="pt-BR" sz="2800" b="1" u="sng" dirty="0" smtClean="0"/>
              <a:t> </a:t>
            </a:r>
            <a:r>
              <a:rPr lang="pt-BR" sz="2800" b="1" u="sng" dirty="0"/>
              <a:t>Após a intervenção :</a:t>
            </a:r>
          </a:p>
          <a:p>
            <a:pPr marL="114300" indent="0" algn="just">
              <a:buNone/>
            </a:pPr>
            <a:r>
              <a:rPr lang="pt-BR" sz="2800" dirty="0"/>
              <a:t>─ Acima das </a:t>
            </a:r>
            <a:r>
              <a:rPr lang="pt-BR" sz="2800" dirty="0" smtClean="0"/>
              <a:t>expectativas, pois </a:t>
            </a:r>
            <a:r>
              <a:rPr lang="pt-BR" sz="2800" dirty="0"/>
              <a:t>elevou </a:t>
            </a:r>
            <a:r>
              <a:rPr lang="pt-BR" sz="2800" dirty="0" smtClean="0"/>
              <a:t>meus </a:t>
            </a:r>
            <a:r>
              <a:rPr lang="pt-BR" sz="2800" dirty="0"/>
              <a:t>conhecimentos </a:t>
            </a:r>
            <a:r>
              <a:rPr lang="pt-BR" sz="2800" dirty="0" smtClean="0"/>
              <a:t>sobre Saúde da Família </a:t>
            </a:r>
            <a:r>
              <a:rPr lang="pt-BR" sz="2800" dirty="0"/>
              <a:t>no Brasil.</a:t>
            </a:r>
          </a:p>
          <a:p>
            <a:pPr marL="114300" indent="0" algn="just">
              <a:buNone/>
            </a:pPr>
            <a:r>
              <a:rPr lang="pt-BR" sz="2800" dirty="0"/>
              <a:t>─ Elevou </a:t>
            </a:r>
            <a:r>
              <a:rPr lang="pt-BR" sz="2800" dirty="0" smtClean="0"/>
              <a:t>minha </a:t>
            </a:r>
            <a:r>
              <a:rPr lang="pt-BR" sz="2800" dirty="0"/>
              <a:t>qualificação </a:t>
            </a:r>
            <a:r>
              <a:rPr lang="pt-BR" sz="2800" dirty="0" smtClean="0"/>
              <a:t>bem como </a:t>
            </a:r>
            <a:r>
              <a:rPr lang="pt-BR" sz="2800" dirty="0"/>
              <a:t>a </a:t>
            </a:r>
            <a:r>
              <a:rPr lang="pt-BR" sz="2800" dirty="0" smtClean="0"/>
              <a:t>do </a:t>
            </a:r>
            <a:r>
              <a:rPr lang="pt-BR" sz="2800" dirty="0"/>
              <a:t>serviço.</a:t>
            </a:r>
          </a:p>
          <a:p>
            <a:pPr marL="114300" indent="0" algn="just">
              <a:buNone/>
            </a:pPr>
            <a:r>
              <a:rPr lang="pt-BR" sz="2800" dirty="0"/>
              <a:t>─ </a:t>
            </a:r>
            <a:r>
              <a:rPr lang="pt-BR" sz="2800" dirty="0" smtClean="0"/>
              <a:t>Ajudou-me </a:t>
            </a:r>
            <a:r>
              <a:rPr lang="pt-BR" sz="2800" dirty="0"/>
              <a:t>a diagnosticar as deficiências na UBS além de aportar as ferramentas para sua solução.</a:t>
            </a:r>
          </a:p>
          <a:p>
            <a:pPr marL="114300" indent="0" algn="just">
              <a:buNone/>
            </a:pPr>
            <a:r>
              <a:rPr lang="pt-BR" sz="2800" dirty="0"/>
              <a:t>─ Excelente instrumento de trabalho.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153043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Picture 6" descr="D:\Usuario\Downloads\20150211_082006_resize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44484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Usuario\Downloads\IMG-20150208-WA0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4444484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Usuario\Downloads\IMG-20150728-WA0004_resized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4484" y="0"/>
            <a:ext cx="469951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Usuario\Downloads\20150211_081557_resiz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4485" y="3356993"/>
            <a:ext cx="4699516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590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Muito</a:t>
            </a:r>
            <a:r>
              <a:rPr lang="pt-BR" dirty="0" smtClean="0">
                <a:cs typeface="Arial" pitchFamily="34" charset="0"/>
              </a:rPr>
              <a:t>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obrigada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6785020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130026"/>
          </a:xfrm>
        </p:spPr>
        <p:txBody>
          <a:bodyPr>
            <a:normAutofit fontScale="90000"/>
          </a:bodyPr>
          <a:lstStyle/>
          <a:p>
            <a:r>
              <a:rPr lang="pt-BR" dirty="0">
                <a:cs typeface="Arial" pitchFamily="34" charset="0"/>
              </a:rPr>
              <a:t/>
            </a:r>
            <a:br>
              <a:rPr lang="pt-BR" dirty="0">
                <a:cs typeface="Arial" pitchFamily="34" charset="0"/>
              </a:rPr>
            </a:br>
            <a:r>
              <a:rPr lang="pt-BR" dirty="0" smtClean="0">
                <a:cs typeface="Arial" pitchFamily="34" charset="0"/>
              </a:rPr>
              <a:t/>
            </a:r>
            <a:br>
              <a:rPr lang="pt-BR" dirty="0" smtClean="0">
                <a:cs typeface="Arial" pitchFamily="34" charset="0"/>
              </a:rPr>
            </a:br>
            <a:r>
              <a:rPr lang="pt-BR" dirty="0">
                <a:cs typeface="Arial" pitchFamily="34" charset="0"/>
              </a:rPr>
              <a:t/>
            </a:r>
            <a:br>
              <a:rPr lang="pt-BR" dirty="0">
                <a:cs typeface="Arial" pitchFamily="34" charset="0"/>
              </a:rPr>
            </a:br>
            <a:r>
              <a:rPr lang="pt-BR" dirty="0" smtClean="0">
                <a:cs typeface="Arial" pitchFamily="34" charset="0"/>
              </a:rPr>
              <a:t/>
            </a:r>
            <a:br>
              <a:rPr lang="pt-BR" dirty="0" smtClean="0">
                <a:cs typeface="Arial" pitchFamily="34" charset="0"/>
              </a:rPr>
            </a:br>
            <a:r>
              <a:rPr lang="pt-BR" sz="3100" dirty="0" smtClean="0">
                <a:cs typeface="Arial" pitchFamily="34" charset="0"/>
              </a:rPr>
              <a:t>Município </a:t>
            </a:r>
            <a:r>
              <a:rPr lang="pt-BR" sz="3100" dirty="0">
                <a:cs typeface="Arial" pitchFamily="34" charset="0"/>
              </a:rPr>
              <a:t>Cerrito </a:t>
            </a:r>
            <a:r>
              <a:rPr lang="pt-BR" sz="3100" dirty="0" smtClean="0">
                <a:cs typeface="Arial" pitchFamily="34" charset="0"/>
              </a:rPr>
              <a:t>(</a:t>
            </a:r>
            <a:r>
              <a:rPr lang="pt-BR" sz="3100" dirty="0"/>
              <a:t>situado ao sul do Estado Rio Grande do </a:t>
            </a:r>
            <a:r>
              <a:rPr lang="pt-BR" sz="3100" dirty="0" smtClean="0"/>
              <a:t>Sul, </a:t>
            </a:r>
            <a:r>
              <a:rPr lang="pt-BR" sz="3100" dirty="0" smtClean="0">
                <a:cs typeface="Arial" pitchFamily="34" charset="0"/>
              </a:rPr>
              <a:t>população </a:t>
            </a:r>
            <a:r>
              <a:rPr lang="pt-BR" sz="3100" dirty="0">
                <a:cs typeface="Arial" pitchFamily="34" charset="0"/>
              </a:rPr>
              <a:t>aproximadamente 7000 habitantes,  com 3 UBS,  1 ESF).</a:t>
            </a:r>
            <a:br>
              <a:rPr lang="pt-BR" sz="3100" dirty="0">
                <a:cs typeface="Arial" pitchFamily="34" charset="0"/>
              </a:rPr>
            </a:br>
            <a:endParaRPr lang="pt-BR" sz="3100" dirty="0"/>
          </a:p>
        </p:txBody>
      </p:sp>
      <p:pic>
        <p:nvPicPr>
          <p:cNvPr id="4" name="Espaço Reservado para Conteúdo 3" descr="Localização de Cerrit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04864"/>
            <a:ext cx="6840760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1678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71228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>
                <a:cs typeface="Arial" pitchFamily="34" charset="0"/>
              </a:rPr>
              <a:t>UBS </a:t>
            </a:r>
            <a:r>
              <a:rPr lang="pt-BR" dirty="0">
                <a:cs typeface="Arial" pitchFamily="34" charset="0"/>
              </a:rPr>
              <a:t>Posto Central Cerrito (população 4000 habitantes, boa estrutura física, 1 ESF incompleta).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1026" name="Picture 2" descr="C:\Users\Windows\AppData\Local\Temp\Rar$DIa0.961\20150803_1048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4572000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Windows\AppData\Local\Temp\Rar$DIa0.069\20150803_1046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824"/>
            <a:ext cx="4572000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 descr="D:\Usuario\Downloads\galeria 300-2_resized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157192"/>
            <a:ext cx="3240360" cy="17008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709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Situação da ação programática antes da intervenção: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dirty="0"/>
              <a:t>Baixa cobertura.</a:t>
            </a:r>
          </a:p>
          <a:p>
            <a:pPr algn="just"/>
            <a:r>
              <a:rPr lang="pt-BR" dirty="0" smtClean="0"/>
              <a:t>Nenhum </a:t>
            </a:r>
            <a:r>
              <a:rPr lang="pt-BR" dirty="0"/>
              <a:t>trabalho com crianças maiores de 12 meses.</a:t>
            </a:r>
          </a:p>
          <a:p>
            <a:pPr algn="just"/>
            <a:r>
              <a:rPr lang="pt-BR" dirty="0"/>
              <a:t>Qualidade de atendimento inadequado, trabalho não planejado nem monitorado.</a:t>
            </a:r>
          </a:p>
          <a:p>
            <a:pPr algn="just"/>
            <a:r>
              <a:rPr lang="pt-BR" dirty="0"/>
              <a:t>Registros inadequados.</a:t>
            </a:r>
          </a:p>
          <a:p>
            <a:pPr algn="just"/>
            <a:r>
              <a:rPr lang="pt-BR" dirty="0"/>
              <a:t>Má adesão das crianças ao programa.</a:t>
            </a:r>
          </a:p>
          <a:p>
            <a:pPr algn="just"/>
            <a:r>
              <a:rPr lang="pt-BR" dirty="0"/>
              <a:t>Falta de busca ativa.</a:t>
            </a:r>
          </a:p>
          <a:p>
            <a:pPr algn="just"/>
            <a:r>
              <a:rPr lang="pt-BR" dirty="0"/>
              <a:t>Poucas atividades educativas.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6843948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4900" dirty="0" smtClean="0">
                <a:solidFill>
                  <a:schemeClr val="accent1">
                    <a:lumMod val="75000"/>
                  </a:schemeClr>
                </a:solidFill>
              </a:rPr>
              <a:t>Objetivo </a:t>
            </a:r>
            <a:r>
              <a:rPr lang="pt-BR" sz="4900" dirty="0">
                <a:solidFill>
                  <a:schemeClr val="accent1">
                    <a:lumMod val="75000"/>
                  </a:schemeClr>
                </a:solidFill>
              </a:rPr>
              <a:t>geral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marL="114300" indent="0" algn="just">
              <a:buNone/>
            </a:pPr>
            <a:endParaRPr lang="pt-BR" dirty="0" smtClean="0">
              <a:cs typeface="Arial" pitchFamily="34" charset="0"/>
            </a:endParaRPr>
          </a:p>
          <a:p>
            <a:pPr marL="114300" indent="0" algn="ctr">
              <a:buNone/>
            </a:pPr>
            <a:endParaRPr lang="pt-BR" b="1" dirty="0">
              <a:cs typeface="Arial" pitchFamily="34" charset="0"/>
            </a:endParaRPr>
          </a:p>
          <a:p>
            <a:pPr marL="114300" indent="0" algn="ctr">
              <a:buNone/>
            </a:pPr>
            <a:r>
              <a:rPr lang="pt-BR" b="1" dirty="0" smtClean="0">
                <a:cs typeface="Arial" pitchFamily="34" charset="0"/>
              </a:rPr>
              <a:t>Melhorar </a:t>
            </a:r>
            <a:r>
              <a:rPr lang="pt-BR" b="1" dirty="0">
                <a:cs typeface="Arial" pitchFamily="34" charset="0"/>
              </a:rPr>
              <a:t>a Atenção à Saúde da Criança entre zero e 72 meses na UBS Posto Central Cerrito, Cerrito/RS.</a:t>
            </a:r>
          </a:p>
          <a:p>
            <a:pPr algn="just">
              <a:buNone/>
            </a:pPr>
            <a:endParaRPr lang="pt-BR" sz="3600" dirty="0"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2644673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Metodologia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pt-BR" b="1" dirty="0"/>
              <a:t>Ações</a:t>
            </a:r>
            <a:r>
              <a:rPr lang="pt-BR" b="1" dirty="0" smtClean="0"/>
              <a:t>:</a:t>
            </a:r>
          </a:p>
          <a:p>
            <a:pPr marL="114300" indent="0" algn="just">
              <a:buNone/>
            </a:pPr>
            <a:endParaRPr lang="pt-BR" b="1" dirty="0"/>
          </a:p>
          <a:p>
            <a:pPr algn="just"/>
            <a:r>
              <a:rPr lang="pt-BR" dirty="0"/>
              <a:t>Monitoramento e avaliação.</a:t>
            </a:r>
          </a:p>
          <a:p>
            <a:pPr algn="just"/>
            <a:r>
              <a:rPr lang="pt-BR" dirty="0"/>
              <a:t>Organização e gestão do serviço.</a:t>
            </a:r>
          </a:p>
          <a:p>
            <a:pPr algn="just"/>
            <a:r>
              <a:rPr lang="pt-BR" dirty="0"/>
              <a:t>Engajamento público.</a:t>
            </a:r>
          </a:p>
          <a:p>
            <a:pPr algn="just"/>
            <a:r>
              <a:rPr lang="pt-BR" dirty="0"/>
              <a:t>Qualificação da prática clínica.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9028896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Logística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600200"/>
            <a:ext cx="8643998" cy="4972072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 </a:t>
            </a:r>
            <a:r>
              <a:rPr lang="pt-BR" sz="3000" dirty="0"/>
              <a:t>Manual Técnico de Saúde da Criança do Ministério da Saúde, 2013. </a:t>
            </a:r>
          </a:p>
          <a:p>
            <a:pPr algn="just"/>
            <a:r>
              <a:rPr lang="pt-BR" sz="3000" dirty="0"/>
              <a:t>Ficha-espelho disponibilizada pelo curso de especialização.</a:t>
            </a:r>
          </a:p>
          <a:p>
            <a:pPr algn="just"/>
            <a:r>
              <a:rPr lang="pt-BR" sz="3000" dirty="0"/>
              <a:t>Planilha coleta de dados.</a:t>
            </a:r>
          </a:p>
          <a:p>
            <a:pPr algn="just"/>
            <a:r>
              <a:rPr lang="pt-BR" sz="3000" dirty="0"/>
              <a:t>Folders, cartazes, banner, bonecas, confeccionados pela </a:t>
            </a:r>
            <a:r>
              <a:rPr lang="pt-BR" sz="3000" dirty="0" smtClean="0"/>
              <a:t>equipe.</a:t>
            </a:r>
            <a:endParaRPr lang="pt-BR" sz="3000" dirty="0"/>
          </a:p>
          <a:p>
            <a:pPr algn="just"/>
            <a:r>
              <a:rPr lang="pt-BR" sz="3000" dirty="0"/>
              <a:t>Prontuário clínico do paciente.</a:t>
            </a:r>
          </a:p>
          <a:p>
            <a:pPr algn="just"/>
            <a:r>
              <a:rPr lang="pt-BR" sz="3000" dirty="0"/>
              <a:t>Livro registro do programa.</a:t>
            </a:r>
          </a:p>
          <a:p>
            <a:pPr marL="114300" indent="0" algn="just">
              <a:buNone/>
            </a:pPr>
            <a:endParaRPr lang="pt-BR" sz="3000" dirty="0"/>
          </a:p>
          <a:p>
            <a:pPr algn="just"/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881450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54562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Objetivos</a:t>
            </a:r>
            <a:br>
              <a:rPr lang="pt-BR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Metas</a:t>
            </a:r>
            <a:br>
              <a:rPr lang="pt-BR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Resultado</a:t>
            </a:r>
          </a:p>
        </p:txBody>
      </p:sp>
    </p:spTree>
    <p:extLst>
      <p:ext uri="{BB962C8B-B14F-4D97-AF65-F5344CB8AC3E}">
        <p14:creationId xmlns:p14="http://schemas.microsoft.com/office/powerpoint/2010/main" xmlns="" val="14136503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760</Words>
  <Application>Microsoft Office PowerPoint</Application>
  <PresentationFormat>Apresentação na tela (4:3)</PresentationFormat>
  <Paragraphs>115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Tema do Office</vt:lpstr>
      <vt:lpstr>    UNIVERSIDADE ABERTA DO SUS UNIVERSIDADE FEDERAL DE PELOTAS Especialização em Saúde da Família Modalidade a Distância Turma 8 </vt:lpstr>
      <vt:lpstr>Introdução</vt:lpstr>
      <vt:lpstr>    Município Cerrito (situado ao sul do Estado Rio Grande do Sul, população aproximadamente 7000 habitantes,  com 3 UBS,  1 ESF). </vt:lpstr>
      <vt:lpstr>Slide 4</vt:lpstr>
      <vt:lpstr>Situação da ação programática antes da intervenção:</vt:lpstr>
      <vt:lpstr>  Objetivo geral</vt:lpstr>
      <vt:lpstr>Metodologia</vt:lpstr>
      <vt:lpstr>Logística</vt:lpstr>
      <vt:lpstr>Objetivos Metas Resultado</vt:lpstr>
      <vt:lpstr>Objetivo1 – Ampliar a cobertura do Programa de Saúde da Criança</vt:lpstr>
      <vt:lpstr> Objetivo 2– Melhorar a qualidade de atenção em saúde das crianças. </vt:lpstr>
      <vt:lpstr>Slide 12</vt:lpstr>
      <vt:lpstr>Slide 13</vt:lpstr>
      <vt:lpstr>Slide 14</vt:lpstr>
      <vt:lpstr>Slide 15</vt:lpstr>
      <vt:lpstr>Slide 16</vt:lpstr>
      <vt:lpstr>Objetivo 3 – Melhorar a adesão ao programa de Saúde da Criança.</vt:lpstr>
      <vt:lpstr> Objetivo 4 – Melhorar o registro das informações. </vt:lpstr>
      <vt:lpstr>  Objetivo 5 – Mapear as crianças de risco pertencentes à área de abrangência. </vt:lpstr>
      <vt:lpstr> Objetivo 6 – Promover a saúde das crianças. </vt:lpstr>
      <vt:lpstr>Slide 21</vt:lpstr>
      <vt:lpstr>Slide 22</vt:lpstr>
      <vt:lpstr>Discussão</vt:lpstr>
      <vt:lpstr>Reflexão crítica sobre o processo pessoal de aprendizagem</vt:lpstr>
      <vt:lpstr>Slide 25</vt:lpstr>
      <vt:lpstr>Muito obrigada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ABERTA DO SUS UNIVERSIDADE FEDERAL DE PELOTAS Especialização em Saúde da Família Modalidade a Distância Turma 8</dc:title>
  <dc:creator>Niviane Genz</dc:creator>
  <cp:lastModifiedBy>Niviane Genz</cp:lastModifiedBy>
  <cp:revision>28</cp:revision>
  <dcterms:created xsi:type="dcterms:W3CDTF">2015-07-31T02:56:35Z</dcterms:created>
  <dcterms:modified xsi:type="dcterms:W3CDTF">2015-08-03T22:43:12Z</dcterms:modified>
</cp:coreProperties>
</file>