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charts/chart7.xml" ContentType="application/vnd.openxmlformats-officedocument.drawingml.char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charts/chart4.xml" ContentType="application/vnd.openxmlformats-officedocument.drawingml.chart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diagrams/drawing4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71" r:id="rId28"/>
    <p:sldId id="285" r:id="rId29"/>
    <p:sldId id="273" r:id="rId3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44" autoAdjust="0"/>
    <p:restoredTop sz="94660"/>
  </p:normalViewPr>
  <p:slideViewPr>
    <p:cSldViewPr snapToGrid="0">
      <p:cViewPr>
        <p:scale>
          <a:sx n="75" d="100"/>
          <a:sy n="75" d="100"/>
        </p:scale>
        <p:origin x="-450" y="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avalia&#231;&#245;es%20revebidas%20do%20EaD%20dos%20orientadores%20a%20Niviane\Grupo%20IV\Yordan\rev%20Tomasi%20Planilha%2012%20YORDAN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avalia&#231;&#245;es%20revebidas%20do%20EaD%20dos%20orientadores%20a%20Niviane\Grupo%20IV\Yordan\rev%20Tomasi%20Planilha%2012%20YORDAN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avalia&#231;&#245;es%20revebidas%20do%20EaD%20dos%20orientadores%20a%20Niviane\Grupo%20IV\Yordan\rev%20Tomasi%20Planilha%2012%20YORDA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avalia&#231;&#245;es%20revebidas%20do%20EaD%20dos%20orientadores%20a%20Niviane\Grupo%20IV\Yordan\rev%20Tomasi%20Planilha%2012%20YORDA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avalia&#231;&#245;es%20revebidas%20do%20EaD%20dos%20orientadores%20a%20Niviane\Grupo%20IV\Yordan\rev%20Tomasi%20Planilha%2012%20YORDA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avalia&#231;&#245;es%20revebidas%20do%20EaD%20dos%20orientadores%20a%20Niviane\Grupo%20IV\Yordan\rev%20Tomasi%20Planilha%2012%20YORDA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avalia&#231;&#245;es%20revebidas%20do%20EaD%20dos%20orientadores%20a%20Niviane\Grupo%20IV\Yordan\rev%20Tomasi%20Planilha%2012%20YORDA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avalia&#231;&#245;es%20revebidas%20do%20EaD%20dos%20orientadores%20a%20Niviane\Grupo%20IV\Yordan\rev%20Tomasi%20Planilha%2012%20YORDAN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avalia&#231;&#245;es%20revebidas%20do%20EaD%20dos%20orientadores%20a%20Niviane\Grupo%20IV\Yordan\rev%20Tomasi%20Planilha%2012%20YORDAN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avalia&#231;&#245;es%20revebidas%20do%20EaD%20dos%20orientadores%20a%20Niviane\Grupo%20IV\Yordan\rev%20Tomasi%20Planilha%2012%20YORDAN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avalia&#231;&#245;es%20revebidas%20do%20EaD%20dos%20orientadores%20a%20Niviane\Grupo%20IV\Yordan\rev%20Tomasi%20Planilha%2012%20YORDA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1.9963686046093554E-2"/>
          <c:y val="6.3319447638029949E-2"/>
          <c:w val="0.96007259528130673"/>
          <c:h val="0.7703621255525638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Proporção de crianças entre zero e 72 meses inscritas no programa da unidade de saúde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20,4</a:t>
                    </a:r>
                    <a:r>
                      <a:rPr lang="en-US" smtClean="0"/>
                      <a:t>%(33)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36,4</a:t>
                    </a:r>
                    <a:r>
                      <a:rPr lang="en-US" smtClean="0"/>
                      <a:t>%(59)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5.4446460980036296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48,8</a:t>
                    </a:r>
                    <a:r>
                      <a:rPr lang="en-US" dirty="0" smtClean="0"/>
                      <a:t>%(79)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/>
                </a:pPr>
                <a:endParaRPr lang="pt-BR"/>
              </a:p>
            </c:txPr>
            <c:showVal val="1"/>
          </c:dLbls>
          <c:cat>
            <c:strRef>
              <c:f>Indicadores!$D$3:$F$3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Indicadores!$D$4:$F$4</c:f>
              <c:numCache>
                <c:formatCode>0.0%</c:formatCode>
                <c:ptCount val="3"/>
                <c:pt idx="0">
                  <c:v>0.20370370370370369</c:v>
                </c:pt>
                <c:pt idx="1">
                  <c:v>0.36419753086419754</c:v>
                </c:pt>
                <c:pt idx="2">
                  <c:v>0.48765432098765432</c:v>
                </c:pt>
              </c:numCache>
            </c:numRef>
          </c:val>
        </c:ser>
        <c:axId val="75671424"/>
        <c:axId val="77443840"/>
      </c:barChart>
      <c:catAx>
        <c:axId val="7567142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443840"/>
        <c:crosses val="autoZero"/>
        <c:auto val="1"/>
        <c:lblAlgn val="ctr"/>
        <c:lblOffset val="100"/>
      </c:catAx>
      <c:valAx>
        <c:axId val="77443840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crossAx val="75671424"/>
        <c:crosses val="autoZero"/>
        <c:crossBetween val="between"/>
        <c:majorUnit val="0.1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Indicadores!$C$95</c:f>
              <c:strCache>
                <c:ptCount val="1"/>
                <c:pt idx="0">
                  <c:v>Número de crianças colocadas para mamar durante a primeira consulta.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45,5</a:t>
                    </a:r>
                    <a:r>
                      <a:rPr lang="en-US" smtClean="0"/>
                      <a:t>%(15)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69,5</a:t>
                    </a:r>
                    <a:r>
                      <a:rPr lang="en-US" smtClean="0"/>
                      <a:t>%(41)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77,2</a:t>
                    </a:r>
                    <a:r>
                      <a:rPr lang="en-US" smtClean="0"/>
                      <a:t>%(61)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/>
                </a:pPr>
                <a:endParaRPr lang="pt-BR"/>
              </a:p>
            </c:txPr>
            <c:showVal val="1"/>
          </c:dLbls>
          <c:cat>
            <c:strRef>
              <c:f>Indicadores!$D$94:$F$94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Indicadores!$D$95:$F$95</c:f>
              <c:numCache>
                <c:formatCode>0.0%</c:formatCode>
                <c:ptCount val="3"/>
                <c:pt idx="0">
                  <c:v>0.45454545454545453</c:v>
                </c:pt>
                <c:pt idx="1">
                  <c:v>0.69491525423728817</c:v>
                </c:pt>
                <c:pt idx="2">
                  <c:v>0.77215189873417722</c:v>
                </c:pt>
              </c:numCache>
            </c:numRef>
          </c:val>
        </c:ser>
        <c:axId val="63612032"/>
        <c:axId val="67311104"/>
      </c:barChart>
      <c:catAx>
        <c:axId val="636120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311104"/>
        <c:crosses val="autoZero"/>
        <c:auto val="1"/>
        <c:lblAlgn val="ctr"/>
        <c:lblOffset val="100"/>
      </c:catAx>
      <c:valAx>
        <c:axId val="67311104"/>
        <c:scaling>
          <c:orientation val="minMax"/>
          <c:max val="1"/>
        </c:scaling>
        <c:delete val="1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crossAx val="6361203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1.8771345223413338E-2"/>
          <c:y val="0.10241595227217758"/>
          <c:w val="0.96245733788395904"/>
          <c:h val="0.7214195014160779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Indicadores!$C$108</c:f>
              <c:strCache>
                <c:ptCount val="1"/>
                <c:pt idx="0">
                  <c:v>Proporção de crianças cujas mães receberam orientação sobre higiene bucal, etiologia e prevenção da cárie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97,0</a:t>
                    </a:r>
                    <a:r>
                      <a:rPr lang="en-US" smtClean="0"/>
                      <a:t>%(32)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98,3</a:t>
                    </a:r>
                    <a:r>
                      <a:rPr lang="en-US" smtClean="0"/>
                      <a:t>%(58)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98,7</a:t>
                    </a:r>
                    <a:r>
                      <a:rPr lang="en-US" smtClean="0"/>
                      <a:t>%(78)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/>
                </a:pPr>
                <a:endParaRPr lang="pt-BR"/>
              </a:p>
            </c:txPr>
            <c:showVal val="1"/>
          </c:dLbls>
          <c:cat>
            <c:strRef>
              <c:f>Indicadores!$D$107:$F$107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Indicadores!$D$108:$F$108</c:f>
              <c:numCache>
                <c:formatCode>0.0%</c:formatCode>
                <c:ptCount val="3"/>
                <c:pt idx="0">
                  <c:v>0.96969696969696972</c:v>
                </c:pt>
                <c:pt idx="1">
                  <c:v>0.98305084745762716</c:v>
                </c:pt>
                <c:pt idx="2">
                  <c:v>0.98734177215189878</c:v>
                </c:pt>
              </c:numCache>
            </c:numRef>
          </c:val>
        </c:ser>
        <c:axId val="86981632"/>
        <c:axId val="86993152"/>
      </c:barChart>
      <c:catAx>
        <c:axId val="869816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6993152"/>
        <c:crosses val="autoZero"/>
        <c:auto val="1"/>
        <c:lblAlgn val="ctr"/>
        <c:lblOffset val="100"/>
      </c:catAx>
      <c:valAx>
        <c:axId val="86993152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crossAx val="86981632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3.7863525099178834E-2"/>
          <c:y val="2.8639068631272576E-2"/>
          <c:w val="0.96193771626297575"/>
          <c:h val="0.7876392374030168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Indicadores!$C$9</c:f>
              <c:strCache>
                <c:ptCount val="1"/>
                <c:pt idx="0">
                  <c:v>Proporção de crianças com primeira consulta na primeira semana de vida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75,8</a:t>
                    </a:r>
                    <a:r>
                      <a:rPr lang="en-US" smtClean="0"/>
                      <a:t>%(25)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83,1</a:t>
                    </a:r>
                    <a:r>
                      <a:rPr lang="en-US" smtClean="0"/>
                      <a:t>%(49)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87,3</a:t>
                    </a:r>
                    <a:r>
                      <a:rPr lang="en-US" smtClean="0"/>
                      <a:t>%(69)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/>
                </a:pPr>
                <a:endParaRPr lang="pt-BR"/>
              </a:p>
            </c:txPr>
            <c:showVal val="1"/>
          </c:dLbls>
          <c:cat>
            <c:strRef>
              <c:f>Indicadores!$D$8:$F$8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Indicadores!$D$9:$F$9</c:f>
              <c:numCache>
                <c:formatCode>0.0%</c:formatCode>
                <c:ptCount val="3"/>
                <c:pt idx="0">
                  <c:v>0.75757575757575757</c:v>
                </c:pt>
                <c:pt idx="1">
                  <c:v>0.83050847457627119</c:v>
                </c:pt>
                <c:pt idx="2">
                  <c:v>0.87341772151898733</c:v>
                </c:pt>
              </c:numCache>
            </c:numRef>
          </c:val>
        </c:ser>
        <c:axId val="66416000"/>
        <c:axId val="66438656"/>
      </c:barChart>
      <c:catAx>
        <c:axId val="664160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438656"/>
        <c:crosses val="autoZero"/>
        <c:auto val="1"/>
        <c:lblAlgn val="ctr"/>
        <c:lblOffset val="100"/>
      </c:catAx>
      <c:valAx>
        <c:axId val="66438656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crossAx val="66416000"/>
        <c:crosses val="autoZero"/>
        <c:crossBetween val="between"/>
        <c:majorUnit val="0.1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1.6541353383458645E-2"/>
          <c:y val="8.8586030664395229E-2"/>
          <c:w val="0.96691729323308273"/>
          <c:h val="0.7394178325664998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Indicadores!$C$14</c:f>
              <c:strCache>
                <c:ptCount val="1"/>
                <c:pt idx="0">
                  <c:v>Proporção de crianças com monitoramento de crescimento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97,0</a:t>
                    </a:r>
                    <a:r>
                      <a:rPr lang="en-US" smtClean="0"/>
                      <a:t>%(32)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98,3</a:t>
                    </a:r>
                    <a:r>
                      <a:rPr lang="en-US" smtClean="0"/>
                      <a:t>%(58)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98,7</a:t>
                    </a:r>
                    <a:r>
                      <a:rPr lang="en-US" smtClean="0"/>
                      <a:t>%(78)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/>
                </a:pPr>
                <a:endParaRPr lang="pt-BR"/>
              </a:p>
            </c:txPr>
            <c:showVal val="1"/>
          </c:dLbls>
          <c:cat>
            <c:strRef>
              <c:f>Indicadores!$D$13:$F$13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Indicadores!$D$14:$F$14</c:f>
              <c:numCache>
                <c:formatCode>0.0%</c:formatCode>
                <c:ptCount val="3"/>
                <c:pt idx="0">
                  <c:v>0.96969696969696972</c:v>
                </c:pt>
                <c:pt idx="1">
                  <c:v>0.98305084745762716</c:v>
                </c:pt>
                <c:pt idx="2">
                  <c:v>0.98734177215189878</c:v>
                </c:pt>
              </c:numCache>
            </c:numRef>
          </c:val>
        </c:ser>
        <c:axId val="67310720"/>
        <c:axId val="67312640"/>
      </c:barChart>
      <c:catAx>
        <c:axId val="673107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312640"/>
        <c:crosses val="autoZero"/>
        <c:auto val="1"/>
        <c:lblAlgn val="ctr"/>
        <c:lblOffset val="100"/>
      </c:catAx>
      <c:valAx>
        <c:axId val="67312640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crossAx val="67310720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2.9993183367416496E-2"/>
          <c:y val="0.1111111111111111"/>
          <c:w val="0.94001363326516696"/>
          <c:h val="0.7170324542765487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Indicadores!$C$19</c:f>
              <c:strCache>
                <c:ptCount val="1"/>
                <c:pt idx="0">
                  <c:v>Proporção de crianças com déficit de peso monitoradas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100,0</a:t>
                    </a:r>
                    <a:r>
                      <a:rPr lang="en-US" smtClean="0"/>
                      <a:t>%(1)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/>
                </a:pPr>
                <a:endParaRPr lang="pt-BR"/>
              </a:p>
            </c:txPr>
            <c:showVal val="1"/>
          </c:dLbls>
          <c:cat>
            <c:strRef>
              <c:f>Indicadores!$D$18:$F$18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Indicadores!$D$19:$F$19</c:f>
              <c:numCache>
                <c:formatCode>0.0%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</c:ser>
        <c:axId val="66905600"/>
        <c:axId val="72818048"/>
      </c:barChart>
      <c:catAx>
        <c:axId val="669056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2818048"/>
        <c:crosses val="autoZero"/>
        <c:auto val="1"/>
        <c:lblAlgn val="ctr"/>
        <c:lblOffset val="100"/>
      </c:catAx>
      <c:valAx>
        <c:axId val="72818048"/>
        <c:scaling>
          <c:orientation val="minMax"/>
          <c:max val="1"/>
        </c:scaling>
        <c:delete val="1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crossAx val="6690560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1.6691959505808072E-2"/>
          <c:y val="8.9041095890410954E-2"/>
          <c:w val="0.96661608098838381"/>
          <c:h val="0.7432504584187250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Indicadores!$C$34</c:f>
              <c:strCache>
                <c:ptCount val="1"/>
                <c:pt idx="0">
                  <c:v>Proporção de crianças com vacinação em dia para a idade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90,9</a:t>
                    </a:r>
                    <a:r>
                      <a:rPr lang="en-US" smtClean="0"/>
                      <a:t>%(30)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91,5</a:t>
                    </a:r>
                    <a:r>
                      <a:rPr lang="en-US" smtClean="0"/>
                      <a:t>%(54)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92,4</a:t>
                    </a:r>
                    <a:r>
                      <a:rPr lang="en-US" smtClean="0"/>
                      <a:t>%(73)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/>
                </a:pPr>
                <a:endParaRPr lang="pt-BR"/>
              </a:p>
            </c:txPr>
            <c:showVal val="1"/>
          </c:dLbls>
          <c:cat>
            <c:strRef>
              <c:f>Indicadores!$D$33:$F$33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Indicadores!$D$34:$F$34</c:f>
              <c:numCache>
                <c:formatCode>0.0%</c:formatCode>
                <c:ptCount val="3"/>
                <c:pt idx="0">
                  <c:v>0.90909090909090906</c:v>
                </c:pt>
                <c:pt idx="1">
                  <c:v>0.9152542372881356</c:v>
                </c:pt>
                <c:pt idx="2">
                  <c:v>0.92405063291139244</c:v>
                </c:pt>
              </c:numCache>
            </c:numRef>
          </c:val>
        </c:ser>
        <c:axId val="74094848"/>
        <c:axId val="75242112"/>
      </c:barChart>
      <c:catAx>
        <c:axId val="7409484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242112"/>
        <c:crosses val="autoZero"/>
        <c:auto val="1"/>
        <c:lblAlgn val="ctr"/>
        <c:lblOffset val="100"/>
      </c:catAx>
      <c:valAx>
        <c:axId val="75242112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crossAx val="74094848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1.8320610687022901E-2"/>
          <c:y val="4.1095890410958902E-2"/>
          <c:w val="0.96641221374045805"/>
          <c:h val="0.7997230611584510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Indicadores!$C$40</c:f>
              <c:strCache>
                <c:ptCount val="1"/>
                <c:pt idx="0">
                  <c:v>Proporção de crianças de 6 a 24 meses com suplementação de ferro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10,0</a:t>
                    </a:r>
                    <a:r>
                      <a:rPr lang="en-US" smtClean="0"/>
                      <a:t>%(1)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70,0</a:t>
                    </a:r>
                    <a:r>
                      <a:rPr lang="en-US" smtClean="0"/>
                      <a:t>%(14)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87,0</a:t>
                    </a:r>
                    <a:r>
                      <a:rPr lang="en-US" smtClean="0"/>
                      <a:t>%(20)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/>
                </a:pPr>
                <a:endParaRPr lang="pt-BR"/>
              </a:p>
            </c:txPr>
            <c:showVal val="1"/>
          </c:dLbls>
          <c:cat>
            <c:strRef>
              <c:f>Indicadores!$D$39:$F$39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Indicadores!$D$40:$F$40</c:f>
              <c:numCache>
                <c:formatCode>0.0%</c:formatCode>
                <c:ptCount val="3"/>
                <c:pt idx="0">
                  <c:v>0.1</c:v>
                </c:pt>
                <c:pt idx="1">
                  <c:v>0.7</c:v>
                </c:pt>
                <c:pt idx="2">
                  <c:v>0.86956521739130432</c:v>
                </c:pt>
              </c:numCache>
            </c:numRef>
          </c:val>
        </c:ser>
        <c:axId val="77445376"/>
        <c:axId val="77883264"/>
      </c:barChart>
      <c:catAx>
        <c:axId val="7744537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883264"/>
        <c:crosses val="autoZero"/>
        <c:auto val="1"/>
        <c:lblAlgn val="ctr"/>
        <c:lblOffset val="100"/>
      </c:catAx>
      <c:valAx>
        <c:axId val="77883264"/>
        <c:scaling>
          <c:orientation val="minMax"/>
          <c:max val="1"/>
        </c:scaling>
        <c:delete val="1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crossAx val="7744537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2.0431853625440099E-2"/>
          <c:y val="0.13307984790874525"/>
          <c:w val="0.95913629274911982"/>
          <c:h val="0.661707733301398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Indicadores!$C$57</c:f>
              <c:strCache>
                <c:ptCount val="1"/>
                <c:pt idx="0">
                  <c:v>Proporção de crianças entre 6 e 72 meses com avaliação de necessidade de atendimento odontológico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96,8</a:t>
                    </a:r>
                    <a:r>
                      <a:rPr lang="en-US" smtClean="0"/>
                      <a:t>%(30)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96,4</a:t>
                    </a:r>
                    <a:r>
                      <a:rPr lang="en-US" smtClean="0"/>
                      <a:t>%(53)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97,2</a:t>
                    </a:r>
                    <a:r>
                      <a:rPr lang="en-US" smtClean="0"/>
                      <a:t>%(69)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/>
                </a:pPr>
                <a:endParaRPr lang="pt-BR"/>
              </a:p>
            </c:txPr>
            <c:showVal val="1"/>
          </c:dLbls>
          <c:cat>
            <c:strRef>
              <c:f>Indicadores!$D$56:$F$56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Indicadores!$D$57:$F$57</c:f>
              <c:numCache>
                <c:formatCode>0.0%</c:formatCode>
                <c:ptCount val="3"/>
                <c:pt idx="0">
                  <c:v>0.967741935483871</c:v>
                </c:pt>
                <c:pt idx="1">
                  <c:v>0.96363636363636362</c:v>
                </c:pt>
                <c:pt idx="2">
                  <c:v>0.971830985915493</c:v>
                </c:pt>
              </c:numCache>
            </c:numRef>
          </c:val>
        </c:ser>
        <c:axId val="63963904"/>
        <c:axId val="72817280"/>
      </c:barChart>
      <c:catAx>
        <c:axId val="639639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2817280"/>
        <c:crosses val="autoZero"/>
        <c:auto val="1"/>
        <c:lblAlgn val="ctr"/>
        <c:lblOffset val="100"/>
      </c:catAx>
      <c:valAx>
        <c:axId val="72817280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crossAx val="63963904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1.6641452344931921E-2"/>
          <c:y val="7.1606154871646122E-2"/>
          <c:w val="0.96671709531013617"/>
          <c:h val="0.7136912784893669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Indicadores!$C$62</c:f>
              <c:strCache>
                <c:ptCount val="1"/>
                <c:pt idx="0">
                  <c:v>Proporção de crianças de 6 a 72 meses com primeira consulta odontológica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61,3</a:t>
                    </a:r>
                    <a:r>
                      <a:rPr lang="en-US" smtClean="0"/>
                      <a:t>%(19)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72,7</a:t>
                    </a:r>
                    <a:r>
                      <a:rPr lang="en-US" smtClean="0"/>
                      <a:t>%(40)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77,5</a:t>
                    </a:r>
                    <a:r>
                      <a:rPr lang="en-US" smtClean="0"/>
                      <a:t>%(75)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/>
                </a:pPr>
                <a:endParaRPr lang="pt-BR"/>
              </a:p>
            </c:txPr>
            <c:showVal val="1"/>
          </c:dLbls>
          <c:cat>
            <c:strRef>
              <c:f>Indicadores!$D$61:$F$61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Indicadores!$D$62:$F$62</c:f>
              <c:numCache>
                <c:formatCode>0.0%</c:formatCode>
                <c:ptCount val="3"/>
                <c:pt idx="0">
                  <c:v>0.61290322580645162</c:v>
                </c:pt>
                <c:pt idx="1">
                  <c:v>0.72727272727272729</c:v>
                </c:pt>
                <c:pt idx="2">
                  <c:v>0.77464788732394363</c:v>
                </c:pt>
              </c:numCache>
            </c:numRef>
          </c:val>
        </c:ser>
        <c:axId val="86300160"/>
        <c:axId val="86339584"/>
      </c:barChart>
      <c:catAx>
        <c:axId val="863001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6339584"/>
        <c:crosses val="autoZero"/>
        <c:auto val="1"/>
        <c:lblAlgn val="ctr"/>
        <c:lblOffset val="100"/>
      </c:catAx>
      <c:valAx>
        <c:axId val="86339584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crossAx val="86300160"/>
        <c:crosses val="autoZero"/>
        <c:crossBetween val="between"/>
        <c:majorUnit val="0.1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1.6975308641975308E-2"/>
          <c:y val="0.10661764705882353"/>
          <c:w val="0.96604938271604934"/>
          <c:h val="0.6949600509495136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Indicadores!$C$75</c:f>
              <c:strCache>
                <c:ptCount val="1"/>
                <c:pt idx="0">
                  <c:v>Proporção de crianças com registro atualizado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97,0</a:t>
                    </a:r>
                    <a:r>
                      <a:rPr lang="en-US" smtClean="0"/>
                      <a:t>%(32)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98,3</a:t>
                    </a:r>
                    <a:r>
                      <a:rPr lang="en-US" smtClean="0"/>
                      <a:t>%(58)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98,7</a:t>
                    </a:r>
                    <a:r>
                      <a:rPr lang="en-US" smtClean="0"/>
                      <a:t>%(78)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/>
                </a:pPr>
                <a:endParaRPr lang="pt-BR"/>
              </a:p>
            </c:txPr>
            <c:showVal val="1"/>
          </c:dLbls>
          <c:cat>
            <c:strRef>
              <c:f>Indicadores!$D$74:$F$74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Indicadores!$D$75:$F$75</c:f>
              <c:numCache>
                <c:formatCode>0.0%</c:formatCode>
                <c:ptCount val="3"/>
                <c:pt idx="0">
                  <c:v>0.96969696969696972</c:v>
                </c:pt>
                <c:pt idx="1">
                  <c:v>0.98305084745762716</c:v>
                </c:pt>
                <c:pt idx="2">
                  <c:v>0.98734177215189878</c:v>
                </c:pt>
              </c:numCache>
            </c:numRef>
          </c:val>
        </c:ser>
        <c:axId val="66414464"/>
        <c:axId val="66433792"/>
      </c:barChart>
      <c:catAx>
        <c:axId val="664144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433792"/>
        <c:crosses val="autoZero"/>
        <c:auto val="1"/>
        <c:lblAlgn val="ctr"/>
        <c:lblOffset val="100"/>
      </c:catAx>
      <c:valAx>
        <c:axId val="66433792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crossAx val="66414464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0A8127-506C-4F8B-8585-E88E127C652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291C3313-17CF-4904-B045-E0E115737C6E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t-BR" dirty="0" smtClean="0"/>
            <a:t>4 UBS</a:t>
          </a:r>
          <a:endParaRPr lang="pt-BR" dirty="0"/>
        </a:p>
      </dgm:t>
    </dgm:pt>
    <dgm:pt modelId="{B97EA66D-B7A0-4F9E-802A-02C3AA205D34}" type="parTrans" cxnId="{21DC8866-3CC9-4FF2-A8A0-FD38063B7B99}">
      <dgm:prSet/>
      <dgm:spPr/>
      <dgm:t>
        <a:bodyPr/>
        <a:lstStyle/>
        <a:p>
          <a:endParaRPr lang="pt-BR"/>
        </a:p>
      </dgm:t>
    </dgm:pt>
    <dgm:pt modelId="{2C4CD761-7A45-4E30-802C-C6837AFA5F36}" type="sibTrans" cxnId="{21DC8866-3CC9-4FF2-A8A0-FD38063B7B99}">
      <dgm:prSet/>
      <dgm:spPr/>
      <dgm:t>
        <a:bodyPr/>
        <a:lstStyle/>
        <a:p>
          <a:endParaRPr lang="pt-BR"/>
        </a:p>
      </dgm:t>
    </dgm:pt>
    <dgm:pt modelId="{DFB78840-2499-4B00-8AF8-124DD6B8B0C4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t-BR" dirty="0" smtClean="0"/>
            <a:t>3 URBANAS             3 ESF</a:t>
          </a:r>
          <a:endParaRPr lang="pt-BR" dirty="0"/>
        </a:p>
      </dgm:t>
    </dgm:pt>
    <dgm:pt modelId="{E66CDD42-A192-44B7-9140-0909451D0900}" type="parTrans" cxnId="{B337FEEE-9307-43E0-B0E7-267251CE5B8C}">
      <dgm:prSet/>
      <dgm:spPr/>
      <dgm:t>
        <a:bodyPr/>
        <a:lstStyle/>
        <a:p>
          <a:endParaRPr lang="pt-BR"/>
        </a:p>
      </dgm:t>
    </dgm:pt>
    <dgm:pt modelId="{01AD41A7-44D3-4409-8CC6-EE5E40AAB241}" type="sibTrans" cxnId="{B337FEEE-9307-43E0-B0E7-267251CE5B8C}">
      <dgm:prSet/>
      <dgm:spPr/>
      <dgm:t>
        <a:bodyPr/>
        <a:lstStyle/>
        <a:p>
          <a:endParaRPr lang="pt-BR"/>
        </a:p>
      </dgm:t>
    </dgm:pt>
    <dgm:pt modelId="{B3B3A422-FE3B-4F07-BE08-3B54A3776CE2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t-BR" dirty="0" smtClean="0"/>
            <a:t>1 RURAL                   ESF</a:t>
          </a:r>
          <a:endParaRPr lang="pt-BR" dirty="0"/>
        </a:p>
      </dgm:t>
    </dgm:pt>
    <dgm:pt modelId="{9CFC92AC-42D8-4E57-8B66-565FDCE16974}" type="parTrans" cxnId="{0FF77E4C-C1BE-4285-8311-264DC8D0530B}">
      <dgm:prSet/>
      <dgm:spPr/>
      <dgm:t>
        <a:bodyPr/>
        <a:lstStyle/>
        <a:p>
          <a:endParaRPr lang="pt-BR"/>
        </a:p>
      </dgm:t>
    </dgm:pt>
    <dgm:pt modelId="{CF46F408-A145-40E7-8F51-BEEF9080459D}" type="sibTrans" cxnId="{0FF77E4C-C1BE-4285-8311-264DC8D0530B}">
      <dgm:prSet/>
      <dgm:spPr/>
      <dgm:t>
        <a:bodyPr/>
        <a:lstStyle/>
        <a:p>
          <a:endParaRPr lang="pt-BR"/>
        </a:p>
      </dgm:t>
    </dgm:pt>
    <dgm:pt modelId="{8876C44A-FEE7-4D8D-B60D-481634C2AB15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t-BR" dirty="0" smtClean="0"/>
            <a:t>1 Hospital; </a:t>
          </a:r>
          <a:r>
            <a:rPr lang="pt-BR" dirty="0" smtClean="0"/>
            <a:t>1 CEO</a:t>
          </a:r>
          <a:r>
            <a:rPr lang="pt-BR" dirty="0" smtClean="0"/>
            <a:t>; 1 NASF; SAMU</a:t>
          </a:r>
          <a:endParaRPr lang="pt-BR" dirty="0"/>
        </a:p>
      </dgm:t>
    </dgm:pt>
    <dgm:pt modelId="{D280255E-FBF7-43FB-8017-E526937BE492}" type="parTrans" cxnId="{0B003640-00B8-4907-8F00-80A226C70301}">
      <dgm:prSet/>
      <dgm:spPr/>
      <dgm:t>
        <a:bodyPr/>
        <a:lstStyle/>
        <a:p>
          <a:endParaRPr lang="pt-BR"/>
        </a:p>
      </dgm:t>
    </dgm:pt>
    <dgm:pt modelId="{1A3D3542-FEB0-4AA0-992B-62931572A072}" type="sibTrans" cxnId="{0B003640-00B8-4907-8F00-80A226C70301}">
      <dgm:prSet/>
      <dgm:spPr/>
      <dgm:t>
        <a:bodyPr/>
        <a:lstStyle/>
        <a:p>
          <a:endParaRPr lang="pt-BR"/>
        </a:p>
      </dgm:t>
    </dgm:pt>
    <dgm:pt modelId="{B94274CB-F407-40BD-8D56-62ED512348E2}" type="pres">
      <dgm:prSet presAssocID="{900A8127-506C-4F8B-8585-E88E127C652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EE276436-788C-4862-94DD-1534B2426559}" type="pres">
      <dgm:prSet presAssocID="{291C3313-17CF-4904-B045-E0E115737C6E}" presName="parentLin" presStyleCnt="0"/>
      <dgm:spPr/>
    </dgm:pt>
    <dgm:pt modelId="{6494AE79-943F-40D7-9C5A-5DFAED92F6E8}" type="pres">
      <dgm:prSet presAssocID="{291C3313-17CF-4904-B045-E0E115737C6E}" presName="parentLeftMargin" presStyleLbl="node1" presStyleIdx="0" presStyleCnt="4"/>
      <dgm:spPr/>
      <dgm:t>
        <a:bodyPr/>
        <a:lstStyle/>
        <a:p>
          <a:endParaRPr lang="pt-BR"/>
        </a:p>
      </dgm:t>
    </dgm:pt>
    <dgm:pt modelId="{B81C4739-B4E3-4361-941C-EC95B0CC1E48}" type="pres">
      <dgm:prSet presAssocID="{291C3313-17CF-4904-B045-E0E115737C6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806771E-323A-41D7-8CBF-AD1F8ADFC411}" type="pres">
      <dgm:prSet presAssocID="{291C3313-17CF-4904-B045-E0E115737C6E}" presName="negativeSpace" presStyleCnt="0"/>
      <dgm:spPr/>
    </dgm:pt>
    <dgm:pt modelId="{42421CDF-ED5B-43FB-94A2-B75221F98333}" type="pres">
      <dgm:prSet presAssocID="{291C3313-17CF-4904-B045-E0E115737C6E}" presName="childText" presStyleLbl="conFgAcc1" presStyleIdx="0" presStyleCnt="4">
        <dgm:presLayoutVars>
          <dgm:bulletEnabled val="1"/>
        </dgm:presLayoutVars>
      </dgm:prSet>
      <dgm:spPr/>
    </dgm:pt>
    <dgm:pt modelId="{E4A1DF04-6347-49C2-A4A8-1E37D11EB8E4}" type="pres">
      <dgm:prSet presAssocID="{2C4CD761-7A45-4E30-802C-C6837AFA5F36}" presName="spaceBetweenRectangles" presStyleCnt="0"/>
      <dgm:spPr/>
    </dgm:pt>
    <dgm:pt modelId="{13A0BCDE-78D4-4947-ADD5-4B541A4D0FED}" type="pres">
      <dgm:prSet presAssocID="{DFB78840-2499-4B00-8AF8-124DD6B8B0C4}" presName="parentLin" presStyleCnt="0"/>
      <dgm:spPr/>
    </dgm:pt>
    <dgm:pt modelId="{99FC97B7-338B-4948-A10E-7FC972112F82}" type="pres">
      <dgm:prSet presAssocID="{DFB78840-2499-4B00-8AF8-124DD6B8B0C4}" presName="parentLeftMargin" presStyleLbl="node1" presStyleIdx="0" presStyleCnt="4"/>
      <dgm:spPr/>
      <dgm:t>
        <a:bodyPr/>
        <a:lstStyle/>
        <a:p>
          <a:endParaRPr lang="pt-BR"/>
        </a:p>
      </dgm:t>
    </dgm:pt>
    <dgm:pt modelId="{89E177CB-6A57-47D1-B677-7F16F8E3A305}" type="pres">
      <dgm:prSet presAssocID="{DFB78840-2499-4B00-8AF8-124DD6B8B0C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6E8BC07-0AF2-4E4E-B816-AE597F7ECCEE}" type="pres">
      <dgm:prSet presAssocID="{DFB78840-2499-4B00-8AF8-124DD6B8B0C4}" presName="negativeSpace" presStyleCnt="0"/>
      <dgm:spPr/>
    </dgm:pt>
    <dgm:pt modelId="{F8D07630-240F-44AC-AAAB-65A1887B00CD}" type="pres">
      <dgm:prSet presAssocID="{DFB78840-2499-4B00-8AF8-124DD6B8B0C4}" presName="childText" presStyleLbl="conFgAcc1" presStyleIdx="1" presStyleCnt="4">
        <dgm:presLayoutVars>
          <dgm:bulletEnabled val="1"/>
        </dgm:presLayoutVars>
      </dgm:prSet>
      <dgm:spPr/>
    </dgm:pt>
    <dgm:pt modelId="{5431C830-162C-4EFD-BA58-D21AEB72610A}" type="pres">
      <dgm:prSet presAssocID="{01AD41A7-44D3-4409-8CC6-EE5E40AAB241}" presName="spaceBetweenRectangles" presStyleCnt="0"/>
      <dgm:spPr/>
    </dgm:pt>
    <dgm:pt modelId="{F5B42937-49AB-46D9-87A1-245B615BD8E8}" type="pres">
      <dgm:prSet presAssocID="{B3B3A422-FE3B-4F07-BE08-3B54A3776CE2}" presName="parentLin" presStyleCnt="0"/>
      <dgm:spPr/>
    </dgm:pt>
    <dgm:pt modelId="{7188C86E-B8AE-4162-BEB7-83DAD282290E}" type="pres">
      <dgm:prSet presAssocID="{B3B3A422-FE3B-4F07-BE08-3B54A3776CE2}" presName="parentLeftMargin" presStyleLbl="node1" presStyleIdx="1" presStyleCnt="4"/>
      <dgm:spPr/>
      <dgm:t>
        <a:bodyPr/>
        <a:lstStyle/>
        <a:p>
          <a:endParaRPr lang="pt-BR"/>
        </a:p>
      </dgm:t>
    </dgm:pt>
    <dgm:pt modelId="{F0CEACB0-9FF7-4688-B4C8-6BB276A41E5C}" type="pres">
      <dgm:prSet presAssocID="{B3B3A422-FE3B-4F07-BE08-3B54A3776CE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31F005F-441F-45EB-AF81-65D2ADA78188}" type="pres">
      <dgm:prSet presAssocID="{B3B3A422-FE3B-4F07-BE08-3B54A3776CE2}" presName="negativeSpace" presStyleCnt="0"/>
      <dgm:spPr/>
    </dgm:pt>
    <dgm:pt modelId="{6FEA7C78-6D4B-4F0D-BE3E-64EF6E259A37}" type="pres">
      <dgm:prSet presAssocID="{B3B3A422-FE3B-4F07-BE08-3B54A3776CE2}" presName="childText" presStyleLbl="conFgAcc1" presStyleIdx="2" presStyleCnt="4" custScaleY="169092" custLinFactY="18014" custLinFactNeighborX="0" custLinFactNeighborY="100000">
        <dgm:presLayoutVars>
          <dgm:bulletEnabled val="1"/>
        </dgm:presLayoutVars>
      </dgm:prSet>
      <dgm:spPr/>
    </dgm:pt>
    <dgm:pt modelId="{41AC401B-895B-468C-AB0B-5F3F427B9804}" type="pres">
      <dgm:prSet presAssocID="{CF46F408-A145-40E7-8F51-BEEF9080459D}" presName="spaceBetweenRectangles" presStyleCnt="0"/>
      <dgm:spPr/>
    </dgm:pt>
    <dgm:pt modelId="{4B39AF78-F98D-47A7-A32C-72E149605636}" type="pres">
      <dgm:prSet presAssocID="{8876C44A-FEE7-4D8D-B60D-481634C2AB15}" presName="parentLin" presStyleCnt="0"/>
      <dgm:spPr/>
    </dgm:pt>
    <dgm:pt modelId="{E74AA564-E5FF-49CA-97B1-F9D4AE8B235A}" type="pres">
      <dgm:prSet presAssocID="{8876C44A-FEE7-4D8D-B60D-481634C2AB15}" presName="parentLeftMargin" presStyleLbl="node1" presStyleIdx="2" presStyleCnt="4"/>
      <dgm:spPr/>
      <dgm:t>
        <a:bodyPr/>
        <a:lstStyle/>
        <a:p>
          <a:endParaRPr lang="pt-BR"/>
        </a:p>
      </dgm:t>
    </dgm:pt>
    <dgm:pt modelId="{CC8C6069-870C-4F64-B466-A0BF6818CA3A}" type="pres">
      <dgm:prSet presAssocID="{8876C44A-FEE7-4D8D-B60D-481634C2AB15}" presName="parentText" presStyleLbl="node1" presStyleIdx="3" presStyleCnt="4" custAng="0" custScaleY="16013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3EB8057-C218-4E80-BCF1-D947AD27C938}" type="pres">
      <dgm:prSet presAssocID="{8876C44A-FEE7-4D8D-B60D-481634C2AB15}" presName="negativeSpace" presStyleCnt="0"/>
      <dgm:spPr/>
    </dgm:pt>
    <dgm:pt modelId="{2D372FD0-E21F-4CEB-93E4-0C012B6DBD4F}" type="pres">
      <dgm:prSet presAssocID="{8876C44A-FEE7-4D8D-B60D-481634C2AB15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BD09CE8-C632-434D-8DFF-53D23F8C471F}" type="presOf" srcId="{B3B3A422-FE3B-4F07-BE08-3B54A3776CE2}" destId="{F0CEACB0-9FF7-4688-B4C8-6BB276A41E5C}" srcOrd="1" destOrd="0" presId="urn:microsoft.com/office/officeart/2005/8/layout/list1"/>
    <dgm:cxn modelId="{0B003640-00B8-4907-8F00-80A226C70301}" srcId="{900A8127-506C-4F8B-8585-E88E127C6520}" destId="{8876C44A-FEE7-4D8D-B60D-481634C2AB15}" srcOrd="3" destOrd="0" parTransId="{D280255E-FBF7-43FB-8017-E526937BE492}" sibTransId="{1A3D3542-FEB0-4AA0-992B-62931572A072}"/>
    <dgm:cxn modelId="{6DDFA094-E15A-453D-BCE3-3836A44F2210}" type="presOf" srcId="{8876C44A-FEE7-4D8D-B60D-481634C2AB15}" destId="{CC8C6069-870C-4F64-B466-A0BF6818CA3A}" srcOrd="1" destOrd="0" presId="urn:microsoft.com/office/officeart/2005/8/layout/list1"/>
    <dgm:cxn modelId="{21DC8866-3CC9-4FF2-A8A0-FD38063B7B99}" srcId="{900A8127-506C-4F8B-8585-E88E127C6520}" destId="{291C3313-17CF-4904-B045-E0E115737C6E}" srcOrd="0" destOrd="0" parTransId="{B97EA66D-B7A0-4F9E-802A-02C3AA205D34}" sibTransId="{2C4CD761-7A45-4E30-802C-C6837AFA5F36}"/>
    <dgm:cxn modelId="{0725ED1C-7F2B-44F2-8226-392BC13E9D8E}" type="presOf" srcId="{291C3313-17CF-4904-B045-E0E115737C6E}" destId="{B81C4739-B4E3-4361-941C-EC95B0CC1E48}" srcOrd="1" destOrd="0" presId="urn:microsoft.com/office/officeart/2005/8/layout/list1"/>
    <dgm:cxn modelId="{C9DD6FCF-1086-4FD9-A7AC-E98DC47C854B}" type="presOf" srcId="{B3B3A422-FE3B-4F07-BE08-3B54A3776CE2}" destId="{7188C86E-B8AE-4162-BEB7-83DAD282290E}" srcOrd="0" destOrd="0" presId="urn:microsoft.com/office/officeart/2005/8/layout/list1"/>
    <dgm:cxn modelId="{099BAE19-6FF8-48F3-B302-83538FB6396B}" type="presOf" srcId="{DFB78840-2499-4B00-8AF8-124DD6B8B0C4}" destId="{99FC97B7-338B-4948-A10E-7FC972112F82}" srcOrd="0" destOrd="0" presId="urn:microsoft.com/office/officeart/2005/8/layout/list1"/>
    <dgm:cxn modelId="{E215FD90-AF8F-4ED3-A2C1-84E38A48B7B5}" type="presOf" srcId="{8876C44A-FEE7-4D8D-B60D-481634C2AB15}" destId="{E74AA564-E5FF-49CA-97B1-F9D4AE8B235A}" srcOrd="0" destOrd="0" presId="urn:microsoft.com/office/officeart/2005/8/layout/list1"/>
    <dgm:cxn modelId="{FF297FFD-AB74-46B6-9A71-C1864AA2D1F4}" type="presOf" srcId="{DFB78840-2499-4B00-8AF8-124DD6B8B0C4}" destId="{89E177CB-6A57-47D1-B677-7F16F8E3A305}" srcOrd="1" destOrd="0" presId="urn:microsoft.com/office/officeart/2005/8/layout/list1"/>
    <dgm:cxn modelId="{B337FEEE-9307-43E0-B0E7-267251CE5B8C}" srcId="{900A8127-506C-4F8B-8585-E88E127C6520}" destId="{DFB78840-2499-4B00-8AF8-124DD6B8B0C4}" srcOrd="1" destOrd="0" parTransId="{E66CDD42-A192-44B7-9140-0909451D0900}" sibTransId="{01AD41A7-44D3-4409-8CC6-EE5E40AAB241}"/>
    <dgm:cxn modelId="{0FF77E4C-C1BE-4285-8311-264DC8D0530B}" srcId="{900A8127-506C-4F8B-8585-E88E127C6520}" destId="{B3B3A422-FE3B-4F07-BE08-3B54A3776CE2}" srcOrd="2" destOrd="0" parTransId="{9CFC92AC-42D8-4E57-8B66-565FDCE16974}" sibTransId="{CF46F408-A145-40E7-8F51-BEEF9080459D}"/>
    <dgm:cxn modelId="{6DB262D9-D419-4464-AEE2-D5F8221C7A8F}" type="presOf" srcId="{900A8127-506C-4F8B-8585-E88E127C6520}" destId="{B94274CB-F407-40BD-8D56-62ED512348E2}" srcOrd="0" destOrd="0" presId="urn:microsoft.com/office/officeart/2005/8/layout/list1"/>
    <dgm:cxn modelId="{DEC9014B-21DD-4717-A3B5-BA26B2DE2B11}" type="presOf" srcId="{291C3313-17CF-4904-B045-E0E115737C6E}" destId="{6494AE79-943F-40D7-9C5A-5DFAED92F6E8}" srcOrd="0" destOrd="0" presId="urn:microsoft.com/office/officeart/2005/8/layout/list1"/>
    <dgm:cxn modelId="{AD0B21CD-9253-499A-A0F8-30B71769701E}" type="presParOf" srcId="{B94274CB-F407-40BD-8D56-62ED512348E2}" destId="{EE276436-788C-4862-94DD-1534B2426559}" srcOrd="0" destOrd="0" presId="urn:microsoft.com/office/officeart/2005/8/layout/list1"/>
    <dgm:cxn modelId="{91E1577E-6903-4393-88C2-2CE129A6F3D9}" type="presParOf" srcId="{EE276436-788C-4862-94DD-1534B2426559}" destId="{6494AE79-943F-40D7-9C5A-5DFAED92F6E8}" srcOrd="0" destOrd="0" presId="urn:microsoft.com/office/officeart/2005/8/layout/list1"/>
    <dgm:cxn modelId="{EEE46C75-3F0E-435A-90C3-9F3AA5D44FEE}" type="presParOf" srcId="{EE276436-788C-4862-94DD-1534B2426559}" destId="{B81C4739-B4E3-4361-941C-EC95B0CC1E48}" srcOrd="1" destOrd="0" presId="urn:microsoft.com/office/officeart/2005/8/layout/list1"/>
    <dgm:cxn modelId="{688D4800-62DF-45D2-AA09-77340CC057B0}" type="presParOf" srcId="{B94274CB-F407-40BD-8D56-62ED512348E2}" destId="{B806771E-323A-41D7-8CBF-AD1F8ADFC411}" srcOrd="1" destOrd="0" presId="urn:microsoft.com/office/officeart/2005/8/layout/list1"/>
    <dgm:cxn modelId="{795297AE-11EA-450D-A667-12EDC1540E2F}" type="presParOf" srcId="{B94274CB-F407-40BD-8D56-62ED512348E2}" destId="{42421CDF-ED5B-43FB-94A2-B75221F98333}" srcOrd="2" destOrd="0" presId="urn:microsoft.com/office/officeart/2005/8/layout/list1"/>
    <dgm:cxn modelId="{DDB63E14-A3D9-4156-BA18-F975C8524E50}" type="presParOf" srcId="{B94274CB-F407-40BD-8D56-62ED512348E2}" destId="{E4A1DF04-6347-49C2-A4A8-1E37D11EB8E4}" srcOrd="3" destOrd="0" presId="urn:microsoft.com/office/officeart/2005/8/layout/list1"/>
    <dgm:cxn modelId="{8D64990E-DB10-4A4D-A7CF-2CA9186EDA7D}" type="presParOf" srcId="{B94274CB-F407-40BD-8D56-62ED512348E2}" destId="{13A0BCDE-78D4-4947-ADD5-4B541A4D0FED}" srcOrd="4" destOrd="0" presId="urn:microsoft.com/office/officeart/2005/8/layout/list1"/>
    <dgm:cxn modelId="{DD501591-C2A0-43DE-8044-E52231F1F65F}" type="presParOf" srcId="{13A0BCDE-78D4-4947-ADD5-4B541A4D0FED}" destId="{99FC97B7-338B-4948-A10E-7FC972112F82}" srcOrd="0" destOrd="0" presId="urn:microsoft.com/office/officeart/2005/8/layout/list1"/>
    <dgm:cxn modelId="{875D505F-BEA0-4151-A6FF-812CE30F156E}" type="presParOf" srcId="{13A0BCDE-78D4-4947-ADD5-4B541A4D0FED}" destId="{89E177CB-6A57-47D1-B677-7F16F8E3A305}" srcOrd="1" destOrd="0" presId="urn:microsoft.com/office/officeart/2005/8/layout/list1"/>
    <dgm:cxn modelId="{67CFB8B4-3547-4584-BF50-1907C033E77E}" type="presParOf" srcId="{B94274CB-F407-40BD-8D56-62ED512348E2}" destId="{96E8BC07-0AF2-4E4E-B816-AE597F7ECCEE}" srcOrd="5" destOrd="0" presId="urn:microsoft.com/office/officeart/2005/8/layout/list1"/>
    <dgm:cxn modelId="{90C879F2-873F-4D47-A3D9-3295409B63C8}" type="presParOf" srcId="{B94274CB-F407-40BD-8D56-62ED512348E2}" destId="{F8D07630-240F-44AC-AAAB-65A1887B00CD}" srcOrd="6" destOrd="0" presId="urn:microsoft.com/office/officeart/2005/8/layout/list1"/>
    <dgm:cxn modelId="{BB8582A7-2675-40A8-9EDE-F69E1ECB8454}" type="presParOf" srcId="{B94274CB-F407-40BD-8D56-62ED512348E2}" destId="{5431C830-162C-4EFD-BA58-D21AEB72610A}" srcOrd="7" destOrd="0" presId="urn:microsoft.com/office/officeart/2005/8/layout/list1"/>
    <dgm:cxn modelId="{7DAF443F-C7B4-426F-AF83-003D9CDE1858}" type="presParOf" srcId="{B94274CB-F407-40BD-8D56-62ED512348E2}" destId="{F5B42937-49AB-46D9-87A1-245B615BD8E8}" srcOrd="8" destOrd="0" presId="urn:microsoft.com/office/officeart/2005/8/layout/list1"/>
    <dgm:cxn modelId="{5B29E0C5-3B43-4B3F-AA21-62D69D18ACAA}" type="presParOf" srcId="{F5B42937-49AB-46D9-87A1-245B615BD8E8}" destId="{7188C86E-B8AE-4162-BEB7-83DAD282290E}" srcOrd="0" destOrd="0" presId="urn:microsoft.com/office/officeart/2005/8/layout/list1"/>
    <dgm:cxn modelId="{8949F33B-2A12-4219-84CC-CDA7AC856666}" type="presParOf" srcId="{F5B42937-49AB-46D9-87A1-245B615BD8E8}" destId="{F0CEACB0-9FF7-4688-B4C8-6BB276A41E5C}" srcOrd="1" destOrd="0" presId="urn:microsoft.com/office/officeart/2005/8/layout/list1"/>
    <dgm:cxn modelId="{8CE206EE-B098-4CF7-A449-DA88341B5793}" type="presParOf" srcId="{B94274CB-F407-40BD-8D56-62ED512348E2}" destId="{031F005F-441F-45EB-AF81-65D2ADA78188}" srcOrd="9" destOrd="0" presId="urn:microsoft.com/office/officeart/2005/8/layout/list1"/>
    <dgm:cxn modelId="{B3D60E02-D1B2-4599-9AD6-965398EF4163}" type="presParOf" srcId="{B94274CB-F407-40BD-8D56-62ED512348E2}" destId="{6FEA7C78-6D4B-4F0D-BE3E-64EF6E259A37}" srcOrd="10" destOrd="0" presId="urn:microsoft.com/office/officeart/2005/8/layout/list1"/>
    <dgm:cxn modelId="{F5FF2DAB-9CC4-4A24-BFCE-168DDE39290F}" type="presParOf" srcId="{B94274CB-F407-40BD-8D56-62ED512348E2}" destId="{41AC401B-895B-468C-AB0B-5F3F427B9804}" srcOrd="11" destOrd="0" presId="urn:microsoft.com/office/officeart/2005/8/layout/list1"/>
    <dgm:cxn modelId="{46FC8A48-63A4-4C1D-884F-4F86B3DDD8FF}" type="presParOf" srcId="{B94274CB-F407-40BD-8D56-62ED512348E2}" destId="{4B39AF78-F98D-47A7-A32C-72E149605636}" srcOrd="12" destOrd="0" presId="urn:microsoft.com/office/officeart/2005/8/layout/list1"/>
    <dgm:cxn modelId="{35CDA172-BE48-4CC8-8D0B-FA7C5764FD04}" type="presParOf" srcId="{4B39AF78-F98D-47A7-A32C-72E149605636}" destId="{E74AA564-E5FF-49CA-97B1-F9D4AE8B235A}" srcOrd="0" destOrd="0" presId="urn:microsoft.com/office/officeart/2005/8/layout/list1"/>
    <dgm:cxn modelId="{FADC58F9-5758-4A37-A710-D13006F1EE3C}" type="presParOf" srcId="{4B39AF78-F98D-47A7-A32C-72E149605636}" destId="{CC8C6069-870C-4F64-B466-A0BF6818CA3A}" srcOrd="1" destOrd="0" presId="urn:microsoft.com/office/officeart/2005/8/layout/list1"/>
    <dgm:cxn modelId="{BA19ABDB-2D53-489C-9596-A340407782E2}" type="presParOf" srcId="{B94274CB-F407-40BD-8D56-62ED512348E2}" destId="{63EB8057-C218-4E80-BCF1-D947AD27C938}" srcOrd="13" destOrd="0" presId="urn:microsoft.com/office/officeart/2005/8/layout/list1"/>
    <dgm:cxn modelId="{98CBA894-9DD1-493E-92C3-DBA98FB1C751}" type="presParOf" srcId="{B94274CB-F407-40BD-8D56-62ED512348E2}" destId="{2D372FD0-E21F-4CEB-93E4-0C012B6DBD4F}" srcOrd="14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0A88D4-3A18-4F33-8A57-97EF8BD85EE7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5521F61-52D3-4AB0-8F8E-1796321675BE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t-BR" dirty="0" smtClean="0"/>
            <a:t>Promoção e prevenção de Saúde da Criança</a:t>
          </a:r>
          <a:endParaRPr lang="pt-BR" dirty="0"/>
        </a:p>
      </dgm:t>
    </dgm:pt>
    <dgm:pt modelId="{5B66524C-1C8B-4F51-BEB6-46FF07E764FE}" type="parTrans" cxnId="{11154522-1509-4EC2-B12A-224315E48DCB}">
      <dgm:prSet/>
      <dgm:spPr/>
      <dgm:t>
        <a:bodyPr/>
        <a:lstStyle/>
        <a:p>
          <a:endParaRPr lang="pt-BR"/>
        </a:p>
      </dgm:t>
    </dgm:pt>
    <dgm:pt modelId="{176A35BD-8FB5-47DA-9B27-7B4ABEE7D88E}" type="sibTrans" cxnId="{11154522-1509-4EC2-B12A-224315E48DCB}">
      <dgm:prSet/>
      <dgm:spPr>
        <a:solidFill>
          <a:schemeClr val="accent3">
            <a:lumMod val="50000"/>
            <a:alpha val="90000"/>
          </a:schemeClr>
        </a:solidFill>
      </dgm:spPr>
      <dgm:t>
        <a:bodyPr/>
        <a:lstStyle/>
        <a:p>
          <a:endParaRPr lang="pt-BR"/>
        </a:p>
      </dgm:t>
    </dgm:pt>
    <dgm:pt modelId="{9E624CCD-BB68-4B88-B99E-89ADDBE75831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t-BR" dirty="0" smtClean="0"/>
            <a:t>Melhoria na qualidade de vida</a:t>
          </a:r>
          <a:endParaRPr lang="pt-BR" dirty="0"/>
        </a:p>
      </dgm:t>
    </dgm:pt>
    <dgm:pt modelId="{59E6A244-27F1-4168-B79A-6CD78B5DA371}" type="parTrans" cxnId="{3E671B99-9FC4-4CD3-966F-7981595E289A}">
      <dgm:prSet/>
      <dgm:spPr/>
      <dgm:t>
        <a:bodyPr/>
        <a:lstStyle/>
        <a:p>
          <a:endParaRPr lang="pt-BR"/>
        </a:p>
      </dgm:t>
    </dgm:pt>
    <dgm:pt modelId="{34FA0CF9-42D0-4511-81EA-4D5FC10D9954}" type="sibTrans" cxnId="{3E671B99-9FC4-4CD3-966F-7981595E289A}">
      <dgm:prSet/>
      <dgm:spPr>
        <a:solidFill>
          <a:schemeClr val="accent3">
            <a:lumMod val="50000"/>
            <a:alpha val="90000"/>
          </a:schemeClr>
        </a:solidFill>
      </dgm:spPr>
      <dgm:t>
        <a:bodyPr/>
        <a:lstStyle/>
        <a:p>
          <a:endParaRPr lang="pt-BR"/>
        </a:p>
      </dgm:t>
    </dgm:pt>
    <dgm:pt modelId="{772279DF-75F2-4123-8EC3-D0CE6A433121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t-BR" dirty="0" smtClean="0"/>
            <a:t>Desenvolvimento Adequado</a:t>
          </a:r>
          <a:endParaRPr lang="pt-BR" dirty="0"/>
        </a:p>
      </dgm:t>
    </dgm:pt>
    <dgm:pt modelId="{1B4100F3-17B7-4D03-9CFC-ED062767DF8B}" type="parTrans" cxnId="{F268CDEB-2DF3-4A41-B3DE-A69925FA6D3F}">
      <dgm:prSet/>
      <dgm:spPr/>
      <dgm:t>
        <a:bodyPr/>
        <a:lstStyle/>
        <a:p>
          <a:endParaRPr lang="pt-BR"/>
        </a:p>
      </dgm:t>
    </dgm:pt>
    <dgm:pt modelId="{FCDB6C4B-8DE9-476D-8A02-BE3FC97AE819}" type="sibTrans" cxnId="{F268CDEB-2DF3-4A41-B3DE-A69925FA6D3F}">
      <dgm:prSet/>
      <dgm:spPr/>
      <dgm:t>
        <a:bodyPr/>
        <a:lstStyle/>
        <a:p>
          <a:endParaRPr lang="pt-BR"/>
        </a:p>
      </dgm:t>
    </dgm:pt>
    <dgm:pt modelId="{FC34832C-ACA0-4FB2-B65C-A4749357A94E}" type="pres">
      <dgm:prSet presAssocID="{B90A88D4-3A18-4F33-8A57-97EF8BD85EE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59F2F8F4-EB37-4100-B6F8-01967C111F5C}" type="pres">
      <dgm:prSet presAssocID="{B90A88D4-3A18-4F33-8A57-97EF8BD85EE7}" presName="dummyMaxCanvas" presStyleCnt="0">
        <dgm:presLayoutVars/>
      </dgm:prSet>
      <dgm:spPr/>
    </dgm:pt>
    <dgm:pt modelId="{D1BE6BB3-4761-45D1-9ED2-CC93E10E4629}" type="pres">
      <dgm:prSet presAssocID="{B90A88D4-3A18-4F33-8A57-97EF8BD85EE7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64B8B6A-7B04-49A8-A400-505F0BF3C095}" type="pres">
      <dgm:prSet presAssocID="{B90A88D4-3A18-4F33-8A57-97EF8BD85EE7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4498EA1-2EC8-4BA0-9CDA-5BE1EAC6AE0C}" type="pres">
      <dgm:prSet presAssocID="{B90A88D4-3A18-4F33-8A57-97EF8BD85EE7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AF761B1-DA37-4C76-ADA7-FF43A0FD8609}" type="pres">
      <dgm:prSet presAssocID="{B90A88D4-3A18-4F33-8A57-97EF8BD85EE7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E7EC1CA-1998-45D0-831F-97B744B42714}" type="pres">
      <dgm:prSet presAssocID="{B90A88D4-3A18-4F33-8A57-97EF8BD85EE7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D22E6DC-20D2-48AA-B2B4-485EB11EF9D6}" type="pres">
      <dgm:prSet presAssocID="{B90A88D4-3A18-4F33-8A57-97EF8BD85EE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FB4659E-A57E-4777-96FA-ABE526C3F78E}" type="pres">
      <dgm:prSet presAssocID="{B90A88D4-3A18-4F33-8A57-97EF8BD85EE7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98562F7-CC95-48BF-94C1-B3B016873889}" type="pres">
      <dgm:prSet presAssocID="{B90A88D4-3A18-4F33-8A57-97EF8BD85EE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6537DBD-E5A9-46E8-91A9-6FF829CE6E4A}" type="presOf" srcId="{9E624CCD-BB68-4B88-B99E-89ADDBE75831}" destId="{D64B8B6A-7B04-49A8-A400-505F0BF3C095}" srcOrd="0" destOrd="0" presId="urn:microsoft.com/office/officeart/2005/8/layout/vProcess5"/>
    <dgm:cxn modelId="{3E671B99-9FC4-4CD3-966F-7981595E289A}" srcId="{B90A88D4-3A18-4F33-8A57-97EF8BD85EE7}" destId="{9E624CCD-BB68-4B88-B99E-89ADDBE75831}" srcOrd="1" destOrd="0" parTransId="{59E6A244-27F1-4168-B79A-6CD78B5DA371}" sibTransId="{34FA0CF9-42D0-4511-81EA-4D5FC10D9954}"/>
    <dgm:cxn modelId="{C899F0BF-C9B5-41A7-A134-E6E667877DDA}" type="presOf" srcId="{176A35BD-8FB5-47DA-9B27-7B4ABEE7D88E}" destId="{CAF761B1-DA37-4C76-ADA7-FF43A0FD8609}" srcOrd="0" destOrd="0" presId="urn:microsoft.com/office/officeart/2005/8/layout/vProcess5"/>
    <dgm:cxn modelId="{9CECB8FB-C7F3-4D1D-BEFB-D7EE3451348C}" type="presOf" srcId="{9E624CCD-BB68-4B88-B99E-89ADDBE75831}" destId="{AFB4659E-A57E-4777-96FA-ABE526C3F78E}" srcOrd="1" destOrd="0" presId="urn:microsoft.com/office/officeart/2005/8/layout/vProcess5"/>
    <dgm:cxn modelId="{B0BDB8E4-EFF4-4A6A-88A6-1C3BD1DAEC11}" type="presOf" srcId="{B90A88D4-3A18-4F33-8A57-97EF8BD85EE7}" destId="{FC34832C-ACA0-4FB2-B65C-A4749357A94E}" srcOrd="0" destOrd="0" presId="urn:microsoft.com/office/officeart/2005/8/layout/vProcess5"/>
    <dgm:cxn modelId="{76CEC6AE-776F-4FC0-A631-AEB075AD33EA}" type="presOf" srcId="{15521F61-52D3-4AB0-8F8E-1796321675BE}" destId="{D1BE6BB3-4761-45D1-9ED2-CC93E10E4629}" srcOrd="0" destOrd="0" presId="urn:microsoft.com/office/officeart/2005/8/layout/vProcess5"/>
    <dgm:cxn modelId="{E17D29D4-DAB4-44B4-8CEF-C1E4ECF76FA6}" type="presOf" srcId="{772279DF-75F2-4123-8EC3-D0CE6A433121}" destId="{C98562F7-CC95-48BF-94C1-B3B016873889}" srcOrd="1" destOrd="0" presId="urn:microsoft.com/office/officeart/2005/8/layout/vProcess5"/>
    <dgm:cxn modelId="{11154522-1509-4EC2-B12A-224315E48DCB}" srcId="{B90A88D4-3A18-4F33-8A57-97EF8BD85EE7}" destId="{15521F61-52D3-4AB0-8F8E-1796321675BE}" srcOrd="0" destOrd="0" parTransId="{5B66524C-1C8B-4F51-BEB6-46FF07E764FE}" sibTransId="{176A35BD-8FB5-47DA-9B27-7B4ABEE7D88E}"/>
    <dgm:cxn modelId="{E36D5425-CCF1-413C-B8CC-65B7F9D7084A}" type="presOf" srcId="{772279DF-75F2-4123-8EC3-D0CE6A433121}" destId="{B4498EA1-2EC8-4BA0-9CDA-5BE1EAC6AE0C}" srcOrd="0" destOrd="0" presId="urn:microsoft.com/office/officeart/2005/8/layout/vProcess5"/>
    <dgm:cxn modelId="{F268CDEB-2DF3-4A41-B3DE-A69925FA6D3F}" srcId="{B90A88D4-3A18-4F33-8A57-97EF8BD85EE7}" destId="{772279DF-75F2-4123-8EC3-D0CE6A433121}" srcOrd="2" destOrd="0" parTransId="{1B4100F3-17B7-4D03-9CFC-ED062767DF8B}" sibTransId="{FCDB6C4B-8DE9-476D-8A02-BE3FC97AE819}"/>
    <dgm:cxn modelId="{06B3AA24-2CCD-4E7C-99F7-FAE0FBB548DA}" type="presOf" srcId="{15521F61-52D3-4AB0-8F8E-1796321675BE}" destId="{5D22E6DC-20D2-48AA-B2B4-485EB11EF9D6}" srcOrd="1" destOrd="0" presId="urn:microsoft.com/office/officeart/2005/8/layout/vProcess5"/>
    <dgm:cxn modelId="{194AFD24-973E-4A12-8C3F-EABD2325814C}" type="presOf" srcId="{34FA0CF9-42D0-4511-81EA-4D5FC10D9954}" destId="{8E7EC1CA-1998-45D0-831F-97B744B42714}" srcOrd="0" destOrd="0" presId="urn:microsoft.com/office/officeart/2005/8/layout/vProcess5"/>
    <dgm:cxn modelId="{3943CCA3-6C0B-4553-B317-B6C83F90CC53}" type="presParOf" srcId="{FC34832C-ACA0-4FB2-B65C-A4749357A94E}" destId="{59F2F8F4-EB37-4100-B6F8-01967C111F5C}" srcOrd="0" destOrd="0" presId="urn:microsoft.com/office/officeart/2005/8/layout/vProcess5"/>
    <dgm:cxn modelId="{628FA7C8-83D1-414D-980E-ED443BA28800}" type="presParOf" srcId="{FC34832C-ACA0-4FB2-B65C-A4749357A94E}" destId="{D1BE6BB3-4761-45D1-9ED2-CC93E10E4629}" srcOrd="1" destOrd="0" presId="urn:microsoft.com/office/officeart/2005/8/layout/vProcess5"/>
    <dgm:cxn modelId="{82C967D3-0B43-45AE-AFE7-D48D9046FC38}" type="presParOf" srcId="{FC34832C-ACA0-4FB2-B65C-A4749357A94E}" destId="{D64B8B6A-7B04-49A8-A400-505F0BF3C095}" srcOrd="2" destOrd="0" presId="urn:microsoft.com/office/officeart/2005/8/layout/vProcess5"/>
    <dgm:cxn modelId="{282AF327-AC3E-41D5-9342-7EBF33BC50AD}" type="presParOf" srcId="{FC34832C-ACA0-4FB2-B65C-A4749357A94E}" destId="{B4498EA1-2EC8-4BA0-9CDA-5BE1EAC6AE0C}" srcOrd="3" destOrd="0" presId="urn:microsoft.com/office/officeart/2005/8/layout/vProcess5"/>
    <dgm:cxn modelId="{93A2560F-AE4B-42CF-BF40-4EB9CA88D220}" type="presParOf" srcId="{FC34832C-ACA0-4FB2-B65C-A4749357A94E}" destId="{CAF761B1-DA37-4C76-ADA7-FF43A0FD8609}" srcOrd="4" destOrd="0" presId="urn:microsoft.com/office/officeart/2005/8/layout/vProcess5"/>
    <dgm:cxn modelId="{DA2EC100-5552-4F2E-A046-DE778DDBDA92}" type="presParOf" srcId="{FC34832C-ACA0-4FB2-B65C-A4749357A94E}" destId="{8E7EC1CA-1998-45D0-831F-97B744B42714}" srcOrd="5" destOrd="0" presId="urn:microsoft.com/office/officeart/2005/8/layout/vProcess5"/>
    <dgm:cxn modelId="{7E95B6CE-E6B7-45AB-8F60-13EA7F381928}" type="presParOf" srcId="{FC34832C-ACA0-4FB2-B65C-A4749357A94E}" destId="{5D22E6DC-20D2-48AA-B2B4-485EB11EF9D6}" srcOrd="6" destOrd="0" presId="urn:microsoft.com/office/officeart/2005/8/layout/vProcess5"/>
    <dgm:cxn modelId="{26B46C40-7DF3-4E64-97D0-A7DFBF31F5BD}" type="presParOf" srcId="{FC34832C-ACA0-4FB2-B65C-A4749357A94E}" destId="{AFB4659E-A57E-4777-96FA-ABE526C3F78E}" srcOrd="7" destOrd="0" presId="urn:microsoft.com/office/officeart/2005/8/layout/vProcess5"/>
    <dgm:cxn modelId="{65E0AB12-2690-4100-A62A-1D61B0F75B03}" type="presParOf" srcId="{FC34832C-ACA0-4FB2-B65C-A4749357A94E}" destId="{C98562F7-CC95-48BF-94C1-B3B016873889}" srcOrd="8" destOrd="0" presId="urn:microsoft.com/office/officeart/2005/8/layout/vProcess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94BCF6-F227-4C3A-BB24-CA01CE82E97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D8A87D7-CDAB-4CB4-B7AE-ECC5F6943B16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t-BR" sz="1800" dirty="0" smtClean="0"/>
            <a:t>Minimizar a morbilidade das crianças</a:t>
          </a:r>
          <a:endParaRPr lang="pt-BR" sz="1800" dirty="0"/>
        </a:p>
      </dgm:t>
    </dgm:pt>
    <dgm:pt modelId="{90326B32-62AF-4EEA-B23F-5727B3845FF3}" type="parTrans" cxnId="{54882F28-442D-4800-9A1C-EDC2C1DEB3E8}">
      <dgm:prSet/>
      <dgm:spPr/>
      <dgm:t>
        <a:bodyPr/>
        <a:lstStyle/>
        <a:p>
          <a:endParaRPr lang="pt-BR"/>
        </a:p>
      </dgm:t>
    </dgm:pt>
    <dgm:pt modelId="{52D18352-6C02-4C17-9CEA-CFB111515A08}" type="sibTrans" cxnId="{54882F28-442D-4800-9A1C-EDC2C1DEB3E8}">
      <dgm:prSet/>
      <dgm:spPr/>
      <dgm:t>
        <a:bodyPr/>
        <a:lstStyle/>
        <a:p>
          <a:endParaRPr lang="pt-BR"/>
        </a:p>
      </dgm:t>
    </dgm:pt>
    <dgm:pt modelId="{FA860346-CCE0-426A-910E-F89A739B3EB1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t-BR" sz="1800" dirty="0" smtClean="0"/>
            <a:t>Atendimento Integrado a saúde da criança</a:t>
          </a:r>
          <a:endParaRPr lang="pt-BR" sz="1800" dirty="0"/>
        </a:p>
      </dgm:t>
    </dgm:pt>
    <dgm:pt modelId="{9CB48DC4-E532-4B81-A78F-1C5BD919750E}" type="parTrans" cxnId="{10D533CD-0035-4A88-96BA-E9265070FAD5}">
      <dgm:prSet/>
      <dgm:spPr/>
      <dgm:t>
        <a:bodyPr/>
        <a:lstStyle/>
        <a:p>
          <a:endParaRPr lang="pt-BR"/>
        </a:p>
      </dgm:t>
    </dgm:pt>
    <dgm:pt modelId="{92AA5DB2-AA6E-48A0-B2FA-7CADE07C82F5}" type="sibTrans" cxnId="{10D533CD-0035-4A88-96BA-E9265070FAD5}">
      <dgm:prSet/>
      <dgm:spPr/>
      <dgm:t>
        <a:bodyPr/>
        <a:lstStyle/>
        <a:p>
          <a:endParaRPr lang="pt-BR"/>
        </a:p>
      </dgm:t>
    </dgm:pt>
    <dgm:pt modelId="{E1B81C74-C34F-4AC5-95A8-DBEFBB95C2D9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t-BR" sz="1800" dirty="0" smtClean="0"/>
            <a:t>Conscientização da importância do atendimento de puericultura</a:t>
          </a:r>
          <a:endParaRPr lang="pt-BR" sz="1800" dirty="0"/>
        </a:p>
      </dgm:t>
    </dgm:pt>
    <dgm:pt modelId="{A9114A89-2623-4602-BE84-C62E310EEA40}" type="parTrans" cxnId="{2313AB37-8A37-44E9-A38D-B14745372DC0}">
      <dgm:prSet/>
      <dgm:spPr/>
      <dgm:t>
        <a:bodyPr/>
        <a:lstStyle/>
        <a:p>
          <a:endParaRPr lang="pt-BR"/>
        </a:p>
      </dgm:t>
    </dgm:pt>
    <dgm:pt modelId="{371789EF-755F-452B-87D4-4E5BAED92A7B}" type="sibTrans" cxnId="{2313AB37-8A37-44E9-A38D-B14745372DC0}">
      <dgm:prSet/>
      <dgm:spPr/>
      <dgm:t>
        <a:bodyPr/>
        <a:lstStyle/>
        <a:p>
          <a:endParaRPr lang="pt-BR"/>
        </a:p>
      </dgm:t>
    </dgm:pt>
    <dgm:pt modelId="{C80BCBAB-CEE3-4E20-827C-4EA3B6315878}" type="pres">
      <dgm:prSet presAssocID="{3C94BCF6-F227-4C3A-BB24-CA01CE82E97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2C5E7FF-3EAA-42DC-A0A0-F030784DB574}" type="pres">
      <dgm:prSet presAssocID="{6D8A87D7-CDAB-4CB4-B7AE-ECC5F6943B16}" presName="parentLin" presStyleCnt="0"/>
      <dgm:spPr/>
    </dgm:pt>
    <dgm:pt modelId="{FC77FE38-C6F5-46CA-93E6-CF776D7DA701}" type="pres">
      <dgm:prSet presAssocID="{6D8A87D7-CDAB-4CB4-B7AE-ECC5F6943B16}" presName="parentLeftMargin" presStyleLbl="node1" presStyleIdx="0" presStyleCnt="3"/>
      <dgm:spPr/>
      <dgm:t>
        <a:bodyPr/>
        <a:lstStyle/>
        <a:p>
          <a:endParaRPr lang="pt-BR"/>
        </a:p>
      </dgm:t>
    </dgm:pt>
    <dgm:pt modelId="{12FA48E7-D4C5-4754-BF8D-494D8C98D595}" type="pres">
      <dgm:prSet presAssocID="{6D8A87D7-CDAB-4CB4-B7AE-ECC5F6943B16}" presName="parentText" presStyleLbl="node1" presStyleIdx="0" presStyleCnt="3" custScaleY="216928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D991413-2ECF-40EA-B3DA-1B1BCA2729D9}" type="pres">
      <dgm:prSet presAssocID="{6D8A87D7-CDAB-4CB4-B7AE-ECC5F6943B16}" presName="negativeSpace" presStyleCnt="0"/>
      <dgm:spPr/>
    </dgm:pt>
    <dgm:pt modelId="{55802507-77B5-49FF-BBA2-AC98796B57CA}" type="pres">
      <dgm:prSet presAssocID="{6D8A87D7-CDAB-4CB4-B7AE-ECC5F6943B16}" presName="childText" presStyleLbl="conFgAcc1" presStyleIdx="0" presStyleCnt="3">
        <dgm:presLayoutVars>
          <dgm:bulletEnabled val="1"/>
        </dgm:presLayoutVars>
      </dgm:prSet>
      <dgm:spPr/>
    </dgm:pt>
    <dgm:pt modelId="{C30FA01D-BA37-481E-9DDC-F44C36614249}" type="pres">
      <dgm:prSet presAssocID="{52D18352-6C02-4C17-9CEA-CFB111515A08}" presName="spaceBetweenRectangles" presStyleCnt="0"/>
      <dgm:spPr/>
    </dgm:pt>
    <dgm:pt modelId="{B059BA95-5CD1-4185-8541-C14B0E7AEBBB}" type="pres">
      <dgm:prSet presAssocID="{FA860346-CCE0-426A-910E-F89A739B3EB1}" presName="parentLin" presStyleCnt="0"/>
      <dgm:spPr/>
    </dgm:pt>
    <dgm:pt modelId="{C274C99B-DA51-457C-987B-71C7D20CEACA}" type="pres">
      <dgm:prSet presAssocID="{FA860346-CCE0-426A-910E-F89A739B3EB1}" presName="parentLeftMargin" presStyleLbl="node1" presStyleIdx="0" presStyleCnt="3"/>
      <dgm:spPr/>
      <dgm:t>
        <a:bodyPr/>
        <a:lstStyle/>
        <a:p>
          <a:endParaRPr lang="pt-BR"/>
        </a:p>
      </dgm:t>
    </dgm:pt>
    <dgm:pt modelId="{3DE1CAE6-BFFB-4AD6-887A-FEE856BCD907}" type="pres">
      <dgm:prSet presAssocID="{FA860346-CCE0-426A-910E-F89A739B3EB1}" presName="parentText" presStyleLbl="node1" presStyleIdx="1" presStyleCnt="3" custScaleY="21741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5D3C4F5-8B46-47EE-A826-8C29AAB91792}" type="pres">
      <dgm:prSet presAssocID="{FA860346-CCE0-426A-910E-F89A739B3EB1}" presName="negativeSpace" presStyleCnt="0"/>
      <dgm:spPr/>
    </dgm:pt>
    <dgm:pt modelId="{A3BC1FFB-DE60-4175-A2ED-D398E2DBA1C4}" type="pres">
      <dgm:prSet presAssocID="{FA860346-CCE0-426A-910E-F89A739B3EB1}" presName="childText" presStyleLbl="conFgAcc1" presStyleIdx="1" presStyleCnt="3">
        <dgm:presLayoutVars>
          <dgm:bulletEnabled val="1"/>
        </dgm:presLayoutVars>
      </dgm:prSet>
      <dgm:spPr/>
    </dgm:pt>
    <dgm:pt modelId="{3FE355C5-96E6-4A71-8C0A-51BEF19864F3}" type="pres">
      <dgm:prSet presAssocID="{92AA5DB2-AA6E-48A0-B2FA-7CADE07C82F5}" presName="spaceBetweenRectangles" presStyleCnt="0"/>
      <dgm:spPr/>
    </dgm:pt>
    <dgm:pt modelId="{5B2108FD-81D7-4E01-897A-474CCFB77E1B}" type="pres">
      <dgm:prSet presAssocID="{E1B81C74-C34F-4AC5-95A8-DBEFBB95C2D9}" presName="parentLin" presStyleCnt="0"/>
      <dgm:spPr/>
    </dgm:pt>
    <dgm:pt modelId="{E3B65E6B-7E3B-46C8-99B2-C1962E277261}" type="pres">
      <dgm:prSet presAssocID="{E1B81C74-C34F-4AC5-95A8-DBEFBB95C2D9}" presName="parentLeftMargin" presStyleLbl="node1" presStyleIdx="1" presStyleCnt="3"/>
      <dgm:spPr/>
      <dgm:t>
        <a:bodyPr/>
        <a:lstStyle/>
        <a:p>
          <a:endParaRPr lang="pt-BR"/>
        </a:p>
      </dgm:t>
    </dgm:pt>
    <dgm:pt modelId="{2BB87EE6-7F42-460E-8877-47C3E43F7F81}" type="pres">
      <dgm:prSet presAssocID="{E1B81C74-C34F-4AC5-95A8-DBEFBB95C2D9}" presName="parentText" presStyleLbl="node1" presStyleIdx="2" presStyleCnt="3" custScaleY="21743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A074DA7-197A-49E5-B97D-EBCA69849DB8}" type="pres">
      <dgm:prSet presAssocID="{E1B81C74-C34F-4AC5-95A8-DBEFBB95C2D9}" presName="negativeSpace" presStyleCnt="0"/>
      <dgm:spPr/>
    </dgm:pt>
    <dgm:pt modelId="{1F7C3813-790B-4DFD-A76C-6BC02C318CCB}" type="pres">
      <dgm:prSet presAssocID="{E1B81C74-C34F-4AC5-95A8-DBEFBB95C2D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313AB37-8A37-44E9-A38D-B14745372DC0}" srcId="{3C94BCF6-F227-4C3A-BB24-CA01CE82E97A}" destId="{E1B81C74-C34F-4AC5-95A8-DBEFBB95C2D9}" srcOrd="2" destOrd="0" parTransId="{A9114A89-2623-4602-BE84-C62E310EEA40}" sibTransId="{371789EF-755F-452B-87D4-4E5BAED92A7B}"/>
    <dgm:cxn modelId="{AEC552C1-D796-41EF-B7E9-523CCE6481B5}" type="presOf" srcId="{E1B81C74-C34F-4AC5-95A8-DBEFBB95C2D9}" destId="{E3B65E6B-7E3B-46C8-99B2-C1962E277261}" srcOrd="0" destOrd="0" presId="urn:microsoft.com/office/officeart/2005/8/layout/list1"/>
    <dgm:cxn modelId="{AB0ECD5F-8E3D-4639-BB15-67AD99DD9174}" type="presOf" srcId="{FA860346-CCE0-426A-910E-F89A739B3EB1}" destId="{C274C99B-DA51-457C-987B-71C7D20CEACA}" srcOrd="0" destOrd="0" presId="urn:microsoft.com/office/officeart/2005/8/layout/list1"/>
    <dgm:cxn modelId="{10D533CD-0035-4A88-96BA-E9265070FAD5}" srcId="{3C94BCF6-F227-4C3A-BB24-CA01CE82E97A}" destId="{FA860346-CCE0-426A-910E-F89A739B3EB1}" srcOrd="1" destOrd="0" parTransId="{9CB48DC4-E532-4B81-A78F-1C5BD919750E}" sibTransId="{92AA5DB2-AA6E-48A0-B2FA-7CADE07C82F5}"/>
    <dgm:cxn modelId="{71202E02-61B8-4173-B9CD-07E0E2C0C5C8}" type="presOf" srcId="{6D8A87D7-CDAB-4CB4-B7AE-ECC5F6943B16}" destId="{FC77FE38-C6F5-46CA-93E6-CF776D7DA701}" srcOrd="0" destOrd="0" presId="urn:microsoft.com/office/officeart/2005/8/layout/list1"/>
    <dgm:cxn modelId="{21E64571-E98B-4B42-8388-EAFF9CF0BEB4}" type="presOf" srcId="{6D8A87D7-CDAB-4CB4-B7AE-ECC5F6943B16}" destId="{12FA48E7-D4C5-4754-BF8D-494D8C98D595}" srcOrd="1" destOrd="0" presId="urn:microsoft.com/office/officeart/2005/8/layout/list1"/>
    <dgm:cxn modelId="{ED21CD93-06BB-4B15-A88B-1A538C1E42F4}" type="presOf" srcId="{E1B81C74-C34F-4AC5-95A8-DBEFBB95C2D9}" destId="{2BB87EE6-7F42-460E-8877-47C3E43F7F81}" srcOrd="1" destOrd="0" presId="urn:microsoft.com/office/officeart/2005/8/layout/list1"/>
    <dgm:cxn modelId="{6FA86363-33C7-43B8-ACA8-72707B8E18A9}" type="presOf" srcId="{FA860346-CCE0-426A-910E-F89A739B3EB1}" destId="{3DE1CAE6-BFFB-4AD6-887A-FEE856BCD907}" srcOrd="1" destOrd="0" presId="urn:microsoft.com/office/officeart/2005/8/layout/list1"/>
    <dgm:cxn modelId="{D78C2449-53B5-4A2C-AFC6-0F8ECBE88E4B}" type="presOf" srcId="{3C94BCF6-F227-4C3A-BB24-CA01CE82E97A}" destId="{C80BCBAB-CEE3-4E20-827C-4EA3B6315878}" srcOrd="0" destOrd="0" presId="urn:microsoft.com/office/officeart/2005/8/layout/list1"/>
    <dgm:cxn modelId="{54882F28-442D-4800-9A1C-EDC2C1DEB3E8}" srcId="{3C94BCF6-F227-4C3A-BB24-CA01CE82E97A}" destId="{6D8A87D7-CDAB-4CB4-B7AE-ECC5F6943B16}" srcOrd="0" destOrd="0" parTransId="{90326B32-62AF-4EEA-B23F-5727B3845FF3}" sibTransId="{52D18352-6C02-4C17-9CEA-CFB111515A08}"/>
    <dgm:cxn modelId="{687012B7-C9F2-4DE0-A2CD-D9425EB6CBC8}" type="presParOf" srcId="{C80BCBAB-CEE3-4E20-827C-4EA3B6315878}" destId="{D2C5E7FF-3EAA-42DC-A0A0-F030784DB574}" srcOrd="0" destOrd="0" presId="urn:microsoft.com/office/officeart/2005/8/layout/list1"/>
    <dgm:cxn modelId="{17DF2A71-643A-42DE-BFB6-190F5C9A30CD}" type="presParOf" srcId="{D2C5E7FF-3EAA-42DC-A0A0-F030784DB574}" destId="{FC77FE38-C6F5-46CA-93E6-CF776D7DA701}" srcOrd="0" destOrd="0" presId="urn:microsoft.com/office/officeart/2005/8/layout/list1"/>
    <dgm:cxn modelId="{751C6002-6106-49D8-A818-DC3947312A71}" type="presParOf" srcId="{D2C5E7FF-3EAA-42DC-A0A0-F030784DB574}" destId="{12FA48E7-D4C5-4754-BF8D-494D8C98D595}" srcOrd="1" destOrd="0" presId="urn:microsoft.com/office/officeart/2005/8/layout/list1"/>
    <dgm:cxn modelId="{421157D1-E304-42E8-95A3-6BD173C1DC19}" type="presParOf" srcId="{C80BCBAB-CEE3-4E20-827C-4EA3B6315878}" destId="{8D991413-2ECF-40EA-B3DA-1B1BCA2729D9}" srcOrd="1" destOrd="0" presId="urn:microsoft.com/office/officeart/2005/8/layout/list1"/>
    <dgm:cxn modelId="{1EFB1DCF-A222-4DE9-A04A-B1DC5BCE1DCE}" type="presParOf" srcId="{C80BCBAB-CEE3-4E20-827C-4EA3B6315878}" destId="{55802507-77B5-49FF-BBA2-AC98796B57CA}" srcOrd="2" destOrd="0" presId="urn:microsoft.com/office/officeart/2005/8/layout/list1"/>
    <dgm:cxn modelId="{F6508291-2543-49D3-9B31-8BE9184D3B2A}" type="presParOf" srcId="{C80BCBAB-CEE3-4E20-827C-4EA3B6315878}" destId="{C30FA01D-BA37-481E-9DDC-F44C36614249}" srcOrd="3" destOrd="0" presId="urn:microsoft.com/office/officeart/2005/8/layout/list1"/>
    <dgm:cxn modelId="{C1A212B4-3DC6-4287-B7E2-1EE182A580C2}" type="presParOf" srcId="{C80BCBAB-CEE3-4E20-827C-4EA3B6315878}" destId="{B059BA95-5CD1-4185-8541-C14B0E7AEBBB}" srcOrd="4" destOrd="0" presId="urn:microsoft.com/office/officeart/2005/8/layout/list1"/>
    <dgm:cxn modelId="{A8723CB2-682C-4B01-95D7-E37DBE2604C7}" type="presParOf" srcId="{B059BA95-5CD1-4185-8541-C14B0E7AEBBB}" destId="{C274C99B-DA51-457C-987B-71C7D20CEACA}" srcOrd="0" destOrd="0" presId="urn:microsoft.com/office/officeart/2005/8/layout/list1"/>
    <dgm:cxn modelId="{AF0138AB-BEB6-4694-BCD5-90CA4F819CF6}" type="presParOf" srcId="{B059BA95-5CD1-4185-8541-C14B0E7AEBBB}" destId="{3DE1CAE6-BFFB-4AD6-887A-FEE856BCD907}" srcOrd="1" destOrd="0" presId="urn:microsoft.com/office/officeart/2005/8/layout/list1"/>
    <dgm:cxn modelId="{E5BAEE39-8888-4D60-BF43-76D1BE51692E}" type="presParOf" srcId="{C80BCBAB-CEE3-4E20-827C-4EA3B6315878}" destId="{F5D3C4F5-8B46-47EE-A826-8C29AAB91792}" srcOrd="5" destOrd="0" presId="urn:microsoft.com/office/officeart/2005/8/layout/list1"/>
    <dgm:cxn modelId="{EBE1AF2F-9DCE-417B-8821-399F47F15A90}" type="presParOf" srcId="{C80BCBAB-CEE3-4E20-827C-4EA3B6315878}" destId="{A3BC1FFB-DE60-4175-A2ED-D398E2DBA1C4}" srcOrd="6" destOrd="0" presId="urn:microsoft.com/office/officeart/2005/8/layout/list1"/>
    <dgm:cxn modelId="{4E0623CA-9281-4046-9F1B-56AE774DDF35}" type="presParOf" srcId="{C80BCBAB-CEE3-4E20-827C-4EA3B6315878}" destId="{3FE355C5-96E6-4A71-8C0A-51BEF19864F3}" srcOrd="7" destOrd="0" presId="urn:microsoft.com/office/officeart/2005/8/layout/list1"/>
    <dgm:cxn modelId="{63A8FE70-10FD-48FE-A762-988C51A30963}" type="presParOf" srcId="{C80BCBAB-CEE3-4E20-827C-4EA3B6315878}" destId="{5B2108FD-81D7-4E01-897A-474CCFB77E1B}" srcOrd="8" destOrd="0" presId="urn:microsoft.com/office/officeart/2005/8/layout/list1"/>
    <dgm:cxn modelId="{5473E059-575C-4F70-B977-327AB765FDBD}" type="presParOf" srcId="{5B2108FD-81D7-4E01-897A-474CCFB77E1B}" destId="{E3B65E6B-7E3B-46C8-99B2-C1962E277261}" srcOrd="0" destOrd="0" presId="urn:microsoft.com/office/officeart/2005/8/layout/list1"/>
    <dgm:cxn modelId="{2ADD1C28-1016-4066-B760-5F172216B8B7}" type="presParOf" srcId="{5B2108FD-81D7-4E01-897A-474CCFB77E1B}" destId="{2BB87EE6-7F42-460E-8877-47C3E43F7F81}" srcOrd="1" destOrd="0" presId="urn:microsoft.com/office/officeart/2005/8/layout/list1"/>
    <dgm:cxn modelId="{444D6E72-A7A1-42F3-9EE8-4E9B6C46D594}" type="presParOf" srcId="{C80BCBAB-CEE3-4E20-827C-4EA3B6315878}" destId="{EA074DA7-197A-49E5-B97D-EBCA69849DB8}" srcOrd="9" destOrd="0" presId="urn:microsoft.com/office/officeart/2005/8/layout/list1"/>
    <dgm:cxn modelId="{CF5752E4-E304-4BCC-892B-D33977539531}" type="presParOf" srcId="{C80BCBAB-CEE3-4E20-827C-4EA3B6315878}" destId="{1F7C3813-790B-4DFD-A76C-6BC02C318CCB}" srcOrd="10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2751B71-2B7D-4DE7-90DC-8CA23A68137F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790D66D1-312F-49FD-B138-631FE89C5C78}">
      <dgm:prSet phldrT="[Texto]"/>
      <dgm:spPr/>
      <dgm:t>
        <a:bodyPr/>
        <a:lstStyle/>
        <a:p>
          <a:r>
            <a:rPr lang="pt-BR" dirty="0" smtClean="0"/>
            <a:t>Ampliação da cobertura</a:t>
          </a:r>
          <a:endParaRPr lang="pt-BR" dirty="0"/>
        </a:p>
      </dgm:t>
    </dgm:pt>
    <dgm:pt modelId="{449BB9E2-8020-4BCC-9124-9ED048A4EE57}" type="parTrans" cxnId="{BECB75DD-F1D9-4F23-9B57-8DCE2229C9DB}">
      <dgm:prSet/>
      <dgm:spPr/>
      <dgm:t>
        <a:bodyPr/>
        <a:lstStyle/>
        <a:p>
          <a:endParaRPr lang="pt-BR"/>
        </a:p>
      </dgm:t>
    </dgm:pt>
    <dgm:pt modelId="{686584BD-FD09-4433-AAFB-6C56A74EC0DE}" type="sibTrans" cxnId="{BECB75DD-F1D9-4F23-9B57-8DCE2229C9DB}">
      <dgm:prSet/>
      <dgm:spPr/>
      <dgm:t>
        <a:bodyPr/>
        <a:lstStyle/>
        <a:p>
          <a:endParaRPr lang="pt-BR"/>
        </a:p>
      </dgm:t>
    </dgm:pt>
    <dgm:pt modelId="{04A7BCAA-C251-489C-96FB-BC3A1CCD485C}">
      <dgm:prSet phldrT="[Texto]"/>
      <dgm:spPr/>
      <dgm:t>
        <a:bodyPr/>
        <a:lstStyle/>
        <a:p>
          <a:r>
            <a:rPr lang="pt-BR" dirty="0" smtClean="0"/>
            <a:t>Mudanças na rotina da UBS</a:t>
          </a:r>
          <a:endParaRPr lang="pt-BR" dirty="0"/>
        </a:p>
      </dgm:t>
    </dgm:pt>
    <dgm:pt modelId="{F5C6AFD9-5E40-428A-B76C-6C21A639EF10}" type="parTrans" cxnId="{D4F7D9C0-BC54-48C5-AC5F-7D755A90B658}">
      <dgm:prSet/>
      <dgm:spPr/>
      <dgm:t>
        <a:bodyPr/>
        <a:lstStyle/>
        <a:p>
          <a:endParaRPr lang="pt-BR"/>
        </a:p>
      </dgm:t>
    </dgm:pt>
    <dgm:pt modelId="{CD58B5B8-A02D-4ED9-BB8E-5080A1991B56}" type="sibTrans" cxnId="{D4F7D9C0-BC54-48C5-AC5F-7D755A90B658}">
      <dgm:prSet/>
      <dgm:spPr/>
      <dgm:t>
        <a:bodyPr/>
        <a:lstStyle/>
        <a:p>
          <a:endParaRPr lang="pt-BR"/>
        </a:p>
      </dgm:t>
    </dgm:pt>
    <dgm:pt modelId="{DE9D33DB-BAFF-462F-B650-034D1871648E}">
      <dgm:prSet phldrT="[Texto]"/>
      <dgm:spPr/>
      <dgm:t>
        <a:bodyPr/>
        <a:lstStyle/>
        <a:p>
          <a:r>
            <a:rPr lang="pt-BR" dirty="0" smtClean="0"/>
            <a:t>Incorporação de novas ações</a:t>
          </a:r>
          <a:endParaRPr lang="pt-BR" dirty="0"/>
        </a:p>
      </dgm:t>
    </dgm:pt>
    <dgm:pt modelId="{E4EDA7A5-AE61-4ED1-AB34-1073302D3418}" type="parTrans" cxnId="{2581E4C9-8B3F-4E14-B6E0-F6549E6FBAD6}">
      <dgm:prSet/>
      <dgm:spPr/>
      <dgm:t>
        <a:bodyPr/>
        <a:lstStyle/>
        <a:p>
          <a:endParaRPr lang="pt-BR"/>
        </a:p>
      </dgm:t>
    </dgm:pt>
    <dgm:pt modelId="{3B55C167-F6D6-4976-ADC7-34EB82482795}" type="sibTrans" cxnId="{2581E4C9-8B3F-4E14-B6E0-F6549E6FBAD6}">
      <dgm:prSet/>
      <dgm:spPr/>
      <dgm:t>
        <a:bodyPr/>
        <a:lstStyle/>
        <a:p>
          <a:endParaRPr lang="pt-BR"/>
        </a:p>
      </dgm:t>
    </dgm:pt>
    <dgm:pt modelId="{F1D72001-879A-45B6-B8DA-21939047E8D8}" type="pres">
      <dgm:prSet presAssocID="{52751B71-2B7D-4DE7-90DC-8CA23A68137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5FFE5CB-A2A5-48A8-BB39-383CAE2BB5F8}" type="pres">
      <dgm:prSet presAssocID="{790D66D1-312F-49FD-B138-631FE89C5C78}" presName="parentLin" presStyleCnt="0"/>
      <dgm:spPr/>
    </dgm:pt>
    <dgm:pt modelId="{F2DE5D2C-B186-4C09-B312-80874E7D5703}" type="pres">
      <dgm:prSet presAssocID="{790D66D1-312F-49FD-B138-631FE89C5C78}" presName="parentLeftMargin" presStyleLbl="node1" presStyleIdx="0" presStyleCnt="3"/>
      <dgm:spPr/>
      <dgm:t>
        <a:bodyPr/>
        <a:lstStyle/>
        <a:p>
          <a:endParaRPr lang="pt-BR"/>
        </a:p>
      </dgm:t>
    </dgm:pt>
    <dgm:pt modelId="{9343C7A2-27C7-4278-BD38-5C742990AB56}" type="pres">
      <dgm:prSet presAssocID="{790D66D1-312F-49FD-B138-631FE89C5C7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2220879-22D4-4EE3-A8C9-C3AE7F45B960}" type="pres">
      <dgm:prSet presAssocID="{790D66D1-312F-49FD-B138-631FE89C5C78}" presName="negativeSpace" presStyleCnt="0"/>
      <dgm:spPr/>
    </dgm:pt>
    <dgm:pt modelId="{9B3A49AE-CEFB-4788-9338-7AE330BAC907}" type="pres">
      <dgm:prSet presAssocID="{790D66D1-312F-49FD-B138-631FE89C5C78}" presName="childText" presStyleLbl="conFgAcc1" presStyleIdx="0" presStyleCnt="3">
        <dgm:presLayoutVars>
          <dgm:bulletEnabled val="1"/>
        </dgm:presLayoutVars>
      </dgm:prSet>
      <dgm:spPr/>
    </dgm:pt>
    <dgm:pt modelId="{08D137DF-5A7D-4058-9F9A-D1509C9CFAB2}" type="pres">
      <dgm:prSet presAssocID="{686584BD-FD09-4433-AAFB-6C56A74EC0DE}" presName="spaceBetweenRectangles" presStyleCnt="0"/>
      <dgm:spPr/>
    </dgm:pt>
    <dgm:pt modelId="{DD5BC60B-ACCA-424A-A582-C09420D23252}" type="pres">
      <dgm:prSet presAssocID="{04A7BCAA-C251-489C-96FB-BC3A1CCD485C}" presName="parentLin" presStyleCnt="0"/>
      <dgm:spPr/>
    </dgm:pt>
    <dgm:pt modelId="{F10B22AD-CBF6-4179-9AB8-813C2491A5CE}" type="pres">
      <dgm:prSet presAssocID="{04A7BCAA-C251-489C-96FB-BC3A1CCD485C}" presName="parentLeftMargin" presStyleLbl="node1" presStyleIdx="0" presStyleCnt="3"/>
      <dgm:spPr/>
      <dgm:t>
        <a:bodyPr/>
        <a:lstStyle/>
        <a:p>
          <a:endParaRPr lang="pt-BR"/>
        </a:p>
      </dgm:t>
    </dgm:pt>
    <dgm:pt modelId="{28B78811-E742-4D61-9010-EB31B5D697A9}" type="pres">
      <dgm:prSet presAssocID="{04A7BCAA-C251-489C-96FB-BC3A1CCD485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5BC3B32-23A5-40C0-B58B-CB2DF80F6740}" type="pres">
      <dgm:prSet presAssocID="{04A7BCAA-C251-489C-96FB-BC3A1CCD485C}" presName="negativeSpace" presStyleCnt="0"/>
      <dgm:spPr/>
    </dgm:pt>
    <dgm:pt modelId="{60193FD7-3FDF-434C-9E05-F5DD7085AA7D}" type="pres">
      <dgm:prSet presAssocID="{04A7BCAA-C251-489C-96FB-BC3A1CCD485C}" presName="childText" presStyleLbl="conFgAcc1" presStyleIdx="1" presStyleCnt="3">
        <dgm:presLayoutVars>
          <dgm:bulletEnabled val="1"/>
        </dgm:presLayoutVars>
      </dgm:prSet>
      <dgm:spPr/>
    </dgm:pt>
    <dgm:pt modelId="{D49B80EA-DC1F-490E-91B9-C19E4A4FF10C}" type="pres">
      <dgm:prSet presAssocID="{CD58B5B8-A02D-4ED9-BB8E-5080A1991B56}" presName="spaceBetweenRectangles" presStyleCnt="0"/>
      <dgm:spPr/>
    </dgm:pt>
    <dgm:pt modelId="{E8375D82-F355-44B1-A875-E81DCB53B019}" type="pres">
      <dgm:prSet presAssocID="{DE9D33DB-BAFF-462F-B650-034D1871648E}" presName="parentLin" presStyleCnt="0"/>
      <dgm:spPr/>
    </dgm:pt>
    <dgm:pt modelId="{81927E58-C447-44A4-B5EA-4710C2C28DD0}" type="pres">
      <dgm:prSet presAssocID="{DE9D33DB-BAFF-462F-B650-034D1871648E}" presName="parentLeftMargin" presStyleLbl="node1" presStyleIdx="1" presStyleCnt="3"/>
      <dgm:spPr/>
      <dgm:t>
        <a:bodyPr/>
        <a:lstStyle/>
        <a:p>
          <a:endParaRPr lang="pt-BR"/>
        </a:p>
      </dgm:t>
    </dgm:pt>
    <dgm:pt modelId="{B0A9AD01-7109-463C-8795-7B123AE3789C}" type="pres">
      <dgm:prSet presAssocID="{DE9D33DB-BAFF-462F-B650-034D1871648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32ADE6B-844C-476A-A5E9-2E2BD7CC026E}" type="pres">
      <dgm:prSet presAssocID="{DE9D33DB-BAFF-462F-B650-034D1871648E}" presName="negativeSpace" presStyleCnt="0"/>
      <dgm:spPr/>
    </dgm:pt>
    <dgm:pt modelId="{08EBE74C-D6D5-4258-A741-5FA147999572}" type="pres">
      <dgm:prSet presAssocID="{DE9D33DB-BAFF-462F-B650-034D1871648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666F4E7-5FA3-4DB9-B0D6-421D5F5A6E07}" type="presOf" srcId="{04A7BCAA-C251-489C-96FB-BC3A1CCD485C}" destId="{28B78811-E742-4D61-9010-EB31B5D697A9}" srcOrd="1" destOrd="0" presId="urn:microsoft.com/office/officeart/2005/8/layout/list1"/>
    <dgm:cxn modelId="{8D6A26BA-0D84-4557-B19E-21E2E83ECEC8}" type="presOf" srcId="{DE9D33DB-BAFF-462F-B650-034D1871648E}" destId="{81927E58-C447-44A4-B5EA-4710C2C28DD0}" srcOrd="0" destOrd="0" presId="urn:microsoft.com/office/officeart/2005/8/layout/list1"/>
    <dgm:cxn modelId="{D4F7D9C0-BC54-48C5-AC5F-7D755A90B658}" srcId="{52751B71-2B7D-4DE7-90DC-8CA23A68137F}" destId="{04A7BCAA-C251-489C-96FB-BC3A1CCD485C}" srcOrd="1" destOrd="0" parTransId="{F5C6AFD9-5E40-428A-B76C-6C21A639EF10}" sibTransId="{CD58B5B8-A02D-4ED9-BB8E-5080A1991B56}"/>
    <dgm:cxn modelId="{BECB75DD-F1D9-4F23-9B57-8DCE2229C9DB}" srcId="{52751B71-2B7D-4DE7-90DC-8CA23A68137F}" destId="{790D66D1-312F-49FD-B138-631FE89C5C78}" srcOrd="0" destOrd="0" parTransId="{449BB9E2-8020-4BCC-9124-9ED048A4EE57}" sibTransId="{686584BD-FD09-4433-AAFB-6C56A74EC0DE}"/>
    <dgm:cxn modelId="{2581E4C9-8B3F-4E14-B6E0-F6549E6FBAD6}" srcId="{52751B71-2B7D-4DE7-90DC-8CA23A68137F}" destId="{DE9D33DB-BAFF-462F-B650-034D1871648E}" srcOrd="2" destOrd="0" parTransId="{E4EDA7A5-AE61-4ED1-AB34-1073302D3418}" sibTransId="{3B55C167-F6D6-4976-ADC7-34EB82482795}"/>
    <dgm:cxn modelId="{7382221F-4DA8-4086-8C82-8C0C483B2107}" type="presOf" srcId="{790D66D1-312F-49FD-B138-631FE89C5C78}" destId="{9343C7A2-27C7-4278-BD38-5C742990AB56}" srcOrd="1" destOrd="0" presId="urn:microsoft.com/office/officeart/2005/8/layout/list1"/>
    <dgm:cxn modelId="{CEE7ACE6-236E-4371-B679-AEDF134DA9AA}" type="presOf" srcId="{04A7BCAA-C251-489C-96FB-BC3A1CCD485C}" destId="{F10B22AD-CBF6-4179-9AB8-813C2491A5CE}" srcOrd="0" destOrd="0" presId="urn:microsoft.com/office/officeart/2005/8/layout/list1"/>
    <dgm:cxn modelId="{8AA77532-ACDF-4FB6-8961-24C5CED98095}" type="presOf" srcId="{790D66D1-312F-49FD-B138-631FE89C5C78}" destId="{F2DE5D2C-B186-4C09-B312-80874E7D5703}" srcOrd="0" destOrd="0" presId="urn:microsoft.com/office/officeart/2005/8/layout/list1"/>
    <dgm:cxn modelId="{EAF5B820-1B38-4D5D-867D-C21BA347D772}" type="presOf" srcId="{DE9D33DB-BAFF-462F-B650-034D1871648E}" destId="{B0A9AD01-7109-463C-8795-7B123AE3789C}" srcOrd="1" destOrd="0" presId="urn:microsoft.com/office/officeart/2005/8/layout/list1"/>
    <dgm:cxn modelId="{AA0F582F-F648-421C-8D83-A685F42ED722}" type="presOf" srcId="{52751B71-2B7D-4DE7-90DC-8CA23A68137F}" destId="{F1D72001-879A-45B6-B8DA-21939047E8D8}" srcOrd="0" destOrd="0" presId="urn:microsoft.com/office/officeart/2005/8/layout/list1"/>
    <dgm:cxn modelId="{28FB7CE2-A281-46E2-8C54-7B00453C2AEE}" type="presParOf" srcId="{F1D72001-879A-45B6-B8DA-21939047E8D8}" destId="{B5FFE5CB-A2A5-48A8-BB39-383CAE2BB5F8}" srcOrd="0" destOrd="0" presId="urn:microsoft.com/office/officeart/2005/8/layout/list1"/>
    <dgm:cxn modelId="{6513117F-D540-41DD-A876-1BE071F4760E}" type="presParOf" srcId="{B5FFE5CB-A2A5-48A8-BB39-383CAE2BB5F8}" destId="{F2DE5D2C-B186-4C09-B312-80874E7D5703}" srcOrd="0" destOrd="0" presId="urn:microsoft.com/office/officeart/2005/8/layout/list1"/>
    <dgm:cxn modelId="{B9564A6C-12BC-44F2-A8F7-2F72F2F21216}" type="presParOf" srcId="{B5FFE5CB-A2A5-48A8-BB39-383CAE2BB5F8}" destId="{9343C7A2-27C7-4278-BD38-5C742990AB56}" srcOrd="1" destOrd="0" presId="urn:microsoft.com/office/officeart/2005/8/layout/list1"/>
    <dgm:cxn modelId="{02A8268B-751D-44BF-B7BF-D5AD40A6BA80}" type="presParOf" srcId="{F1D72001-879A-45B6-B8DA-21939047E8D8}" destId="{72220879-22D4-4EE3-A8C9-C3AE7F45B960}" srcOrd="1" destOrd="0" presId="urn:microsoft.com/office/officeart/2005/8/layout/list1"/>
    <dgm:cxn modelId="{A3F5510F-564E-4DE3-B712-C1D0311F3BBF}" type="presParOf" srcId="{F1D72001-879A-45B6-B8DA-21939047E8D8}" destId="{9B3A49AE-CEFB-4788-9338-7AE330BAC907}" srcOrd="2" destOrd="0" presId="urn:microsoft.com/office/officeart/2005/8/layout/list1"/>
    <dgm:cxn modelId="{13D51117-4DCD-4D76-B39B-5D4CA55875D4}" type="presParOf" srcId="{F1D72001-879A-45B6-B8DA-21939047E8D8}" destId="{08D137DF-5A7D-4058-9F9A-D1509C9CFAB2}" srcOrd="3" destOrd="0" presId="urn:microsoft.com/office/officeart/2005/8/layout/list1"/>
    <dgm:cxn modelId="{E5A34E23-86CB-4D73-AFEC-14BB4F9BE417}" type="presParOf" srcId="{F1D72001-879A-45B6-B8DA-21939047E8D8}" destId="{DD5BC60B-ACCA-424A-A582-C09420D23252}" srcOrd="4" destOrd="0" presId="urn:microsoft.com/office/officeart/2005/8/layout/list1"/>
    <dgm:cxn modelId="{68172555-543B-4A69-A946-160EBA22AE2F}" type="presParOf" srcId="{DD5BC60B-ACCA-424A-A582-C09420D23252}" destId="{F10B22AD-CBF6-4179-9AB8-813C2491A5CE}" srcOrd="0" destOrd="0" presId="urn:microsoft.com/office/officeart/2005/8/layout/list1"/>
    <dgm:cxn modelId="{17A8D1BE-B489-48B1-9009-B2DAAAC88337}" type="presParOf" srcId="{DD5BC60B-ACCA-424A-A582-C09420D23252}" destId="{28B78811-E742-4D61-9010-EB31B5D697A9}" srcOrd="1" destOrd="0" presId="urn:microsoft.com/office/officeart/2005/8/layout/list1"/>
    <dgm:cxn modelId="{A91D2564-E8F6-443E-B35F-B4B3C38F7927}" type="presParOf" srcId="{F1D72001-879A-45B6-B8DA-21939047E8D8}" destId="{F5BC3B32-23A5-40C0-B58B-CB2DF80F6740}" srcOrd="5" destOrd="0" presId="urn:microsoft.com/office/officeart/2005/8/layout/list1"/>
    <dgm:cxn modelId="{4F79E113-A9B7-4A3D-BED5-0A04F0F8A6E6}" type="presParOf" srcId="{F1D72001-879A-45B6-B8DA-21939047E8D8}" destId="{60193FD7-3FDF-434C-9E05-F5DD7085AA7D}" srcOrd="6" destOrd="0" presId="urn:microsoft.com/office/officeart/2005/8/layout/list1"/>
    <dgm:cxn modelId="{D41AC1AA-9EB8-49EF-A99E-72F1E0D09405}" type="presParOf" srcId="{F1D72001-879A-45B6-B8DA-21939047E8D8}" destId="{D49B80EA-DC1F-490E-91B9-C19E4A4FF10C}" srcOrd="7" destOrd="0" presId="urn:microsoft.com/office/officeart/2005/8/layout/list1"/>
    <dgm:cxn modelId="{FD12D633-E8C9-48D2-B0B3-0133EECC0E87}" type="presParOf" srcId="{F1D72001-879A-45B6-B8DA-21939047E8D8}" destId="{E8375D82-F355-44B1-A875-E81DCB53B019}" srcOrd="8" destOrd="0" presId="urn:microsoft.com/office/officeart/2005/8/layout/list1"/>
    <dgm:cxn modelId="{1D3E339B-FC65-40E0-A242-490EA28D2309}" type="presParOf" srcId="{E8375D82-F355-44B1-A875-E81DCB53B019}" destId="{81927E58-C447-44A4-B5EA-4710C2C28DD0}" srcOrd="0" destOrd="0" presId="urn:microsoft.com/office/officeart/2005/8/layout/list1"/>
    <dgm:cxn modelId="{7025D29B-7490-46A4-BDF6-7B23910CDC08}" type="presParOf" srcId="{E8375D82-F355-44B1-A875-E81DCB53B019}" destId="{B0A9AD01-7109-463C-8795-7B123AE3789C}" srcOrd="1" destOrd="0" presId="urn:microsoft.com/office/officeart/2005/8/layout/list1"/>
    <dgm:cxn modelId="{C2A079D2-DEF7-4865-93E4-0E5CD4CDAB20}" type="presParOf" srcId="{F1D72001-879A-45B6-B8DA-21939047E8D8}" destId="{532ADE6B-844C-476A-A5E9-2E2BD7CC026E}" srcOrd="9" destOrd="0" presId="urn:microsoft.com/office/officeart/2005/8/layout/list1"/>
    <dgm:cxn modelId="{C166577C-172D-4291-8FB5-A15041D7489A}" type="presParOf" srcId="{F1D72001-879A-45B6-B8DA-21939047E8D8}" destId="{08EBE74C-D6D5-4258-A741-5FA147999572}" srcOrd="10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F6D0DF2-6EAA-46A4-8536-4CAF6BD50D09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C7EF5349-E606-489B-94FF-26A40946D6B0}">
      <dgm:prSet phldrT="[Texto]" custT="1"/>
      <dgm:spPr/>
      <dgm:t>
        <a:bodyPr/>
        <a:lstStyle/>
        <a:p>
          <a:r>
            <a:rPr lang="pt-BR" sz="2400" dirty="0" smtClean="0"/>
            <a:t>COMUNIDADE</a:t>
          </a:r>
          <a:endParaRPr lang="pt-BR" sz="2400" dirty="0"/>
        </a:p>
      </dgm:t>
    </dgm:pt>
    <dgm:pt modelId="{56EEFA36-88D7-4A6A-8ABB-F0749D03C460}" type="parTrans" cxnId="{A93E17D3-87F7-4A8C-955A-6FD16636BFA5}">
      <dgm:prSet/>
      <dgm:spPr/>
      <dgm:t>
        <a:bodyPr/>
        <a:lstStyle/>
        <a:p>
          <a:endParaRPr lang="pt-BR"/>
        </a:p>
      </dgm:t>
    </dgm:pt>
    <dgm:pt modelId="{C0D93AF0-6D99-4422-9F78-5299801D1AD5}" type="sibTrans" cxnId="{A93E17D3-87F7-4A8C-955A-6FD16636BFA5}">
      <dgm:prSet/>
      <dgm:spPr/>
      <dgm:t>
        <a:bodyPr/>
        <a:lstStyle/>
        <a:p>
          <a:endParaRPr lang="pt-BR"/>
        </a:p>
      </dgm:t>
    </dgm:pt>
    <dgm:pt modelId="{5D189CBA-D4E7-4864-B79E-9F4F80193227}">
      <dgm:prSet phldrT="[Texto]" custT="1"/>
      <dgm:spPr/>
      <dgm:t>
        <a:bodyPr/>
        <a:lstStyle/>
        <a:p>
          <a:r>
            <a:rPr lang="pt-BR" sz="2000" dirty="0" smtClean="0"/>
            <a:t>Fortalecimento do vínculo</a:t>
          </a:r>
          <a:endParaRPr lang="pt-BR" sz="2000" dirty="0"/>
        </a:p>
      </dgm:t>
    </dgm:pt>
    <dgm:pt modelId="{67200FAA-2A28-4512-A04B-2C36C9839C72}" type="parTrans" cxnId="{F81B3336-5AB5-4778-A643-DEFB11CE22FC}">
      <dgm:prSet/>
      <dgm:spPr/>
      <dgm:t>
        <a:bodyPr/>
        <a:lstStyle/>
        <a:p>
          <a:endParaRPr lang="pt-BR"/>
        </a:p>
      </dgm:t>
    </dgm:pt>
    <dgm:pt modelId="{1CF23E5B-1DE3-4B12-BB81-21C1759577FF}" type="sibTrans" cxnId="{F81B3336-5AB5-4778-A643-DEFB11CE22FC}">
      <dgm:prSet/>
      <dgm:spPr/>
      <dgm:t>
        <a:bodyPr/>
        <a:lstStyle/>
        <a:p>
          <a:endParaRPr lang="pt-BR"/>
        </a:p>
      </dgm:t>
    </dgm:pt>
    <dgm:pt modelId="{AD95547E-614A-4C13-B0F8-267EE7FF8FC3}">
      <dgm:prSet phldrT="[Texto]" custT="1"/>
      <dgm:spPr/>
      <dgm:t>
        <a:bodyPr/>
        <a:lstStyle/>
        <a:p>
          <a:r>
            <a:rPr lang="pt-BR" sz="2000" dirty="0" smtClean="0"/>
            <a:t>Prioridade no atendimento</a:t>
          </a:r>
          <a:endParaRPr lang="pt-BR" sz="2000" dirty="0"/>
        </a:p>
      </dgm:t>
    </dgm:pt>
    <dgm:pt modelId="{C5A586CC-3257-40F7-8D85-8BC80E535E30}" type="parTrans" cxnId="{553D129C-CF7A-4A34-BBEA-947000601014}">
      <dgm:prSet/>
      <dgm:spPr/>
      <dgm:t>
        <a:bodyPr/>
        <a:lstStyle/>
        <a:p>
          <a:endParaRPr lang="pt-BR"/>
        </a:p>
      </dgm:t>
    </dgm:pt>
    <dgm:pt modelId="{087A9A6F-A3FA-4696-B279-5706981A90DA}" type="sibTrans" cxnId="{553D129C-CF7A-4A34-BBEA-947000601014}">
      <dgm:prSet/>
      <dgm:spPr/>
      <dgm:t>
        <a:bodyPr/>
        <a:lstStyle/>
        <a:p>
          <a:endParaRPr lang="pt-BR"/>
        </a:p>
      </dgm:t>
    </dgm:pt>
    <dgm:pt modelId="{FE48284F-C914-4BF0-8C40-727874762BC9}">
      <dgm:prSet phldrT="[Texto]" custT="1"/>
      <dgm:spPr/>
      <dgm:t>
        <a:bodyPr/>
        <a:lstStyle/>
        <a:p>
          <a:r>
            <a:rPr lang="pt-BR" sz="2400" dirty="0" smtClean="0"/>
            <a:t>EQUIPE</a:t>
          </a:r>
          <a:endParaRPr lang="pt-BR" sz="2400" dirty="0"/>
        </a:p>
      </dgm:t>
    </dgm:pt>
    <dgm:pt modelId="{A09C236D-4E8D-4B61-8B6F-C6C6A4A10340}" type="parTrans" cxnId="{CA0331BA-452F-4E86-B739-DDDC29930ACD}">
      <dgm:prSet/>
      <dgm:spPr/>
      <dgm:t>
        <a:bodyPr/>
        <a:lstStyle/>
        <a:p>
          <a:endParaRPr lang="pt-BR"/>
        </a:p>
      </dgm:t>
    </dgm:pt>
    <dgm:pt modelId="{F8D4A7B9-2D1F-4FE5-B9C5-20BBD55DB8D3}" type="sibTrans" cxnId="{CA0331BA-452F-4E86-B739-DDDC29930ACD}">
      <dgm:prSet/>
      <dgm:spPr/>
      <dgm:t>
        <a:bodyPr/>
        <a:lstStyle/>
        <a:p>
          <a:endParaRPr lang="pt-BR"/>
        </a:p>
      </dgm:t>
    </dgm:pt>
    <dgm:pt modelId="{7D3AED74-FAD2-4582-9CBA-61D8BEF8B7AF}">
      <dgm:prSet phldrT="[Texto]" custT="1"/>
      <dgm:spPr/>
      <dgm:t>
        <a:bodyPr/>
        <a:lstStyle/>
        <a:p>
          <a:r>
            <a:rPr lang="pt-BR" sz="2000" dirty="0" smtClean="0"/>
            <a:t>Capacitada </a:t>
          </a:r>
          <a:endParaRPr lang="pt-BR" sz="2000" dirty="0"/>
        </a:p>
      </dgm:t>
    </dgm:pt>
    <dgm:pt modelId="{EC1D2696-851A-4F78-988D-3EBB1DDDDAC4}" type="parTrans" cxnId="{7C1CB2AC-81FA-4D8F-A712-DBABB0DE2617}">
      <dgm:prSet/>
      <dgm:spPr/>
      <dgm:t>
        <a:bodyPr/>
        <a:lstStyle/>
        <a:p>
          <a:endParaRPr lang="pt-BR"/>
        </a:p>
      </dgm:t>
    </dgm:pt>
    <dgm:pt modelId="{A2529AF8-D7C0-41BB-B232-58A0403FE5E2}" type="sibTrans" cxnId="{7C1CB2AC-81FA-4D8F-A712-DBABB0DE2617}">
      <dgm:prSet/>
      <dgm:spPr/>
      <dgm:t>
        <a:bodyPr/>
        <a:lstStyle/>
        <a:p>
          <a:endParaRPr lang="pt-BR"/>
        </a:p>
      </dgm:t>
    </dgm:pt>
    <dgm:pt modelId="{39FA9DEB-9348-424E-8EB2-574D84D88AF0}">
      <dgm:prSet phldrT="[Texto]" custT="1"/>
      <dgm:spPr/>
      <dgm:t>
        <a:bodyPr/>
        <a:lstStyle/>
        <a:p>
          <a:r>
            <a:rPr lang="pt-BR" sz="2000" dirty="0" smtClean="0"/>
            <a:t>Uso de protocolos</a:t>
          </a:r>
          <a:endParaRPr lang="pt-BR" sz="2000" dirty="0"/>
        </a:p>
      </dgm:t>
    </dgm:pt>
    <dgm:pt modelId="{93F81AC1-C91B-4735-BB44-2690182FD483}" type="parTrans" cxnId="{9B3552B0-2453-4D69-921C-FCA2D4307A75}">
      <dgm:prSet/>
      <dgm:spPr/>
      <dgm:t>
        <a:bodyPr/>
        <a:lstStyle/>
        <a:p>
          <a:endParaRPr lang="pt-BR"/>
        </a:p>
      </dgm:t>
    </dgm:pt>
    <dgm:pt modelId="{8E0C5E1C-0868-4E22-80BB-9515E379B10A}" type="sibTrans" cxnId="{9B3552B0-2453-4D69-921C-FCA2D4307A75}">
      <dgm:prSet/>
      <dgm:spPr/>
      <dgm:t>
        <a:bodyPr/>
        <a:lstStyle/>
        <a:p>
          <a:endParaRPr lang="pt-BR"/>
        </a:p>
      </dgm:t>
    </dgm:pt>
    <dgm:pt modelId="{BAAB2EA9-CF34-454D-BA31-5D11E733F6DB}">
      <dgm:prSet phldrT="[Texto]" custT="1"/>
      <dgm:spPr/>
      <dgm:t>
        <a:bodyPr/>
        <a:lstStyle/>
        <a:p>
          <a:r>
            <a:rPr lang="pt-BR" sz="2400" dirty="0" smtClean="0"/>
            <a:t>SERVIÇO</a:t>
          </a:r>
          <a:endParaRPr lang="pt-BR" sz="2400" dirty="0"/>
        </a:p>
      </dgm:t>
    </dgm:pt>
    <dgm:pt modelId="{63D2542E-B76B-46C1-8ED8-B9ED8808ABDD}" type="parTrans" cxnId="{ECEE28CA-796E-48EC-88DF-FF5F52D7C1B1}">
      <dgm:prSet/>
      <dgm:spPr/>
      <dgm:t>
        <a:bodyPr/>
        <a:lstStyle/>
        <a:p>
          <a:endParaRPr lang="pt-BR"/>
        </a:p>
      </dgm:t>
    </dgm:pt>
    <dgm:pt modelId="{F9253057-D048-4FA6-8F48-AB51DCEFF6BB}" type="sibTrans" cxnId="{ECEE28CA-796E-48EC-88DF-FF5F52D7C1B1}">
      <dgm:prSet/>
      <dgm:spPr/>
      <dgm:t>
        <a:bodyPr/>
        <a:lstStyle/>
        <a:p>
          <a:endParaRPr lang="pt-BR"/>
        </a:p>
      </dgm:t>
    </dgm:pt>
    <dgm:pt modelId="{7538C7B5-F7C8-4B78-83C1-FA7346EBA50F}">
      <dgm:prSet phldrT="[Texto]" custT="1"/>
      <dgm:spPr/>
      <dgm:t>
        <a:bodyPr/>
        <a:lstStyle/>
        <a:p>
          <a:r>
            <a:rPr lang="pt-BR" sz="2000" dirty="0" smtClean="0"/>
            <a:t>Organização e monitoramento das ações</a:t>
          </a:r>
          <a:endParaRPr lang="pt-BR" sz="2000" dirty="0"/>
        </a:p>
      </dgm:t>
    </dgm:pt>
    <dgm:pt modelId="{5D23185C-FE3F-4E19-9025-3F8C96DA5306}" type="parTrans" cxnId="{BF2870F2-DAC2-4B51-AE59-408FF8271787}">
      <dgm:prSet/>
      <dgm:spPr/>
      <dgm:t>
        <a:bodyPr/>
        <a:lstStyle/>
        <a:p>
          <a:endParaRPr lang="pt-BR"/>
        </a:p>
      </dgm:t>
    </dgm:pt>
    <dgm:pt modelId="{1B9CCD3D-ACBB-485D-9560-4632ABF44FE6}" type="sibTrans" cxnId="{BF2870F2-DAC2-4B51-AE59-408FF8271787}">
      <dgm:prSet/>
      <dgm:spPr/>
      <dgm:t>
        <a:bodyPr/>
        <a:lstStyle/>
        <a:p>
          <a:endParaRPr lang="pt-BR"/>
        </a:p>
      </dgm:t>
    </dgm:pt>
    <dgm:pt modelId="{76994FEE-D207-41D5-B8F3-99B4DAD01747}">
      <dgm:prSet phldrT="[Texto]" custT="1"/>
      <dgm:spPr/>
      <dgm:t>
        <a:bodyPr/>
        <a:lstStyle/>
        <a:p>
          <a:r>
            <a:rPr lang="pt-BR" sz="2000" dirty="0" smtClean="0"/>
            <a:t>Aumento da cobertura</a:t>
          </a:r>
          <a:endParaRPr lang="pt-BR" sz="2000" dirty="0"/>
        </a:p>
      </dgm:t>
    </dgm:pt>
    <dgm:pt modelId="{0273EDDA-255C-48B1-9FE1-6F23140A6C79}" type="parTrans" cxnId="{E2ABD616-5EF8-459C-8C8C-8B51112FEBA5}">
      <dgm:prSet/>
      <dgm:spPr/>
      <dgm:t>
        <a:bodyPr/>
        <a:lstStyle/>
        <a:p>
          <a:endParaRPr lang="pt-BR"/>
        </a:p>
      </dgm:t>
    </dgm:pt>
    <dgm:pt modelId="{0FBF717F-12FF-4053-99D4-BE065228B060}" type="sibTrans" cxnId="{E2ABD616-5EF8-459C-8C8C-8B51112FEBA5}">
      <dgm:prSet/>
      <dgm:spPr/>
      <dgm:t>
        <a:bodyPr/>
        <a:lstStyle/>
        <a:p>
          <a:endParaRPr lang="pt-BR"/>
        </a:p>
      </dgm:t>
    </dgm:pt>
    <dgm:pt modelId="{1B762B25-2039-4AD9-9469-DBFF9D46EFA1}">
      <dgm:prSet phldrT="[Texto]" custT="1"/>
      <dgm:spPr/>
      <dgm:t>
        <a:bodyPr/>
        <a:lstStyle/>
        <a:p>
          <a:r>
            <a:rPr lang="pt-BR" sz="2000" dirty="0" smtClean="0"/>
            <a:t>Importância da saúde da criança</a:t>
          </a:r>
          <a:endParaRPr lang="pt-BR" sz="2000" dirty="0"/>
        </a:p>
      </dgm:t>
    </dgm:pt>
    <dgm:pt modelId="{387B0C27-4EB7-48C7-AE61-E04BA3EB65AE}" type="parTrans" cxnId="{FEFB39CC-1722-4CE4-AB0A-6FF9C6C7CB40}">
      <dgm:prSet/>
      <dgm:spPr/>
      <dgm:t>
        <a:bodyPr/>
        <a:lstStyle/>
        <a:p>
          <a:endParaRPr lang="pt-BR"/>
        </a:p>
      </dgm:t>
    </dgm:pt>
    <dgm:pt modelId="{BEA13E6D-2A49-41D2-A4B8-87F1262CE57B}" type="sibTrans" cxnId="{FEFB39CC-1722-4CE4-AB0A-6FF9C6C7CB40}">
      <dgm:prSet/>
      <dgm:spPr/>
      <dgm:t>
        <a:bodyPr/>
        <a:lstStyle/>
        <a:p>
          <a:endParaRPr lang="pt-BR"/>
        </a:p>
      </dgm:t>
    </dgm:pt>
    <dgm:pt modelId="{76F19123-B5E6-4F0A-8E5E-EBD5448729A8}">
      <dgm:prSet phldrT="[Texto]" custT="1"/>
      <dgm:spPr/>
      <dgm:t>
        <a:bodyPr/>
        <a:lstStyle/>
        <a:p>
          <a:r>
            <a:rPr lang="pt-BR" sz="2000" dirty="0" smtClean="0"/>
            <a:t>Equipe motivada</a:t>
          </a:r>
          <a:endParaRPr lang="pt-BR" sz="2000" dirty="0"/>
        </a:p>
      </dgm:t>
    </dgm:pt>
    <dgm:pt modelId="{FF988919-09F6-4E23-918F-D4C704F4E85B}" type="parTrans" cxnId="{FB3363C0-6674-4498-8C3F-4FECDD31F6D3}">
      <dgm:prSet/>
      <dgm:spPr/>
      <dgm:t>
        <a:bodyPr/>
        <a:lstStyle/>
        <a:p>
          <a:endParaRPr lang="pt-BR"/>
        </a:p>
      </dgm:t>
    </dgm:pt>
    <dgm:pt modelId="{8522B3B0-4703-45A5-8C2A-3504B59D9330}" type="sibTrans" cxnId="{FB3363C0-6674-4498-8C3F-4FECDD31F6D3}">
      <dgm:prSet/>
      <dgm:spPr/>
      <dgm:t>
        <a:bodyPr/>
        <a:lstStyle/>
        <a:p>
          <a:endParaRPr lang="pt-BR"/>
        </a:p>
      </dgm:t>
    </dgm:pt>
    <dgm:pt modelId="{D6B1BE6D-16E2-439C-AD64-E934C05FE0FF}">
      <dgm:prSet phldrT="[Texto]" custT="1"/>
      <dgm:spPr/>
      <dgm:t>
        <a:bodyPr/>
        <a:lstStyle/>
        <a:p>
          <a:r>
            <a:rPr lang="pt-BR" sz="2000" dirty="0" smtClean="0"/>
            <a:t>Reavaliação das atividades</a:t>
          </a:r>
          <a:endParaRPr lang="pt-BR" sz="2000" dirty="0"/>
        </a:p>
      </dgm:t>
    </dgm:pt>
    <dgm:pt modelId="{4C371315-28C7-474F-908C-8ECB2C8BEC83}" type="parTrans" cxnId="{00B1CAE4-42CE-41E8-BE12-DC12946D799E}">
      <dgm:prSet/>
      <dgm:spPr/>
      <dgm:t>
        <a:bodyPr/>
        <a:lstStyle/>
        <a:p>
          <a:endParaRPr lang="pt-BR"/>
        </a:p>
      </dgm:t>
    </dgm:pt>
    <dgm:pt modelId="{B36CE69C-9014-4990-9132-E28BC5068BCD}" type="sibTrans" cxnId="{00B1CAE4-42CE-41E8-BE12-DC12946D799E}">
      <dgm:prSet/>
      <dgm:spPr/>
      <dgm:t>
        <a:bodyPr/>
        <a:lstStyle/>
        <a:p>
          <a:endParaRPr lang="pt-BR"/>
        </a:p>
      </dgm:t>
    </dgm:pt>
    <dgm:pt modelId="{9345236D-58ED-4330-9A40-D1500282E12B}">
      <dgm:prSet phldrT="[Texto]" custT="1"/>
      <dgm:spPr/>
      <dgm:t>
        <a:bodyPr/>
        <a:lstStyle/>
        <a:p>
          <a:r>
            <a:rPr lang="pt-BR" sz="2000" dirty="0" smtClean="0"/>
            <a:t>Assistência qualificada</a:t>
          </a:r>
          <a:endParaRPr lang="pt-BR" sz="2000" dirty="0"/>
        </a:p>
      </dgm:t>
    </dgm:pt>
    <dgm:pt modelId="{7DB9AA3A-5071-4588-B665-4C7B1775D3EC}" type="parTrans" cxnId="{3E0AB3AF-A280-4A4A-ACCA-C59754D3DDDA}">
      <dgm:prSet/>
      <dgm:spPr/>
      <dgm:t>
        <a:bodyPr/>
        <a:lstStyle/>
        <a:p>
          <a:endParaRPr lang="pt-BR"/>
        </a:p>
      </dgm:t>
    </dgm:pt>
    <dgm:pt modelId="{7BA43C1A-F6BB-4A60-9083-F06489B42AF8}" type="sibTrans" cxnId="{3E0AB3AF-A280-4A4A-ACCA-C59754D3DDDA}">
      <dgm:prSet/>
      <dgm:spPr/>
      <dgm:t>
        <a:bodyPr/>
        <a:lstStyle/>
        <a:p>
          <a:endParaRPr lang="pt-BR"/>
        </a:p>
      </dgm:t>
    </dgm:pt>
    <dgm:pt modelId="{6F3EC9A2-910F-47C3-9ACE-DCC9612E5037}" type="pres">
      <dgm:prSet presAssocID="{8F6D0DF2-6EAA-46A4-8536-4CAF6BD50D0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739AC21-D84D-4DA0-BE9E-AEE98B91A04B}" type="pres">
      <dgm:prSet presAssocID="{C7EF5349-E606-489B-94FF-26A40946D6B0}" presName="composite" presStyleCnt="0"/>
      <dgm:spPr/>
    </dgm:pt>
    <dgm:pt modelId="{662118E5-21DB-43C4-9F9C-8B41F2E0F147}" type="pres">
      <dgm:prSet presAssocID="{C7EF5349-E606-489B-94FF-26A40946D6B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9C7EA4F-B66E-4CA9-B8E1-B0B96824D088}" type="pres">
      <dgm:prSet presAssocID="{C7EF5349-E606-489B-94FF-26A40946D6B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9284563-BF0D-410F-99DF-9E421EB60007}" type="pres">
      <dgm:prSet presAssocID="{C0D93AF0-6D99-4422-9F78-5299801D1AD5}" presName="space" presStyleCnt="0"/>
      <dgm:spPr/>
    </dgm:pt>
    <dgm:pt modelId="{771D5B2E-B0B3-4240-977E-4CB50FFC0CCD}" type="pres">
      <dgm:prSet presAssocID="{FE48284F-C914-4BF0-8C40-727874762BC9}" presName="composite" presStyleCnt="0"/>
      <dgm:spPr/>
    </dgm:pt>
    <dgm:pt modelId="{505B7475-BA2C-44C7-A713-7F3BFEAB0076}" type="pres">
      <dgm:prSet presAssocID="{FE48284F-C914-4BF0-8C40-727874762BC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C2AB7A0-A6F5-4D78-8CE5-DD71804039C8}" type="pres">
      <dgm:prSet presAssocID="{FE48284F-C914-4BF0-8C40-727874762BC9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3E94832-D50A-4034-BC64-3A79F133497F}" type="pres">
      <dgm:prSet presAssocID="{F8D4A7B9-2D1F-4FE5-B9C5-20BBD55DB8D3}" presName="space" presStyleCnt="0"/>
      <dgm:spPr/>
    </dgm:pt>
    <dgm:pt modelId="{D121C935-3222-46CC-B896-2CFDB8F2D761}" type="pres">
      <dgm:prSet presAssocID="{BAAB2EA9-CF34-454D-BA31-5D11E733F6DB}" presName="composite" presStyleCnt="0"/>
      <dgm:spPr/>
    </dgm:pt>
    <dgm:pt modelId="{444A1D22-AD98-4C8D-9970-09054FBE7C5B}" type="pres">
      <dgm:prSet presAssocID="{BAAB2EA9-CF34-454D-BA31-5D11E733F6D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57F5ECE-486B-40D7-9917-D78F829F2E3F}" type="pres">
      <dgm:prSet presAssocID="{BAAB2EA9-CF34-454D-BA31-5D11E733F6DB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2ABD616-5EF8-459C-8C8C-8B51112FEBA5}" srcId="{BAAB2EA9-CF34-454D-BA31-5D11E733F6DB}" destId="{76994FEE-D207-41D5-B8F3-99B4DAD01747}" srcOrd="1" destOrd="0" parTransId="{0273EDDA-255C-48B1-9FE1-6F23140A6C79}" sibTransId="{0FBF717F-12FF-4053-99D4-BE065228B060}"/>
    <dgm:cxn modelId="{9B3552B0-2453-4D69-921C-FCA2D4307A75}" srcId="{FE48284F-C914-4BF0-8C40-727874762BC9}" destId="{39FA9DEB-9348-424E-8EB2-574D84D88AF0}" srcOrd="1" destOrd="0" parTransId="{93F81AC1-C91B-4735-BB44-2690182FD483}" sibTransId="{8E0C5E1C-0868-4E22-80BB-9515E379B10A}"/>
    <dgm:cxn modelId="{1C325B2A-0500-4591-A7E0-9C0EC807E2F5}" type="presOf" srcId="{AD95547E-614A-4C13-B0F8-267EE7FF8FC3}" destId="{99C7EA4F-B66E-4CA9-B8E1-B0B96824D088}" srcOrd="0" destOrd="1" presId="urn:microsoft.com/office/officeart/2005/8/layout/hList1"/>
    <dgm:cxn modelId="{672CD381-0B6E-4371-B67B-A809F8F2B459}" type="presOf" srcId="{76F19123-B5E6-4F0A-8E5E-EBD5448729A8}" destId="{0C2AB7A0-A6F5-4D78-8CE5-DD71804039C8}" srcOrd="0" destOrd="2" presId="urn:microsoft.com/office/officeart/2005/8/layout/hList1"/>
    <dgm:cxn modelId="{E2A854C0-F516-40A6-A363-02A4ACC597BF}" type="presOf" srcId="{FE48284F-C914-4BF0-8C40-727874762BC9}" destId="{505B7475-BA2C-44C7-A713-7F3BFEAB0076}" srcOrd="0" destOrd="0" presId="urn:microsoft.com/office/officeart/2005/8/layout/hList1"/>
    <dgm:cxn modelId="{553D129C-CF7A-4A34-BBEA-947000601014}" srcId="{C7EF5349-E606-489B-94FF-26A40946D6B0}" destId="{AD95547E-614A-4C13-B0F8-267EE7FF8FC3}" srcOrd="1" destOrd="0" parTransId="{C5A586CC-3257-40F7-8D85-8BC80E535E30}" sibTransId="{087A9A6F-A3FA-4696-B279-5706981A90DA}"/>
    <dgm:cxn modelId="{FB3363C0-6674-4498-8C3F-4FECDD31F6D3}" srcId="{FE48284F-C914-4BF0-8C40-727874762BC9}" destId="{76F19123-B5E6-4F0A-8E5E-EBD5448729A8}" srcOrd="2" destOrd="0" parTransId="{FF988919-09F6-4E23-918F-D4C704F4E85B}" sibTransId="{8522B3B0-4703-45A5-8C2A-3504B59D9330}"/>
    <dgm:cxn modelId="{BA8DFFE2-F886-433B-A4BC-3EAEB4255501}" type="presOf" srcId="{BAAB2EA9-CF34-454D-BA31-5D11E733F6DB}" destId="{444A1D22-AD98-4C8D-9970-09054FBE7C5B}" srcOrd="0" destOrd="0" presId="urn:microsoft.com/office/officeart/2005/8/layout/hList1"/>
    <dgm:cxn modelId="{FEFB39CC-1722-4CE4-AB0A-6FF9C6C7CB40}" srcId="{C7EF5349-E606-489B-94FF-26A40946D6B0}" destId="{1B762B25-2039-4AD9-9469-DBFF9D46EFA1}" srcOrd="2" destOrd="0" parTransId="{387B0C27-4EB7-48C7-AE61-E04BA3EB65AE}" sibTransId="{BEA13E6D-2A49-41D2-A4B8-87F1262CE57B}"/>
    <dgm:cxn modelId="{ECEE28CA-796E-48EC-88DF-FF5F52D7C1B1}" srcId="{8F6D0DF2-6EAA-46A4-8536-4CAF6BD50D09}" destId="{BAAB2EA9-CF34-454D-BA31-5D11E733F6DB}" srcOrd="2" destOrd="0" parTransId="{63D2542E-B76B-46C1-8ED8-B9ED8808ABDD}" sibTransId="{F9253057-D048-4FA6-8F48-AB51DCEFF6BB}"/>
    <dgm:cxn modelId="{196FE7DF-0A4E-4E34-9897-78F36184A18E}" type="presOf" srcId="{5D189CBA-D4E7-4864-B79E-9F4F80193227}" destId="{99C7EA4F-B66E-4CA9-B8E1-B0B96824D088}" srcOrd="0" destOrd="0" presId="urn:microsoft.com/office/officeart/2005/8/layout/hList1"/>
    <dgm:cxn modelId="{7C1CB2AC-81FA-4D8F-A712-DBABB0DE2617}" srcId="{FE48284F-C914-4BF0-8C40-727874762BC9}" destId="{7D3AED74-FAD2-4582-9CBA-61D8BEF8B7AF}" srcOrd="0" destOrd="0" parTransId="{EC1D2696-851A-4F78-988D-3EBB1DDDDAC4}" sibTransId="{A2529AF8-D7C0-41BB-B232-58A0403FE5E2}"/>
    <dgm:cxn modelId="{5DE9680E-86B8-4BB9-8410-D4052E46D250}" type="presOf" srcId="{9345236D-58ED-4330-9A40-D1500282E12B}" destId="{857F5ECE-486B-40D7-9917-D78F829F2E3F}" srcOrd="0" destOrd="2" presId="urn:microsoft.com/office/officeart/2005/8/layout/hList1"/>
    <dgm:cxn modelId="{BF2870F2-DAC2-4B51-AE59-408FF8271787}" srcId="{BAAB2EA9-CF34-454D-BA31-5D11E733F6DB}" destId="{7538C7B5-F7C8-4B78-83C1-FA7346EBA50F}" srcOrd="0" destOrd="0" parTransId="{5D23185C-FE3F-4E19-9025-3F8C96DA5306}" sibTransId="{1B9CCD3D-ACBB-485D-9560-4632ABF44FE6}"/>
    <dgm:cxn modelId="{64E9F228-F45D-4261-89AF-D82A24FF9F39}" type="presOf" srcId="{7D3AED74-FAD2-4582-9CBA-61D8BEF8B7AF}" destId="{0C2AB7A0-A6F5-4D78-8CE5-DD71804039C8}" srcOrd="0" destOrd="0" presId="urn:microsoft.com/office/officeart/2005/8/layout/hList1"/>
    <dgm:cxn modelId="{F81B3336-5AB5-4778-A643-DEFB11CE22FC}" srcId="{C7EF5349-E606-489B-94FF-26A40946D6B0}" destId="{5D189CBA-D4E7-4864-B79E-9F4F80193227}" srcOrd="0" destOrd="0" parTransId="{67200FAA-2A28-4512-A04B-2C36C9839C72}" sibTransId="{1CF23E5B-1DE3-4B12-BB81-21C1759577FF}"/>
    <dgm:cxn modelId="{0A0F4BBE-2BEE-4386-9F07-EB743262DBC0}" type="presOf" srcId="{D6B1BE6D-16E2-439C-AD64-E934C05FE0FF}" destId="{0C2AB7A0-A6F5-4D78-8CE5-DD71804039C8}" srcOrd="0" destOrd="3" presId="urn:microsoft.com/office/officeart/2005/8/layout/hList1"/>
    <dgm:cxn modelId="{3E0AB3AF-A280-4A4A-ACCA-C59754D3DDDA}" srcId="{BAAB2EA9-CF34-454D-BA31-5D11E733F6DB}" destId="{9345236D-58ED-4330-9A40-D1500282E12B}" srcOrd="2" destOrd="0" parTransId="{7DB9AA3A-5071-4588-B665-4C7B1775D3EC}" sibTransId="{7BA43C1A-F6BB-4A60-9083-F06489B42AF8}"/>
    <dgm:cxn modelId="{00B1CAE4-42CE-41E8-BE12-DC12946D799E}" srcId="{FE48284F-C914-4BF0-8C40-727874762BC9}" destId="{D6B1BE6D-16E2-439C-AD64-E934C05FE0FF}" srcOrd="3" destOrd="0" parTransId="{4C371315-28C7-474F-908C-8ECB2C8BEC83}" sibTransId="{B36CE69C-9014-4990-9132-E28BC5068BCD}"/>
    <dgm:cxn modelId="{F2524E58-C95D-43C7-A8C4-18658BC733CB}" type="presOf" srcId="{8F6D0DF2-6EAA-46A4-8536-4CAF6BD50D09}" destId="{6F3EC9A2-910F-47C3-9ACE-DCC9612E5037}" srcOrd="0" destOrd="0" presId="urn:microsoft.com/office/officeart/2005/8/layout/hList1"/>
    <dgm:cxn modelId="{CA0331BA-452F-4E86-B739-DDDC29930ACD}" srcId="{8F6D0DF2-6EAA-46A4-8536-4CAF6BD50D09}" destId="{FE48284F-C914-4BF0-8C40-727874762BC9}" srcOrd="1" destOrd="0" parTransId="{A09C236D-4E8D-4B61-8B6F-C6C6A4A10340}" sibTransId="{F8D4A7B9-2D1F-4FE5-B9C5-20BBD55DB8D3}"/>
    <dgm:cxn modelId="{CE6C4673-B199-40D8-AD71-6805809C52AF}" type="presOf" srcId="{7538C7B5-F7C8-4B78-83C1-FA7346EBA50F}" destId="{857F5ECE-486B-40D7-9917-D78F829F2E3F}" srcOrd="0" destOrd="0" presId="urn:microsoft.com/office/officeart/2005/8/layout/hList1"/>
    <dgm:cxn modelId="{0B02FE44-E737-41DA-AC29-1A79210045E0}" type="presOf" srcId="{C7EF5349-E606-489B-94FF-26A40946D6B0}" destId="{662118E5-21DB-43C4-9F9C-8B41F2E0F147}" srcOrd="0" destOrd="0" presId="urn:microsoft.com/office/officeart/2005/8/layout/hList1"/>
    <dgm:cxn modelId="{2E0F13E9-33A6-4B24-9465-DCA1482AF529}" type="presOf" srcId="{39FA9DEB-9348-424E-8EB2-574D84D88AF0}" destId="{0C2AB7A0-A6F5-4D78-8CE5-DD71804039C8}" srcOrd="0" destOrd="1" presId="urn:microsoft.com/office/officeart/2005/8/layout/hList1"/>
    <dgm:cxn modelId="{587B780C-E3BB-4076-A95F-D7380075839D}" type="presOf" srcId="{1B762B25-2039-4AD9-9469-DBFF9D46EFA1}" destId="{99C7EA4F-B66E-4CA9-B8E1-B0B96824D088}" srcOrd="0" destOrd="2" presId="urn:microsoft.com/office/officeart/2005/8/layout/hList1"/>
    <dgm:cxn modelId="{A93E17D3-87F7-4A8C-955A-6FD16636BFA5}" srcId="{8F6D0DF2-6EAA-46A4-8536-4CAF6BD50D09}" destId="{C7EF5349-E606-489B-94FF-26A40946D6B0}" srcOrd="0" destOrd="0" parTransId="{56EEFA36-88D7-4A6A-8ABB-F0749D03C460}" sibTransId="{C0D93AF0-6D99-4422-9F78-5299801D1AD5}"/>
    <dgm:cxn modelId="{A07DDD98-3534-4754-A284-E3DB5C85F9FF}" type="presOf" srcId="{76994FEE-D207-41D5-B8F3-99B4DAD01747}" destId="{857F5ECE-486B-40D7-9917-D78F829F2E3F}" srcOrd="0" destOrd="1" presId="urn:microsoft.com/office/officeart/2005/8/layout/hList1"/>
    <dgm:cxn modelId="{67F4FAD0-3D7F-46BE-AB60-0DB64815F0F7}" type="presParOf" srcId="{6F3EC9A2-910F-47C3-9ACE-DCC9612E5037}" destId="{2739AC21-D84D-4DA0-BE9E-AEE98B91A04B}" srcOrd="0" destOrd="0" presId="urn:microsoft.com/office/officeart/2005/8/layout/hList1"/>
    <dgm:cxn modelId="{6E1144E3-E561-43BE-98D2-E99A59065375}" type="presParOf" srcId="{2739AC21-D84D-4DA0-BE9E-AEE98B91A04B}" destId="{662118E5-21DB-43C4-9F9C-8B41F2E0F147}" srcOrd="0" destOrd="0" presId="urn:microsoft.com/office/officeart/2005/8/layout/hList1"/>
    <dgm:cxn modelId="{8F1E3C2C-C4D5-43DB-9815-8D53A36B616A}" type="presParOf" srcId="{2739AC21-D84D-4DA0-BE9E-AEE98B91A04B}" destId="{99C7EA4F-B66E-4CA9-B8E1-B0B96824D088}" srcOrd="1" destOrd="0" presId="urn:microsoft.com/office/officeart/2005/8/layout/hList1"/>
    <dgm:cxn modelId="{A2562636-7A66-4F93-A1C7-E14BF3708A72}" type="presParOf" srcId="{6F3EC9A2-910F-47C3-9ACE-DCC9612E5037}" destId="{49284563-BF0D-410F-99DF-9E421EB60007}" srcOrd="1" destOrd="0" presId="urn:microsoft.com/office/officeart/2005/8/layout/hList1"/>
    <dgm:cxn modelId="{FD76A7DB-649E-4E15-9CFF-98CD6D013AAB}" type="presParOf" srcId="{6F3EC9A2-910F-47C3-9ACE-DCC9612E5037}" destId="{771D5B2E-B0B3-4240-977E-4CB50FFC0CCD}" srcOrd="2" destOrd="0" presId="urn:microsoft.com/office/officeart/2005/8/layout/hList1"/>
    <dgm:cxn modelId="{A79ED423-D813-4913-A87B-DED94B55CAA2}" type="presParOf" srcId="{771D5B2E-B0B3-4240-977E-4CB50FFC0CCD}" destId="{505B7475-BA2C-44C7-A713-7F3BFEAB0076}" srcOrd="0" destOrd="0" presId="urn:microsoft.com/office/officeart/2005/8/layout/hList1"/>
    <dgm:cxn modelId="{19F21620-2580-4A19-8661-3D83434664B5}" type="presParOf" srcId="{771D5B2E-B0B3-4240-977E-4CB50FFC0CCD}" destId="{0C2AB7A0-A6F5-4D78-8CE5-DD71804039C8}" srcOrd="1" destOrd="0" presId="urn:microsoft.com/office/officeart/2005/8/layout/hList1"/>
    <dgm:cxn modelId="{EB80CF00-BB0D-4CBB-8FEA-267146EA3592}" type="presParOf" srcId="{6F3EC9A2-910F-47C3-9ACE-DCC9612E5037}" destId="{C3E94832-D50A-4034-BC64-3A79F133497F}" srcOrd="3" destOrd="0" presId="urn:microsoft.com/office/officeart/2005/8/layout/hList1"/>
    <dgm:cxn modelId="{E8FB5331-E340-4176-8383-BE0842E8EC09}" type="presParOf" srcId="{6F3EC9A2-910F-47C3-9ACE-DCC9612E5037}" destId="{D121C935-3222-46CC-B896-2CFDB8F2D761}" srcOrd="4" destOrd="0" presId="urn:microsoft.com/office/officeart/2005/8/layout/hList1"/>
    <dgm:cxn modelId="{9C1BA6EB-5061-4137-8AEC-9E8F1FD653C1}" type="presParOf" srcId="{D121C935-3222-46CC-B896-2CFDB8F2D761}" destId="{444A1D22-AD98-4C8D-9970-09054FBE7C5B}" srcOrd="0" destOrd="0" presId="urn:microsoft.com/office/officeart/2005/8/layout/hList1"/>
    <dgm:cxn modelId="{1A13C86A-7E61-4F16-B1E8-B288C65CC84D}" type="presParOf" srcId="{D121C935-3222-46CC-B896-2CFDB8F2D761}" destId="{857F5ECE-486B-40D7-9917-D78F829F2E3F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421CDF-ED5B-43FB-94A2-B75221F98333}">
      <dsp:nvSpPr>
        <dsp:cNvPr id="0" name=""/>
        <dsp:cNvSpPr/>
      </dsp:nvSpPr>
      <dsp:spPr>
        <a:xfrm>
          <a:off x="0" y="384678"/>
          <a:ext cx="89154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1C4739-B4E3-4361-941C-EC95B0CC1E48}">
      <dsp:nvSpPr>
        <dsp:cNvPr id="0" name=""/>
        <dsp:cNvSpPr/>
      </dsp:nvSpPr>
      <dsp:spPr>
        <a:xfrm>
          <a:off x="445770" y="74718"/>
          <a:ext cx="6240780" cy="619920"/>
        </a:xfrm>
        <a:prstGeom prst="roundRect">
          <a:avLst/>
        </a:prstGeom>
        <a:solidFill>
          <a:schemeClr val="accent2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4 UBS</a:t>
          </a:r>
          <a:endParaRPr lang="pt-BR" sz="2100" kern="1200" dirty="0"/>
        </a:p>
      </dsp:txBody>
      <dsp:txXfrm>
        <a:off x="476032" y="104980"/>
        <a:ext cx="6180256" cy="559396"/>
      </dsp:txXfrm>
    </dsp:sp>
    <dsp:sp modelId="{F8D07630-240F-44AC-AAAB-65A1887B00CD}">
      <dsp:nvSpPr>
        <dsp:cNvPr id="0" name=""/>
        <dsp:cNvSpPr/>
      </dsp:nvSpPr>
      <dsp:spPr>
        <a:xfrm>
          <a:off x="0" y="1337238"/>
          <a:ext cx="89154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E177CB-6A57-47D1-B677-7F16F8E3A305}">
      <dsp:nvSpPr>
        <dsp:cNvPr id="0" name=""/>
        <dsp:cNvSpPr/>
      </dsp:nvSpPr>
      <dsp:spPr>
        <a:xfrm>
          <a:off x="445770" y="1027278"/>
          <a:ext cx="6240780" cy="619920"/>
        </a:xfrm>
        <a:prstGeom prst="roundRect">
          <a:avLst/>
        </a:prstGeom>
        <a:solidFill>
          <a:schemeClr val="accent2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3 URBANAS             3 ESF</a:t>
          </a:r>
          <a:endParaRPr lang="pt-BR" sz="2100" kern="1200" dirty="0"/>
        </a:p>
      </dsp:txBody>
      <dsp:txXfrm>
        <a:off x="476032" y="1057540"/>
        <a:ext cx="6180256" cy="559396"/>
      </dsp:txXfrm>
    </dsp:sp>
    <dsp:sp modelId="{6FEA7C78-6D4B-4F0D-BE3E-64EF6E259A37}">
      <dsp:nvSpPr>
        <dsp:cNvPr id="0" name=""/>
        <dsp:cNvSpPr/>
      </dsp:nvSpPr>
      <dsp:spPr>
        <a:xfrm>
          <a:off x="0" y="2498528"/>
          <a:ext cx="8915400" cy="89483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CEACB0-9FF7-4688-B4C8-6BB276A41E5C}">
      <dsp:nvSpPr>
        <dsp:cNvPr id="0" name=""/>
        <dsp:cNvSpPr/>
      </dsp:nvSpPr>
      <dsp:spPr>
        <a:xfrm>
          <a:off x="445770" y="1979838"/>
          <a:ext cx="6240780" cy="619920"/>
        </a:xfrm>
        <a:prstGeom prst="roundRect">
          <a:avLst/>
        </a:prstGeom>
        <a:solidFill>
          <a:schemeClr val="accent2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1 RURAL                   ESF</a:t>
          </a:r>
          <a:endParaRPr lang="pt-BR" sz="2100" kern="1200" dirty="0"/>
        </a:p>
      </dsp:txBody>
      <dsp:txXfrm>
        <a:off x="476032" y="2010100"/>
        <a:ext cx="6180256" cy="559396"/>
      </dsp:txXfrm>
    </dsp:sp>
    <dsp:sp modelId="{2D372FD0-E21F-4CEB-93E4-0C012B6DBD4F}">
      <dsp:nvSpPr>
        <dsp:cNvPr id="0" name=""/>
        <dsp:cNvSpPr/>
      </dsp:nvSpPr>
      <dsp:spPr>
        <a:xfrm>
          <a:off x="0" y="3980781"/>
          <a:ext cx="89154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8C6069-870C-4F64-B466-A0BF6818CA3A}">
      <dsp:nvSpPr>
        <dsp:cNvPr id="0" name=""/>
        <dsp:cNvSpPr/>
      </dsp:nvSpPr>
      <dsp:spPr>
        <a:xfrm>
          <a:off x="445770" y="3298032"/>
          <a:ext cx="6240780" cy="992708"/>
        </a:xfrm>
        <a:prstGeom prst="roundRect">
          <a:avLst/>
        </a:prstGeom>
        <a:solidFill>
          <a:schemeClr val="accent2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1 Hospital; 1CEO; 1 NASF; SAMU</a:t>
          </a:r>
          <a:endParaRPr lang="pt-BR" sz="2100" kern="1200" dirty="0"/>
        </a:p>
      </dsp:txBody>
      <dsp:txXfrm>
        <a:off x="494230" y="3346492"/>
        <a:ext cx="6143860" cy="8957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BE6BB3-4761-45D1-9ED2-CC93E10E4629}">
      <dsp:nvSpPr>
        <dsp:cNvPr id="0" name=""/>
        <dsp:cNvSpPr/>
      </dsp:nvSpPr>
      <dsp:spPr>
        <a:xfrm>
          <a:off x="0" y="0"/>
          <a:ext cx="7578090" cy="1133475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/>
            <a:t>Promoção e prevenção de Saúde da Criança</a:t>
          </a:r>
          <a:endParaRPr lang="pt-BR" sz="2900" kern="1200" dirty="0"/>
        </a:p>
      </dsp:txBody>
      <dsp:txXfrm>
        <a:off x="33198" y="33198"/>
        <a:ext cx="6354982" cy="1067079"/>
      </dsp:txXfrm>
    </dsp:sp>
    <dsp:sp modelId="{D64B8B6A-7B04-49A8-A400-505F0BF3C095}">
      <dsp:nvSpPr>
        <dsp:cNvPr id="0" name=""/>
        <dsp:cNvSpPr/>
      </dsp:nvSpPr>
      <dsp:spPr>
        <a:xfrm>
          <a:off x="668654" y="1322387"/>
          <a:ext cx="7578090" cy="1133475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/>
            <a:t>Melhoria na qualidade de vida</a:t>
          </a:r>
          <a:endParaRPr lang="pt-BR" sz="2900" kern="1200" dirty="0"/>
        </a:p>
      </dsp:txBody>
      <dsp:txXfrm>
        <a:off x="701852" y="1355585"/>
        <a:ext cx="6106280" cy="1067079"/>
      </dsp:txXfrm>
    </dsp:sp>
    <dsp:sp modelId="{B4498EA1-2EC8-4BA0-9CDA-5BE1EAC6AE0C}">
      <dsp:nvSpPr>
        <dsp:cNvPr id="0" name=""/>
        <dsp:cNvSpPr/>
      </dsp:nvSpPr>
      <dsp:spPr>
        <a:xfrm>
          <a:off x="1337309" y="2644775"/>
          <a:ext cx="7578090" cy="1133475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/>
            <a:t>Desenvolvimento Adequado</a:t>
          </a:r>
          <a:endParaRPr lang="pt-BR" sz="2900" kern="1200" dirty="0"/>
        </a:p>
      </dsp:txBody>
      <dsp:txXfrm>
        <a:off x="1370507" y="2677973"/>
        <a:ext cx="6106280" cy="1067079"/>
      </dsp:txXfrm>
    </dsp:sp>
    <dsp:sp modelId="{CAF761B1-DA37-4C76-ADA7-FF43A0FD8609}">
      <dsp:nvSpPr>
        <dsp:cNvPr id="0" name=""/>
        <dsp:cNvSpPr/>
      </dsp:nvSpPr>
      <dsp:spPr>
        <a:xfrm>
          <a:off x="6841331" y="859551"/>
          <a:ext cx="736758" cy="736758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lumMod val="50000"/>
            <a:alpha val="9000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300" kern="1200"/>
        </a:p>
      </dsp:txBody>
      <dsp:txXfrm>
        <a:off x="7007102" y="859551"/>
        <a:ext cx="405216" cy="554410"/>
      </dsp:txXfrm>
    </dsp:sp>
    <dsp:sp modelId="{8E7EC1CA-1998-45D0-831F-97B744B42714}">
      <dsp:nvSpPr>
        <dsp:cNvPr id="0" name=""/>
        <dsp:cNvSpPr/>
      </dsp:nvSpPr>
      <dsp:spPr>
        <a:xfrm>
          <a:off x="7509986" y="2174382"/>
          <a:ext cx="736758" cy="736758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lumMod val="50000"/>
            <a:alpha val="9000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300" kern="1200"/>
        </a:p>
      </dsp:txBody>
      <dsp:txXfrm>
        <a:off x="7675757" y="2174382"/>
        <a:ext cx="405216" cy="5544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802507-77B5-49FF-BBA2-AC98796B57CA}">
      <dsp:nvSpPr>
        <dsp:cNvPr id="0" name=""/>
        <dsp:cNvSpPr/>
      </dsp:nvSpPr>
      <dsp:spPr>
        <a:xfrm>
          <a:off x="0" y="1006999"/>
          <a:ext cx="89154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FA48E7-D4C5-4754-BF8D-494D8C98D595}">
      <dsp:nvSpPr>
        <dsp:cNvPr id="0" name=""/>
        <dsp:cNvSpPr/>
      </dsp:nvSpPr>
      <dsp:spPr>
        <a:xfrm>
          <a:off x="445770" y="70733"/>
          <a:ext cx="6240780" cy="1216705"/>
        </a:xfrm>
        <a:prstGeom prst="roundRect">
          <a:avLst/>
        </a:prstGeom>
        <a:solidFill>
          <a:schemeClr val="accent2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Minimizar a morbilidade das crianças</a:t>
          </a:r>
          <a:endParaRPr lang="pt-BR" sz="1800" kern="1200" dirty="0"/>
        </a:p>
      </dsp:txBody>
      <dsp:txXfrm>
        <a:off x="505165" y="130128"/>
        <a:ext cx="6121990" cy="1097915"/>
      </dsp:txXfrm>
    </dsp:sp>
    <dsp:sp modelId="{A3BC1FFB-DE60-4175-A2ED-D398E2DBA1C4}">
      <dsp:nvSpPr>
        <dsp:cNvPr id="0" name=""/>
        <dsp:cNvSpPr/>
      </dsp:nvSpPr>
      <dsp:spPr>
        <a:xfrm>
          <a:off x="0" y="2527379"/>
          <a:ext cx="89154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E1CAE6-BFFB-4AD6-887A-FEE856BCD907}">
      <dsp:nvSpPr>
        <dsp:cNvPr id="0" name=""/>
        <dsp:cNvSpPr/>
      </dsp:nvSpPr>
      <dsp:spPr>
        <a:xfrm>
          <a:off x="445770" y="1588399"/>
          <a:ext cx="6240780" cy="1219420"/>
        </a:xfrm>
        <a:prstGeom prst="roundRect">
          <a:avLst/>
        </a:prstGeom>
        <a:solidFill>
          <a:schemeClr val="accent2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Atendimento Integrado a saúde da criança</a:t>
          </a:r>
          <a:endParaRPr lang="pt-BR" sz="1800" kern="1200" dirty="0"/>
        </a:p>
      </dsp:txBody>
      <dsp:txXfrm>
        <a:off x="505297" y="1647926"/>
        <a:ext cx="6121726" cy="1100366"/>
      </dsp:txXfrm>
    </dsp:sp>
    <dsp:sp modelId="{1F7C3813-790B-4DFD-A76C-6BC02C318CCB}">
      <dsp:nvSpPr>
        <dsp:cNvPr id="0" name=""/>
        <dsp:cNvSpPr/>
      </dsp:nvSpPr>
      <dsp:spPr>
        <a:xfrm>
          <a:off x="0" y="4047866"/>
          <a:ext cx="89154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B87EE6-7F42-460E-8877-47C3E43F7F81}">
      <dsp:nvSpPr>
        <dsp:cNvPr id="0" name=""/>
        <dsp:cNvSpPr/>
      </dsp:nvSpPr>
      <dsp:spPr>
        <a:xfrm>
          <a:off x="445770" y="3108779"/>
          <a:ext cx="6240780" cy="1219526"/>
        </a:xfrm>
        <a:prstGeom prst="roundRect">
          <a:avLst/>
        </a:prstGeom>
        <a:solidFill>
          <a:schemeClr val="accent2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Conscientização da importância do atendimento de puericultura</a:t>
          </a:r>
          <a:endParaRPr lang="pt-BR" sz="1800" kern="1200" dirty="0"/>
        </a:p>
      </dsp:txBody>
      <dsp:txXfrm>
        <a:off x="505302" y="3168311"/>
        <a:ext cx="6121716" cy="11004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3A49AE-CEFB-4788-9338-7AE330BAC907}">
      <dsp:nvSpPr>
        <dsp:cNvPr id="0" name=""/>
        <dsp:cNvSpPr/>
      </dsp:nvSpPr>
      <dsp:spPr>
        <a:xfrm>
          <a:off x="0" y="1321049"/>
          <a:ext cx="89154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43C7A2-27C7-4278-BD38-5C742990AB56}">
      <dsp:nvSpPr>
        <dsp:cNvPr id="0" name=""/>
        <dsp:cNvSpPr/>
      </dsp:nvSpPr>
      <dsp:spPr>
        <a:xfrm>
          <a:off x="445770" y="878249"/>
          <a:ext cx="6240780" cy="885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 smtClean="0"/>
            <a:t>Ampliação da cobertura</a:t>
          </a:r>
          <a:endParaRPr lang="pt-BR" sz="3000" kern="1200" dirty="0"/>
        </a:p>
      </dsp:txBody>
      <dsp:txXfrm>
        <a:off x="489001" y="921480"/>
        <a:ext cx="6154318" cy="799138"/>
      </dsp:txXfrm>
    </dsp:sp>
    <dsp:sp modelId="{60193FD7-3FDF-434C-9E05-F5DD7085AA7D}">
      <dsp:nvSpPr>
        <dsp:cNvPr id="0" name=""/>
        <dsp:cNvSpPr/>
      </dsp:nvSpPr>
      <dsp:spPr>
        <a:xfrm>
          <a:off x="0" y="2681850"/>
          <a:ext cx="89154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444793"/>
              <a:satOff val="-9942"/>
              <a:lumOff val="-94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B78811-E742-4D61-9010-EB31B5D697A9}">
      <dsp:nvSpPr>
        <dsp:cNvPr id="0" name=""/>
        <dsp:cNvSpPr/>
      </dsp:nvSpPr>
      <dsp:spPr>
        <a:xfrm>
          <a:off x="445770" y="2239049"/>
          <a:ext cx="6240780" cy="885600"/>
        </a:xfrm>
        <a:prstGeom prst="roundRect">
          <a:avLst/>
        </a:prstGeom>
        <a:solidFill>
          <a:schemeClr val="accent2">
            <a:hueOff val="444793"/>
            <a:satOff val="-9942"/>
            <a:lumOff val="-941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 smtClean="0"/>
            <a:t>Mudanças na rotina da UBS</a:t>
          </a:r>
          <a:endParaRPr lang="pt-BR" sz="3000" kern="1200" dirty="0"/>
        </a:p>
      </dsp:txBody>
      <dsp:txXfrm>
        <a:off x="489001" y="2282280"/>
        <a:ext cx="6154318" cy="799138"/>
      </dsp:txXfrm>
    </dsp:sp>
    <dsp:sp modelId="{08EBE74C-D6D5-4258-A741-5FA147999572}">
      <dsp:nvSpPr>
        <dsp:cNvPr id="0" name=""/>
        <dsp:cNvSpPr/>
      </dsp:nvSpPr>
      <dsp:spPr>
        <a:xfrm>
          <a:off x="0" y="4042650"/>
          <a:ext cx="89154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889586"/>
              <a:satOff val="-19883"/>
              <a:lumOff val="-188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A9AD01-7109-463C-8795-7B123AE3789C}">
      <dsp:nvSpPr>
        <dsp:cNvPr id="0" name=""/>
        <dsp:cNvSpPr/>
      </dsp:nvSpPr>
      <dsp:spPr>
        <a:xfrm>
          <a:off x="445770" y="3599850"/>
          <a:ext cx="6240780" cy="885600"/>
        </a:xfrm>
        <a:prstGeom prst="roundRect">
          <a:avLst/>
        </a:prstGeom>
        <a:solidFill>
          <a:schemeClr val="accent2">
            <a:hueOff val="889586"/>
            <a:satOff val="-19883"/>
            <a:lumOff val="-1882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 smtClean="0"/>
            <a:t>Incorporação de novas ações</a:t>
          </a:r>
          <a:endParaRPr lang="pt-BR" sz="3000" kern="1200" dirty="0"/>
        </a:p>
      </dsp:txBody>
      <dsp:txXfrm>
        <a:off x="489001" y="3643081"/>
        <a:ext cx="6154318" cy="79913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2118E5-21DB-43C4-9F9C-8B41F2E0F147}">
      <dsp:nvSpPr>
        <dsp:cNvPr id="0" name=""/>
        <dsp:cNvSpPr/>
      </dsp:nvSpPr>
      <dsp:spPr>
        <a:xfrm>
          <a:off x="2786" y="673187"/>
          <a:ext cx="2716410" cy="108656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COMUNIDADE</a:t>
          </a:r>
          <a:endParaRPr lang="pt-BR" sz="2400" kern="1200" dirty="0"/>
        </a:p>
      </dsp:txBody>
      <dsp:txXfrm>
        <a:off x="2786" y="673187"/>
        <a:ext cx="2716410" cy="1086564"/>
      </dsp:txXfrm>
    </dsp:sp>
    <dsp:sp modelId="{99C7EA4F-B66E-4CA9-B8E1-B0B96824D088}">
      <dsp:nvSpPr>
        <dsp:cNvPr id="0" name=""/>
        <dsp:cNvSpPr/>
      </dsp:nvSpPr>
      <dsp:spPr>
        <a:xfrm>
          <a:off x="2786" y="1759752"/>
          <a:ext cx="2716410" cy="285480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/>
            <a:t>Fortalecimento do vínculo</a:t>
          </a:r>
          <a:endParaRPr lang="pt-B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/>
            <a:t>Prioridade no atendimento</a:t>
          </a:r>
          <a:endParaRPr lang="pt-B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/>
            <a:t>Importância da saúde da criança</a:t>
          </a:r>
          <a:endParaRPr lang="pt-BR" sz="2000" kern="1200" dirty="0"/>
        </a:p>
      </dsp:txBody>
      <dsp:txXfrm>
        <a:off x="2786" y="1759752"/>
        <a:ext cx="2716410" cy="2854800"/>
      </dsp:txXfrm>
    </dsp:sp>
    <dsp:sp modelId="{505B7475-BA2C-44C7-A713-7F3BFEAB0076}">
      <dsp:nvSpPr>
        <dsp:cNvPr id="0" name=""/>
        <dsp:cNvSpPr/>
      </dsp:nvSpPr>
      <dsp:spPr>
        <a:xfrm>
          <a:off x="3099494" y="673187"/>
          <a:ext cx="2716410" cy="1086564"/>
        </a:xfrm>
        <a:prstGeom prst="rect">
          <a:avLst/>
        </a:prstGeom>
        <a:solidFill>
          <a:schemeClr val="accent2">
            <a:hueOff val="444793"/>
            <a:satOff val="-9942"/>
            <a:lumOff val="-9412"/>
            <a:alphaOff val="0"/>
          </a:schemeClr>
        </a:solidFill>
        <a:ln w="15875" cap="rnd" cmpd="sng" algn="ctr">
          <a:solidFill>
            <a:schemeClr val="accent2">
              <a:hueOff val="444793"/>
              <a:satOff val="-9942"/>
              <a:lumOff val="-94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EQUIPE</a:t>
          </a:r>
          <a:endParaRPr lang="pt-BR" sz="2400" kern="1200" dirty="0"/>
        </a:p>
      </dsp:txBody>
      <dsp:txXfrm>
        <a:off x="3099494" y="673187"/>
        <a:ext cx="2716410" cy="1086564"/>
      </dsp:txXfrm>
    </dsp:sp>
    <dsp:sp modelId="{0C2AB7A0-A6F5-4D78-8CE5-DD71804039C8}">
      <dsp:nvSpPr>
        <dsp:cNvPr id="0" name=""/>
        <dsp:cNvSpPr/>
      </dsp:nvSpPr>
      <dsp:spPr>
        <a:xfrm>
          <a:off x="3099494" y="1759752"/>
          <a:ext cx="2716410" cy="2854800"/>
        </a:xfrm>
        <a:prstGeom prst="rect">
          <a:avLst/>
        </a:prstGeom>
        <a:solidFill>
          <a:schemeClr val="accent2">
            <a:tint val="40000"/>
            <a:alpha val="90000"/>
            <a:hueOff val="491070"/>
            <a:satOff val="-25033"/>
            <a:lumOff val="-2589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491070"/>
              <a:satOff val="-25033"/>
              <a:lumOff val="-25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/>
            <a:t>Capacitada </a:t>
          </a:r>
          <a:endParaRPr lang="pt-B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/>
            <a:t>Uso de protocolos</a:t>
          </a:r>
          <a:endParaRPr lang="pt-B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/>
            <a:t>Equipe motivada</a:t>
          </a:r>
          <a:endParaRPr lang="pt-B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/>
            <a:t>Reavaliação das atividades</a:t>
          </a:r>
          <a:endParaRPr lang="pt-BR" sz="2000" kern="1200" dirty="0"/>
        </a:p>
      </dsp:txBody>
      <dsp:txXfrm>
        <a:off x="3099494" y="1759752"/>
        <a:ext cx="2716410" cy="2854800"/>
      </dsp:txXfrm>
    </dsp:sp>
    <dsp:sp modelId="{444A1D22-AD98-4C8D-9970-09054FBE7C5B}">
      <dsp:nvSpPr>
        <dsp:cNvPr id="0" name=""/>
        <dsp:cNvSpPr/>
      </dsp:nvSpPr>
      <dsp:spPr>
        <a:xfrm>
          <a:off x="6196202" y="673187"/>
          <a:ext cx="2716410" cy="1086564"/>
        </a:xfrm>
        <a:prstGeom prst="rect">
          <a:avLst/>
        </a:prstGeom>
        <a:solidFill>
          <a:schemeClr val="accent2">
            <a:hueOff val="889586"/>
            <a:satOff val="-19883"/>
            <a:lumOff val="-18823"/>
            <a:alphaOff val="0"/>
          </a:schemeClr>
        </a:solidFill>
        <a:ln w="15875" cap="rnd" cmpd="sng" algn="ctr">
          <a:solidFill>
            <a:schemeClr val="accent2">
              <a:hueOff val="889586"/>
              <a:satOff val="-19883"/>
              <a:lumOff val="-188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SERVIÇO</a:t>
          </a:r>
          <a:endParaRPr lang="pt-BR" sz="2400" kern="1200" dirty="0"/>
        </a:p>
      </dsp:txBody>
      <dsp:txXfrm>
        <a:off x="6196202" y="673187"/>
        <a:ext cx="2716410" cy="1086564"/>
      </dsp:txXfrm>
    </dsp:sp>
    <dsp:sp modelId="{857F5ECE-486B-40D7-9917-D78F829F2E3F}">
      <dsp:nvSpPr>
        <dsp:cNvPr id="0" name=""/>
        <dsp:cNvSpPr/>
      </dsp:nvSpPr>
      <dsp:spPr>
        <a:xfrm>
          <a:off x="6196202" y="1759752"/>
          <a:ext cx="2716410" cy="2854800"/>
        </a:xfrm>
        <a:prstGeom prst="rect">
          <a:avLst/>
        </a:prstGeom>
        <a:solidFill>
          <a:schemeClr val="accent2">
            <a:tint val="40000"/>
            <a:alpha val="90000"/>
            <a:hueOff val="982140"/>
            <a:satOff val="-50066"/>
            <a:lumOff val="-5179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982140"/>
              <a:satOff val="-50066"/>
              <a:lumOff val="-51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/>
            <a:t>Organização e monitoramento das ações</a:t>
          </a:r>
          <a:endParaRPr lang="pt-B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/>
            <a:t>Aumento da cobertura</a:t>
          </a:r>
          <a:endParaRPr lang="pt-B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/>
            <a:t>Assistência qualificada</a:t>
          </a:r>
          <a:endParaRPr lang="pt-BR" sz="2000" kern="1200" dirty="0"/>
        </a:p>
      </dsp:txBody>
      <dsp:txXfrm>
        <a:off x="6196202" y="1759752"/>
        <a:ext cx="2716410" cy="2854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77CB-B771-4A84-BCED-B2301CB0F3D6}" type="datetimeFigureOut">
              <a:rPr lang="pt-BR" smtClean="0"/>
              <a:pPr/>
              <a:t>08/10/2015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E926A71-EE27-46DD-A3C5-C0D1109ED7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648473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77CB-B771-4A84-BCED-B2301CB0F3D6}" type="datetimeFigureOut">
              <a:rPr lang="pt-BR" smtClean="0"/>
              <a:pPr/>
              <a:t>08/10/2015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E926A71-EE27-46DD-A3C5-C0D1109ED7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928676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77CB-B771-4A84-BCED-B2301CB0F3D6}" type="datetimeFigureOut">
              <a:rPr lang="pt-BR" smtClean="0"/>
              <a:pPr/>
              <a:t>08/10/2015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E926A71-EE27-46DD-A3C5-C0D1109ED75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709491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77CB-B771-4A84-BCED-B2301CB0F3D6}" type="datetimeFigureOut">
              <a:rPr lang="pt-BR" smtClean="0"/>
              <a:pPr/>
              <a:t>08/10/2015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E926A71-EE27-46DD-A3C5-C0D1109ED7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830898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77CB-B771-4A84-BCED-B2301CB0F3D6}" type="datetimeFigureOut">
              <a:rPr lang="pt-BR" smtClean="0"/>
              <a:pPr/>
              <a:t>08/10/2015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E926A71-EE27-46DD-A3C5-C0D1109ED75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7363983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77CB-B771-4A84-BCED-B2301CB0F3D6}" type="datetimeFigureOut">
              <a:rPr lang="pt-BR" smtClean="0"/>
              <a:pPr/>
              <a:t>08/10/2015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E926A71-EE27-46DD-A3C5-C0D1109ED7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981252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77CB-B771-4A84-BCED-B2301CB0F3D6}" type="datetimeFigureOut">
              <a:rPr lang="pt-BR" smtClean="0"/>
              <a:pPr/>
              <a:t>08/10/2015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6A71-EE27-46DD-A3C5-C0D1109ED7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1805937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77CB-B771-4A84-BCED-B2301CB0F3D6}" type="datetimeFigureOut">
              <a:rPr lang="pt-BR" smtClean="0"/>
              <a:pPr/>
              <a:t>08/10/2015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6A71-EE27-46DD-A3C5-C0D1109ED7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592341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77CB-B771-4A84-BCED-B2301CB0F3D6}" type="datetimeFigureOut">
              <a:rPr lang="pt-BR" smtClean="0"/>
              <a:pPr/>
              <a:t>08/10/2015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6A71-EE27-46DD-A3C5-C0D1109ED7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104288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77CB-B771-4A84-BCED-B2301CB0F3D6}" type="datetimeFigureOut">
              <a:rPr lang="pt-BR" smtClean="0"/>
              <a:pPr/>
              <a:t>08/10/2015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E926A71-EE27-46DD-A3C5-C0D1109ED7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689915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77CB-B771-4A84-BCED-B2301CB0F3D6}" type="datetimeFigureOut">
              <a:rPr lang="pt-BR" smtClean="0"/>
              <a:pPr/>
              <a:t>08/10/2015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E926A71-EE27-46DD-A3C5-C0D1109ED7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064871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77CB-B771-4A84-BCED-B2301CB0F3D6}" type="datetimeFigureOut">
              <a:rPr lang="pt-BR" smtClean="0"/>
              <a:pPr/>
              <a:t>08/10/2015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E926A71-EE27-46DD-A3C5-C0D1109ED7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849202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77CB-B771-4A84-BCED-B2301CB0F3D6}" type="datetimeFigureOut">
              <a:rPr lang="pt-BR" smtClean="0"/>
              <a:pPr/>
              <a:t>08/10/2015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6A71-EE27-46DD-A3C5-C0D1109ED7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371051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77CB-B771-4A84-BCED-B2301CB0F3D6}" type="datetimeFigureOut">
              <a:rPr lang="pt-BR" smtClean="0"/>
              <a:pPr/>
              <a:t>08/10/2015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6A71-EE27-46DD-A3C5-C0D1109ED7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797992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77CB-B771-4A84-BCED-B2301CB0F3D6}" type="datetimeFigureOut">
              <a:rPr lang="pt-BR" smtClean="0"/>
              <a:pPr/>
              <a:t>08/10/2015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6A71-EE27-46DD-A3C5-C0D1109ED7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45129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77CB-B771-4A84-BCED-B2301CB0F3D6}" type="datetimeFigureOut">
              <a:rPr lang="pt-BR" smtClean="0"/>
              <a:pPr/>
              <a:t>08/10/2015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E926A71-EE27-46DD-A3C5-C0D1109ED7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916891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B77CB-B771-4A84-BCED-B2301CB0F3D6}" type="datetimeFigureOut">
              <a:rPr lang="pt-BR" smtClean="0"/>
              <a:pPr/>
              <a:t>08/10/2015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E926A71-EE27-46DD-A3C5-C0D1109ED7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9672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43113" y="711200"/>
            <a:ext cx="8915399" cy="4066181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/>
              <a:t>Universidade Federal de Pelotas</a:t>
            </a:r>
            <a:br>
              <a:rPr lang="pt-BR" sz="2800" dirty="0" smtClean="0"/>
            </a:br>
            <a:r>
              <a:rPr lang="pt-BR" sz="2800" dirty="0" smtClean="0"/>
              <a:t>Especialização em Saúde da Família</a:t>
            </a:r>
            <a:br>
              <a:rPr lang="pt-BR" sz="2800" dirty="0" smtClean="0"/>
            </a:br>
            <a:r>
              <a:rPr lang="pt-BR" sz="2800" dirty="0" smtClean="0"/>
              <a:t>Turma 8</a:t>
            </a:r>
            <a:br>
              <a:rPr lang="pt-BR" sz="2800" dirty="0" smtClean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b="1" dirty="0" smtClean="0"/>
              <a:t>Melhoria da Atenção á Saúde das Crianças de 0 a 72 meses na UBS Agenor Paolo da Silva, </a:t>
            </a:r>
            <a:br>
              <a:rPr lang="pt-BR" sz="2800" b="1" dirty="0" smtClean="0"/>
            </a:br>
            <a:r>
              <a:rPr lang="pt-BR" sz="2800" b="1" dirty="0" smtClean="0"/>
              <a:t>Alto Alegre/RR</a:t>
            </a:r>
            <a:br>
              <a:rPr lang="pt-BR" sz="2800" b="1" dirty="0" smtClean="0"/>
            </a:br>
            <a:endParaRPr lang="pt-BR" sz="28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89213" y="4406901"/>
            <a:ext cx="8915399" cy="1496762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sz="2400" dirty="0" smtClean="0"/>
              <a:t>Especializando: </a:t>
            </a:r>
            <a:r>
              <a:rPr lang="pt-BR" sz="2400" dirty="0" err="1" smtClean="0"/>
              <a:t>Yordan</a:t>
            </a:r>
            <a:r>
              <a:rPr lang="pt-BR" sz="2400" dirty="0" smtClean="0"/>
              <a:t> Ariel Enamorado Torres</a:t>
            </a:r>
          </a:p>
          <a:p>
            <a:r>
              <a:rPr lang="pt-BR" sz="2400" dirty="0" smtClean="0"/>
              <a:t>Orientadora: Daniela Nunes</a:t>
            </a:r>
            <a:endParaRPr lang="pt-BR" sz="2400" dirty="0"/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917544" y="325414"/>
            <a:ext cx="1428760" cy="135732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47300" y="282552"/>
            <a:ext cx="1457356" cy="11178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3149934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08201" y="319310"/>
            <a:ext cx="9396412" cy="1280890"/>
          </a:xfrm>
        </p:spPr>
        <p:txBody>
          <a:bodyPr>
            <a:noAutofit/>
          </a:bodyPr>
          <a:lstStyle/>
          <a:p>
            <a:pPr algn="ctr"/>
            <a:r>
              <a:rPr lang="pt-BR" sz="2200" b="1" dirty="0"/>
              <a:t>Objetivo 2:</a:t>
            </a:r>
            <a:r>
              <a:rPr lang="pt-BR" sz="2200" dirty="0"/>
              <a:t> Melhorar a qualidade de atenção em saúde das crianças.</a:t>
            </a:r>
            <a:br>
              <a:rPr lang="pt-BR" sz="2200" dirty="0"/>
            </a:br>
            <a:r>
              <a:rPr lang="pt-BR" sz="2200" b="1" dirty="0"/>
              <a:t>Meta 2.1 </a:t>
            </a:r>
            <a:r>
              <a:rPr lang="pt-BR" sz="2200" dirty="0"/>
              <a:t>Realizar a primeira consulta na primeira semana de vida para 100% das crianças cadastradas. </a:t>
            </a:r>
            <a:r>
              <a:rPr lang="pt-BR" sz="2000" dirty="0"/>
              <a:t/>
            </a:r>
            <a:br>
              <a:rPr lang="pt-BR" sz="2000" dirty="0"/>
            </a:br>
            <a:endParaRPr lang="pt-BR" sz="20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584200" y="1714500"/>
            <a:ext cx="1460500" cy="3477875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Cooper Black" panose="0208090404030B020404" pitchFamily="18" charset="0"/>
              </a:rPr>
              <a:t>R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E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S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U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L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T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A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D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O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S</a:t>
            </a:r>
          </a:p>
          <a:p>
            <a:endParaRPr lang="pt-BR" sz="2000" dirty="0"/>
          </a:p>
        </p:txBody>
      </p:sp>
      <p:graphicFrame>
        <p:nvGraphicFramePr>
          <p:cNvPr id="5" name="Chart 1"/>
          <p:cNvGraphicFramePr>
            <a:graphicFrameLocks/>
          </p:cNvGraphicFramePr>
          <p:nvPr/>
        </p:nvGraphicFramePr>
        <p:xfrm>
          <a:off x="2717800" y="1917700"/>
          <a:ext cx="8293100" cy="3848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ângulo 6"/>
          <p:cNvSpPr/>
          <p:nvPr/>
        </p:nvSpPr>
        <p:spPr>
          <a:xfrm>
            <a:off x="2730500" y="5761335"/>
            <a:ext cx="8356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/>
              <a:t>Figura 2</a:t>
            </a:r>
            <a:r>
              <a:rPr lang="pt-BR" b="1" dirty="0" smtClean="0"/>
              <a:t> – Proporção </a:t>
            </a:r>
            <a:r>
              <a:rPr lang="pt-BR" b="1" dirty="0" smtClean="0"/>
              <a:t>de crianças com primeira consulta na primeira semana de </a:t>
            </a:r>
            <a:r>
              <a:rPr lang="pt-BR" b="1" dirty="0" smtClean="0"/>
              <a:t>vida na ESF </a:t>
            </a:r>
            <a:r>
              <a:rPr lang="pt-BR" b="1" dirty="0" smtClean="0"/>
              <a:t>Agenor Paolo da Silva, Vila </a:t>
            </a:r>
            <a:r>
              <a:rPr lang="pt-BR" b="1" dirty="0" err="1" smtClean="0"/>
              <a:t>Reislândia</a:t>
            </a:r>
            <a:r>
              <a:rPr lang="pt-BR" b="1" dirty="0" smtClean="0"/>
              <a:t>, Alto Alegre/RR, 2015.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74055287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400" b="1" dirty="0"/>
              <a:t>Objetivo 2:</a:t>
            </a:r>
            <a:r>
              <a:rPr lang="pt-BR" sz="2400" dirty="0"/>
              <a:t> Melhorar a qualidade de atenção em saúde das crianças.</a:t>
            </a:r>
            <a:br>
              <a:rPr lang="pt-BR" sz="2400" dirty="0"/>
            </a:br>
            <a:r>
              <a:rPr lang="pt-BR" sz="2400" b="1" dirty="0" smtClean="0"/>
              <a:t>Meta 2.2- </a:t>
            </a:r>
            <a:r>
              <a:rPr lang="pt-BR" sz="2400" dirty="0"/>
              <a:t>Monitorar o crescimento em 100% das crianças.</a:t>
            </a:r>
            <a:br>
              <a:rPr lang="pt-BR" sz="2400" dirty="0"/>
            </a:br>
            <a:endParaRPr lang="pt-BR" sz="24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850900" y="1689100"/>
            <a:ext cx="1219200" cy="3170099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ooper Black" panose="0208090404030B020404" pitchFamily="18" charset="0"/>
              </a:rPr>
              <a:t>R</a:t>
            </a:r>
          </a:p>
          <a:p>
            <a:r>
              <a:rPr lang="pt-BR" dirty="0" smtClean="0">
                <a:latin typeface="Cooper Black" panose="0208090404030B020404" pitchFamily="18" charset="0"/>
              </a:rPr>
              <a:t>E</a:t>
            </a:r>
          </a:p>
          <a:p>
            <a:r>
              <a:rPr lang="pt-BR" dirty="0" smtClean="0">
                <a:latin typeface="Cooper Black" panose="0208090404030B020404" pitchFamily="18" charset="0"/>
              </a:rPr>
              <a:t>S</a:t>
            </a:r>
          </a:p>
          <a:p>
            <a:r>
              <a:rPr lang="pt-BR" dirty="0" smtClean="0">
                <a:latin typeface="Cooper Black" panose="0208090404030B020404" pitchFamily="18" charset="0"/>
              </a:rPr>
              <a:t>U</a:t>
            </a:r>
          </a:p>
          <a:p>
            <a:r>
              <a:rPr lang="pt-BR" dirty="0" smtClean="0">
                <a:latin typeface="Cooper Black" panose="0208090404030B020404" pitchFamily="18" charset="0"/>
              </a:rPr>
              <a:t>L</a:t>
            </a:r>
          </a:p>
          <a:p>
            <a:r>
              <a:rPr lang="pt-BR" dirty="0" smtClean="0">
                <a:latin typeface="Cooper Black" panose="0208090404030B020404" pitchFamily="18" charset="0"/>
              </a:rPr>
              <a:t>T</a:t>
            </a:r>
          </a:p>
          <a:p>
            <a:r>
              <a:rPr lang="pt-BR" dirty="0" smtClean="0">
                <a:latin typeface="Cooper Black" panose="0208090404030B020404" pitchFamily="18" charset="0"/>
              </a:rPr>
              <a:t>A</a:t>
            </a:r>
          </a:p>
          <a:p>
            <a:r>
              <a:rPr lang="pt-BR" dirty="0" smtClean="0">
                <a:latin typeface="Cooper Black" panose="0208090404030B020404" pitchFamily="18" charset="0"/>
              </a:rPr>
              <a:t>D</a:t>
            </a:r>
          </a:p>
          <a:p>
            <a:r>
              <a:rPr lang="pt-BR" dirty="0" smtClean="0">
                <a:latin typeface="Cooper Black" panose="0208090404030B020404" pitchFamily="18" charset="0"/>
              </a:rPr>
              <a:t>O</a:t>
            </a:r>
          </a:p>
          <a:p>
            <a:r>
              <a:rPr lang="pt-BR" dirty="0" smtClean="0">
                <a:latin typeface="Cooper Black" panose="0208090404030B020404" pitchFamily="18" charset="0"/>
              </a:rPr>
              <a:t>S</a:t>
            </a:r>
          </a:p>
          <a:p>
            <a:endParaRPr lang="pt-BR" sz="2000" dirty="0"/>
          </a:p>
        </p:txBody>
      </p:sp>
      <p:graphicFrame>
        <p:nvGraphicFramePr>
          <p:cNvPr id="6" name="Chart 4"/>
          <p:cNvGraphicFramePr>
            <a:graphicFrameLocks/>
          </p:cNvGraphicFramePr>
          <p:nvPr/>
        </p:nvGraphicFramePr>
        <p:xfrm>
          <a:off x="2667000" y="2190750"/>
          <a:ext cx="8445500" cy="3727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tângulo 7"/>
          <p:cNvSpPr/>
          <p:nvPr/>
        </p:nvSpPr>
        <p:spPr>
          <a:xfrm>
            <a:off x="2730500" y="6002635"/>
            <a:ext cx="835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/>
              <a:t>Figura </a:t>
            </a:r>
            <a:r>
              <a:rPr lang="pt-BR" b="1" dirty="0" smtClean="0"/>
              <a:t>3 – Proporção </a:t>
            </a:r>
            <a:r>
              <a:rPr lang="pt-BR" b="1" dirty="0" smtClean="0"/>
              <a:t>de crianças com </a:t>
            </a:r>
            <a:r>
              <a:rPr lang="pt-BR" b="1" dirty="0" smtClean="0"/>
              <a:t>monitoramento de crescimento na ESF </a:t>
            </a:r>
            <a:r>
              <a:rPr lang="pt-BR" b="1" dirty="0" smtClean="0"/>
              <a:t>Agenor Paolo da Silva, Vila </a:t>
            </a:r>
            <a:r>
              <a:rPr lang="pt-BR" b="1" dirty="0" err="1" smtClean="0"/>
              <a:t>Reislândia</a:t>
            </a:r>
            <a:r>
              <a:rPr lang="pt-BR" b="1" dirty="0" smtClean="0"/>
              <a:t>, Alto Alegre/RR, 2015.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71836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47901" y="624110"/>
            <a:ext cx="9256712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 smtClean="0"/>
              <a:t>Objetivo 2:</a:t>
            </a:r>
            <a:r>
              <a:rPr lang="pt-BR" sz="2400" dirty="0" smtClean="0"/>
              <a:t> Melhorar a qualidade de atenção em saúde das crianças.</a:t>
            </a:r>
            <a:br>
              <a:rPr lang="pt-BR" sz="2400" dirty="0" smtClean="0"/>
            </a:br>
            <a:r>
              <a:rPr lang="pt-BR" sz="2400" b="1" dirty="0" smtClean="0"/>
              <a:t>Meta 2.3</a:t>
            </a:r>
            <a:r>
              <a:rPr lang="pt-BR" sz="2400" dirty="0" smtClean="0"/>
              <a:t> </a:t>
            </a:r>
            <a:r>
              <a:rPr lang="pt-BR" sz="2400" b="1" dirty="0" smtClean="0"/>
              <a:t>-</a:t>
            </a:r>
            <a:r>
              <a:rPr lang="pt-BR" sz="2400" dirty="0" smtClean="0"/>
              <a:t> Monitorar 100% das crianças com déficit de peso.</a:t>
            </a:r>
            <a:r>
              <a:rPr lang="pt-BR" sz="2000" dirty="0"/>
              <a:t/>
            </a:r>
            <a:br>
              <a:rPr lang="pt-BR" sz="2000" dirty="0"/>
            </a:br>
            <a:endParaRPr lang="pt-BR" sz="20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660400" y="1790700"/>
            <a:ext cx="1409700" cy="3477875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Cooper Black" panose="0208090404030B020404" pitchFamily="18" charset="0"/>
              </a:rPr>
              <a:t>R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E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S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U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L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T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A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D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O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S</a:t>
            </a:r>
          </a:p>
          <a:p>
            <a:endParaRPr lang="pt-BR" sz="2000" dirty="0"/>
          </a:p>
        </p:txBody>
      </p:sp>
      <p:graphicFrame>
        <p:nvGraphicFramePr>
          <p:cNvPr id="7" name="Chart 1"/>
          <p:cNvGraphicFramePr>
            <a:graphicFrameLocks/>
          </p:cNvGraphicFramePr>
          <p:nvPr/>
        </p:nvGraphicFramePr>
        <p:xfrm>
          <a:off x="2755900" y="2070100"/>
          <a:ext cx="8280400" cy="361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tângulo 7"/>
          <p:cNvSpPr/>
          <p:nvPr/>
        </p:nvSpPr>
        <p:spPr>
          <a:xfrm>
            <a:off x="2730500" y="5875635"/>
            <a:ext cx="835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/>
              <a:t>Figura </a:t>
            </a:r>
            <a:r>
              <a:rPr lang="pt-BR" b="1" dirty="0" smtClean="0"/>
              <a:t>4 – Proporção </a:t>
            </a:r>
            <a:r>
              <a:rPr lang="pt-BR" b="1" dirty="0" smtClean="0"/>
              <a:t>de crianças com déficit de peso </a:t>
            </a:r>
            <a:r>
              <a:rPr lang="pt-BR" b="1" dirty="0" smtClean="0"/>
              <a:t>monitoradas na ESF </a:t>
            </a:r>
            <a:r>
              <a:rPr lang="pt-BR" b="1" dirty="0" smtClean="0"/>
              <a:t>Agenor Paolo da Silva, Vila </a:t>
            </a:r>
            <a:r>
              <a:rPr lang="pt-BR" b="1" dirty="0" err="1" smtClean="0"/>
              <a:t>Reislândia</a:t>
            </a:r>
            <a:r>
              <a:rPr lang="pt-BR" b="1" dirty="0" smtClean="0"/>
              <a:t>, Alto Alegre/RR, 2015.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12985198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2600" y="624110"/>
            <a:ext cx="9982199" cy="272869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100" b="1" dirty="0"/>
              <a:t>Objetivo 2:</a:t>
            </a:r>
            <a:r>
              <a:rPr lang="pt-BR" sz="3100" dirty="0"/>
              <a:t> Melhorar a qualidade de atenção em saúde das crianças</a:t>
            </a:r>
            <a:r>
              <a:rPr lang="pt-BR" sz="3100" dirty="0" smtClean="0"/>
              <a:t>.</a:t>
            </a:r>
            <a:br>
              <a:rPr lang="pt-BR" sz="3100" dirty="0" smtClean="0"/>
            </a:br>
            <a:r>
              <a:rPr lang="pt-BR" sz="3100" dirty="0"/>
              <a:t/>
            </a:r>
            <a:br>
              <a:rPr lang="pt-BR" sz="3100" dirty="0"/>
            </a:br>
            <a:r>
              <a:rPr lang="pt-BR" sz="3100" b="1" dirty="0"/>
              <a:t>Meta </a:t>
            </a:r>
            <a:r>
              <a:rPr lang="pt-BR" sz="3100" b="1" dirty="0" smtClean="0"/>
              <a:t>2.4</a:t>
            </a:r>
            <a:r>
              <a:rPr lang="pt-BR" sz="3100" b="1" dirty="0"/>
              <a:t>-</a:t>
            </a:r>
            <a:r>
              <a:rPr lang="pt-BR" sz="3100" dirty="0" smtClean="0"/>
              <a:t> </a:t>
            </a:r>
            <a:r>
              <a:rPr lang="pt-BR" sz="3100" dirty="0"/>
              <a:t>Monitorar 100% das crianças com excesso de peso.</a:t>
            </a:r>
            <a:br>
              <a:rPr lang="pt-BR" sz="3100" dirty="0"/>
            </a:br>
            <a:r>
              <a:rPr lang="pt-BR" sz="3100" b="1" dirty="0"/>
              <a:t>Meta 2.5 - </a:t>
            </a:r>
            <a:r>
              <a:rPr lang="pt-BR" sz="3100" dirty="0"/>
              <a:t>Monitorar o desenvolvimento em 100% das crianças.</a:t>
            </a:r>
            <a:r>
              <a:rPr lang="pt-BR" sz="2200" dirty="0"/>
              <a:t/>
            </a:r>
            <a:br>
              <a:rPr lang="pt-BR" sz="2200" dirty="0"/>
            </a:br>
            <a:endParaRPr lang="pt-BR" sz="22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584200" y="1600200"/>
            <a:ext cx="1562100" cy="3139321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ooper Black" panose="0208090404030B020404" pitchFamily="18" charset="0"/>
              </a:rPr>
              <a:t>R</a:t>
            </a:r>
          </a:p>
          <a:p>
            <a:r>
              <a:rPr lang="pt-BR" dirty="0" smtClean="0">
                <a:latin typeface="Cooper Black" panose="0208090404030B020404" pitchFamily="18" charset="0"/>
              </a:rPr>
              <a:t>E</a:t>
            </a:r>
          </a:p>
          <a:p>
            <a:r>
              <a:rPr lang="pt-BR" dirty="0" smtClean="0">
                <a:latin typeface="Cooper Black" panose="0208090404030B020404" pitchFamily="18" charset="0"/>
              </a:rPr>
              <a:t>S</a:t>
            </a:r>
          </a:p>
          <a:p>
            <a:r>
              <a:rPr lang="pt-BR" dirty="0" smtClean="0">
                <a:latin typeface="Cooper Black" panose="0208090404030B020404" pitchFamily="18" charset="0"/>
              </a:rPr>
              <a:t>U</a:t>
            </a:r>
          </a:p>
          <a:p>
            <a:r>
              <a:rPr lang="pt-BR" dirty="0" smtClean="0">
                <a:latin typeface="Cooper Black" panose="0208090404030B020404" pitchFamily="18" charset="0"/>
              </a:rPr>
              <a:t>L</a:t>
            </a:r>
          </a:p>
          <a:p>
            <a:r>
              <a:rPr lang="pt-BR" dirty="0" smtClean="0">
                <a:latin typeface="Cooper Black" panose="0208090404030B020404" pitchFamily="18" charset="0"/>
              </a:rPr>
              <a:t>T</a:t>
            </a:r>
          </a:p>
          <a:p>
            <a:r>
              <a:rPr lang="pt-BR" dirty="0" smtClean="0">
                <a:latin typeface="Cooper Black" panose="0208090404030B020404" pitchFamily="18" charset="0"/>
              </a:rPr>
              <a:t>A</a:t>
            </a:r>
          </a:p>
          <a:p>
            <a:r>
              <a:rPr lang="pt-BR" dirty="0" smtClean="0">
                <a:latin typeface="Cooper Black" panose="0208090404030B020404" pitchFamily="18" charset="0"/>
              </a:rPr>
              <a:t>D</a:t>
            </a:r>
          </a:p>
          <a:p>
            <a:r>
              <a:rPr lang="pt-BR" dirty="0" smtClean="0">
                <a:latin typeface="Cooper Black" panose="0208090404030B020404" pitchFamily="18" charset="0"/>
              </a:rPr>
              <a:t>O</a:t>
            </a:r>
          </a:p>
          <a:p>
            <a:r>
              <a:rPr lang="pt-BR" dirty="0" smtClean="0">
                <a:latin typeface="Cooper Black" panose="0208090404030B020404" pitchFamily="18" charset="0"/>
              </a:rPr>
              <a:t>S</a:t>
            </a:r>
          </a:p>
          <a:p>
            <a:endParaRPr lang="pt-BR" dirty="0"/>
          </a:p>
        </p:txBody>
      </p:sp>
      <p:sp>
        <p:nvSpPr>
          <p:cNvPr id="6" name="Elipse 5"/>
          <p:cNvSpPr/>
          <p:nvPr/>
        </p:nvSpPr>
        <p:spPr>
          <a:xfrm>
            <a:off x="4914900" y="3860800"/>
            <a:ext cx="3771900" cy="2540000"/>
          </a:xfrm>
          <a:prstGeom prst="ellipse">
            <a:avLst/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dirty="0" smtClean="0"/>
              <a:t>100%</a:t>
            </a:r>
            <a:endParaRPr lang="pt-BR" sz="6000" dirty="0"/>
          </a:p>
        </p:txBody>
      </p:sp>
    </p:spTree>
    <p:extLst>
      <p:ext uri="{BB962C8B-B14F-4D97-AF65-F5344CB8AC3E}">
        <p14:creationId xmlns="" xmlns:p14="http://schemas.microsoft.com/office/powerpoint/2010/main" val="38142623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98701" y="535210"/>
            <a:ext cx="9205912" cy="1280890"/>
          </a:xfrm>
        </p:spPr>
        <p:txBody>
          <a:bodyPr>
            <a:noAutofit/>
          </a:bodyPr>
          <a:lstStyle/>
          <a:p>
            <a:pPr algn="ctr"/>
            <a:r>
              <a:rPr lang="pt-BR" sz="2200" b="1" dirty="0"/>
              <a:t>Objetivo 2:</a:t>
            </a:r>
            <a:r>
              <a:rPr lang="pt-BR" sz="2200" dirty="0"/>
              <a:t> Melhorar a qualidade de atenção em saúde das crianças.</a:t>
            </a:r>
            <a:r>
              <a:rPr lang="pt-BR" sz="2200" dirty="0" smtClean="0"/>
              <a:t/>
            </a:r>
            <a:br>
              <a:rPr lang="pt-BR" sz="2200" dirty="0" smtClean="0"/>
            </a:br>
            <a:r>
              <a:rPr lang="pt-BR" sz="2200" b="1" dirty="0" smtClean="0"/>
              <a:t>Meta </a:t>
            </a:r>
            <a:r>
              <a:rPr lang="pt-BR" sz="2200" b="1" dirty="0"/>
              <a:t>2.6 - </a:t>
            </a:r>
            <a:r>
              <a:rPr lang="pt-BR" sz="2200" dirty="0"/>
              <a:t>Vacinar 100% das crianças de acordo com a idade.</a:t>
            </a:r>
            <a:br>
              <a:rPr lang="pt-BR" sz="2200" dirty="0"/>
            </a:br>
            <a:endParaRPr lang="pt-BR" sz="22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635000" y="1638300"/>
            <a:ext cx="1574800" cy="3139321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ooper Black" panose="0208090404030B020404" pitchFamily="18" charset="0"/>
              </a:rPr>
              <a:t>R</a:t>
            </a:r>
          </a:p>
          <a:p>
            <a:r>
              <a:rPr lang="pt-BR" dirty="0" smtClean="0">
                <a:latin typeface="Cooper Black" panose="0208090404030B020404" pitchFamily="18" charset="0"/>
              </a:rPr>
              <a:t>E</a:t>
            </a:r>
          </a:p>
          <a:p>
            <a:r>
              <a:rPr lang="pt-BR" dirty="0" smtClean="0">
                <a:latin typeface="Cooper Black" panose="0208090404030B020404" pitchFamily="18" charset="0"/>
              </a:rPr>
              <a:t>S</a:t>
            </a:r>
          </a:p>
          <a:p>
            <a:r>
              <a:rPr lang="pt-BR" dirty="0" smtClean="0">
                <a:latin typeface="Cooper Black" panose="0208090404030B020404" pitchFamily="18" charset="0"/>
              </a:rPr>
              <a:t>U</a:t>
            </a:r>
          </a:p>
          <a:p>
            <a:r>
              <a:rPr lang="pt-BR" dirty="0" smtClean="0">
                <a:latin typeface="Cooper Black" panose="0208090404030B020404" pitchFamily="18" charset="0"/>
              </a:rPr>
              <a:t>L</a:t>
            </a:r>
          </a:p>
          <a:p>
            <a:r>
              <a:rPr lang="pt-BR" dirty="0" smtClean="0">
                <a:latin typeface="Cooper Black" panose="0208090404030B020404" pitchFamily="18" charset="0"/>
              </a:rPr>
              <a:t>T</a:t>
            </a:r>
          </a:p>
          <a:p>
            <a:r>
              <a:rPr lang="pt-BR" dirty="0" smtClean="0">
                <a:latin typeface="Cooper Black" panose="0208090404030B020404" pitchFamily="18" charset="0"/>
              </a:rPr>
              <a:t>A</a:t>
            </a:r>
          </a:p>
          <a:p>
            <a:r>
              <a:rPr lang="pt-BR" dirty="0" smtClean="0">
                <a:latin typeface="Cooper Black" panose="0208090404030B020404" pitchFamily="18" charset="0"/>
              </a:rPr>
              <a:t>D</a:t>
            </a:r>
          </a:p>
          <a:p>
            <a:r>
              <a:rPr lang="pt-BR" dirty="0" smtClean="0">
                <a:latin typeface="Cooper Black" panose="0208090404030B020404" pitchFamily="18" charset="0"/>
              </a:rPr>
              <a:t>O</a:t>
            </a:r>
          </a:p>
          <a:p>
            <a:r>
              <a:rPr lang="pt-BR" dirty="0" smtClean="0">
                <a:latin typeface="Cooper Black" panose="0208090404030B020404" pitchFamily="18" charset="0"/>
              </a:rPr>
              <a:t>S</a:t>
            </a:r>
          </a:p>
          <a:p>
            <a:endParaRPr lang="pt-BR" dirty="0"/>
          </a:p>
        </p:txBody>
      </p:sp>
      <p:graphicFrame>
        <p:nvGraphicFramePr>
          <p:cNvPr id="5" name="Chart 6"/>
          <p:cNvGraphicFramePr>
            <a:graphicFrameLocks/>
          </p:cNvGraphicFramePr>
          <p:nvPr/>
        </p:nvGraphicFramePr>
        <p:xfrm>
          <a:off x="2692401" y="1879600"/>
          <a:ext cx="8369299" cy="370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ângulo 6"/>
          <p:cNvSpPr/>
          <p:nvPr/>
        </p:nvSpPr>
        <p:spPr>
          <a:xfrm>
            <a:off x="2641600" y="5596235"/>
            <a:ext cx="848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/>
              <a:t>Figura </a:t>
            </a:r>
            <a:r>
              <a:rPr lang="pt-BR" b="1" dirty="0" smtClean="0"/>
              <a:t>5 – Proporção </a:t>
            </a:r>
            <a:r>
              <a:rPr lang="pt-BR" b="1" dirty="0" smtClean="0"/>
              <a:t>de crianças com </a:t>
            </a:r>
            <a:r>
              <a:rPr lang="pt-BR" b="1" dirty="0" smtClean="0"/>
              <a:t>vacinação em dia para a idade na ESF </a:t>
            </a:r>
            <a:r>
              <a:rPr lang="pt-BR" b="1" dirty="0" smtClean="0"/>
              <a:t>Agenor Paolo da Silva, Vila </a:t>
            </a:r>
            <a:r>
              <a:rPr lang="pt-BR" b="1" dirty="0" err="1" smtClean="0"/>
              <a:t>Reislândia</a:t>
            </a:r>
            <a:r>
              <a:rPr lang="pt-BR" b="1" dirty="0" smtClean="0"/>
              <a:t>, Alto Alegre/RR, 2015.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87940540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11401" y="370110"/>
            <a:ext cx="9193212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Objetivo 2:</a:t>
            </a:r>
            <a:r>
              <a:rPr lang="pt-BR" sz="2400" dirty="0"/>
              <a:t> Melhorar a qualidade de atenção em saúde das crianças.</a:t>
            </a:r>
            <a:br>
              <a:rPr lang="pt-BR" sz="2400" dirty="0"/>
            </a:br>
            <a:r>
              <a:rPr lang="pt-BR" sz="2400" b="1" dirty="0"/>
              <a:t>Meta 2.7 - </a:t>
            </a:r>
            <a:r>
              <a:rPr lang="pt-BR" sz="2400" dirty="0"/>
              <a:t>Realizar suplementação de ferro em 100% das crianças de 6 a 24 meses.</a:t>
            </a:r>
            <a:r>
              <a:rPr lang="pt-BR" sz="2200" dirty="0"/>
              <a:t/>
            </a:r>
            <a:br>
              <a:rPr lang="pt-BR" sz="2200" dirty="0"/>
            </a:br>
            <a:endParaRPr lang="pt-BR" sz="22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723900" y="1803400"/>
            <a:ext cx="1397000" cy="4154984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Cooper Black" panose="0208090404030B020404" pitchFamily="18" charset="0"/>
              </a:rPr>
              <a:t>R</a:t>
            </a:r>
          </a:p>
          <a:p>
            <a:r>
              <a:rPr lang="pt-BR" sz="2400" dirty="0">
                <a:latin typeface="Cooper Black" panose="0208090404030B020404" pitchFamily="18" charset="0"/>
              </a:rPr>
              <a:t>E</a:t>
            </a:r>
          </a:p>
          <a:p>
            <a:r>
              <a:rPr lang="pt-BR" sz="2400" dirty="0">
                <a:latin typeface="Cooper Black" panose="0208090404030B020404" pitchFamily="18" charset="0"/>
              </a:rPr>
              <a:t>S</a:t>
            </a:r>
          </a:p>
          <a:p>
            <a:r>
              <a:rPr lang="pt-BR" sz="2400" dirty="0">
                <a:latin typeface="Cooper Black" panose="0208090404030B020404" pitchFamily="18" charset="0"/>
              </a:rPr>
              <a:t>U</a:t>
            </a:r>
          </a:p>
          <a:p>
            <a:r>
              <a:rPr lang="pt-BR" sz="2400" dirty="0">
                <a:latin typeface="Cooper Black" panose="0208090404030B020404" pitchFamily="18" charset="0"/>
              </a:rPr>
              <a:t>L</a:t>
            </a:r>
          </a:p>
          <a:p>
            <a:r>
              <a:rPr lang="pt-BR" sz="2400" dirty="0">
                <a:latin typeface="Cooper Black" panose="0208090404030B020404" pitchFamily="18" charset="0"/>
              </a:rPr>
              <a:t>T</a:t>
            </a:r>
          </a:p>
          <a:p>
            <a:r>
              <a:rPr lang="pt-BR" sz="2400" dirty="0">
                <a:latin typeface="Cooper Black" panose="0208090404030B020404" pitchFamily="18" charset="0"/>
              </a:rPr>
              <a:t>A</a:t>
            </a:r>
          </a:p>
          <a:p>
            <a:r>
              <a:rPr lang="pt-BR" sz="2400" dirty="0">
                <a:latin typeface="Cooper Black" panose="0208090404030B020404" pitchFamily="18" charset="0"/>
              </a:rPr>
              <a:t>D</a:t>
            </a:r>
          </a:p>
          <a:p>
            <a:r>
              <a:rPr lang="pt-BR" sz="2400" dirty="0">
                <a:latin typeface="Cooper Black" panose="0208090404030B020404" pitchFamily="18" charset="0"/>
              </a:rPr>
              <a:t>O</a:t>
            </a:r>
          </a:p>
          <a:p>
            <a:r>
              <a:rPr lang="pt-BR" sz="2400" dirty="0">
                <a:latin typeface="Cooper Black" panose="0208090404030B020404" pitchFamily="18" charset="0"/>
              </a:rPr>
              <a:t>S</a:t>
            </a:r>
          </a:p>
          <a:p>
            <a:endParaRPr lang="pt-BR" sz="2000" dirty="0">
              <a:latin typeface="Cooper Black" panose="0208090404030B020404" pitchFamily="18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730500" y="5824835"/>
            <a:ext cx="8356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/>
              <a:t>Figura </a:t>
            </a:r>
            <a:r>
              <a:rPr lang="pt-BR" b="1" dirty="0" smtClean="0"/>
              <a:t>6 – Proporção </a:t>
            </a:r>
            <a:r>
              <a:rPr lang="pt-BR" b="1" dirty="0" smtClean="0"/>
              <a:t>de crianças </a:t>
            </a:r>
            <a:r>
              <a:rPr lang="pt-BR" b="1" dirty="0" smtClean="0"/>
              <a:t>de 6 a 24 meses com suplementação de ferro na ESF </a:t>
            </a:r>
            <a:r>
              <a:rPr lang="pt-BR" b="1" dirty="0" smtClean="0"/>
              <a:t>Agenor Paolo da Silva, Vila </a:t>
            </a:r>
            <a:r>
              <a:rPr lang="pt-BR" b="1" dirty="0" err="1" smtClean="0"/>
              <a:t>Reislândia</a:t>
            </a:r>
            <a:r>
              <a:rPr lang="pt-BR" b="1" dirty="0" smtClean="0"/>
              <a:t>, Alto Alegre/RR, 2015.</a:t>
            </a:r>
            <a:endParaRPr lang="pt-BR" dirty="0"/>
          </a:p>
        </p:txBody>
      </p:sp>
      <p:graphicFrame>
        <p:nvGraphicFramePr>
          <p:cNvPr id="6" name="Chart 7"/>
          <p:cNvGraphicFramePr>
            <a:graphicFrameLocks/>
          </p:cNvGraphicFramePr>
          <p:nvPr/>
        </p:nvGraphicFramePr>
        <p:xfrm>
          <a:off x="2692400" y="1968500"/>
          <a:ext cx="8318500" cy="370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47987353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192310"/>
            <a:ext cx="9918699" cy="2741390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Objetivo 2:</a:t>
            </a:r>
            <a:r>
              <a:rPr lang="pt-BR" sz="2800" dirty="0"/>
              <a:t> Melhorar a qualidade de atenção em saúde das crianças</a:t>
            </a:r>
            <a:r>
              <a:rPr lang="pt-BR" sz="2800" dirty="0" smtClean="0"/>
              <a:t>.</a:t>
            </a:r>
            <a:br>
              <a:rPr lang="pt-BR" sz="2800" dirty="0" smtClean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b="1" dirty="0"/>
              <a:t>Meta 2.8 -</a:t>
            </a:r>
            <a:r>
              <a:rPr lang="pt-BR" sz="2800" dirty="0"/>
              <a:t> Realizar triagem auditiva em 100% das crianças.</a:t>
            </a:r>
            <a:br>
              <a:rPr lang="pt-BR" sz="2800" dirty="0"/>
            </a:br>
            <a:r>
              <a:rPr lang="pt-BR" sz="2800" b="1" dirty="0"/>
              <a:t>Meta 2.9 - </a:t>
            </a:r>
            <a:r>
              <a:rPr lang="pt-BR" sz="2800" dirty="0"/>
              <a:t>Realizar teste do pezinho em 100% das crianças até 7 dias de vida.</a:t>
            </a:r>
            <a:r>
              <a:rPr lang="pt-BR" sz="2000" dirty="0"/>
              <a:t/>
            </a:r>
            <a:br>
              <a:rPr lang="pt-BR" sz="2000" dirty="0"/>
            </a:br>
            <a:endParaRPr lang="pt-BR" sz="20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495800" y="3644900"/>
            <a:ext cx="4584700" cy="2710822"/>
          </a:xfrm>
          <a:prstGeom prst="ellipse">
            <a:avLst/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pt-BR" sz="6000" dirty="0" smtClean="0"/>
              <a:t>100%</a:t>
            </a:r>
            <a:endParaRPr lang="pt-BR" sz="6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584200" y="1727200"/>
            <a:ext cx="1003300" cy="3139321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pt-BR" dirty="0">
                <a:latin typeface="Cooper Black" panose="0208090404030B020404" pitchFamily="18" charset="0"/>
              </a:rPr>
              <a:t>R</a:t>
            </a:r>
          </a:p>
          <a:p>
            <a:r>
              <a:rPr lang="pt-BR" dirty="0">
                <a:latin typeface="Cooper Black" panose="0208090404030B020404" pitchFamily="18" charset="0"/>
              </a:rPr>
              <a:t>E</a:t>
            </a:r>
          </a:p>
          <a:p>
            <a:r>
              <a:rPr lang="pt-BR" dirty="0">
                <a:latin typeface="Cooper Black" panose="0208090404030B020404" pitchFamily="18" charset="0"/>
              </a:rPr>
              <a:t>S</a:t>
            </a:r>
          </a:p>
          <a:p>
            <a:r>
              <a:rPr lang="pt-BR" dirty="0">
                <a:latin typeface="Cooper Black" panose="0208090404030B020404" pitchFamily="18" charset="0"/>
              </a:rPr>
              <a:t>U</a:t>
            </a:r>
          </a:p>
          <a:p>
            <a:r>
              <a:rPr lang="pt-BR" dirty="0">
                <a:latin typeface="Cooper Black" panose="0208090404030B020404" pitchFamily="18" charset="0"/>
              </a:rPr>
              <a:t>L</a:t>
            </a:r>
          </a:p>
          <a:p>
            <a:r>
              <a:rPr lang="pt-BR" dirty="0">
                <a:latin typeface="Cooper Black" panose="0208090404030B020404" pitchFamily="18" charset="0"/>
              </a:rPr>
              <a:t>T</a:t>
            </a:r>
          </a:p>
          <a:p>
            <a:r>
              <a:rPr lang="pt-BR" dirty="0">
                <a:latin typeface="Cooper Black" panose="0208090404030B020404" pitchFamily="18" charset="0"/>
              </a:rPr>
              <a:t>A</a:t>
            </a:r>
          </a:p>
          <a:p>
            <a:r>
              <a:rPr lang="pt-BR" dirty="0">
                <a:latin typeface="Cooper Black" panose="0208090404030B020404" pitchFamily="18" charset="0"/>
              </a:rPr>
              <a:t>D</a:t>
            </a:r>
          </a:p>
          <a:p>
            <a:r>
              <a:rPr lang="pt-BR" dirty="0">
                <a:latin typeface="Cooper Black" panose="0208090404030B020404" pitchFamily="18" charset="0"/>
              </a:rPr>
              <a:t>O</a:t>
            </a:r>
          </a:p>
          <a:p>
            <a:r>
              <a:rPr lang="pt-BR" dirty="0">
                <a:latin typeface="Cooper Black" panose="0208090404030B020404" pitchFamily="18" charset="0"/>
              </a:rPr>
              <a:t>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3659379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2501" y="319310"/>
            <a:ext cx="9282112" cy="1280890"/>
          </a:xfrm>
        </p:spPr>
        <p:txBody>
          <a:bodyPr>
            <a:noAutofit/>
          </a:bodyPr>
          <a:lstStyle/>
          <a:p>
            <a:pPr algn="ctr"/>
            <a:r>
              <a:rPr lang="pt-BR" sz="2200" b="1" dirty="0"/>
              <a:t>Objetivo 2:</a:t>
            </a:r>
            <a:r>
              <a:rPr lang="pt-BR" sz="2200" dirty="0"/>
              <a:t> Melhorar a qualidade de atenção em saúde das crianças.</a:t>
            </a:r>
            <a:br>
              <a:rPr lang="pt-BR" sz="2200" dirty="0"/>
            </a:br>
            <a:r>
              <a:rPr lang="pt-BR" sz="2200" b="1" dirty="0"/>
              <a:t>Meta 2.10 - </a:t>
            </a:r>
            <a:r>
              <a:rPr lang="pt-BR" sz="2200" dirty="0"/>
              <a:t>Realizar avaliação da necessidade de atendimento odontológico 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584200" y="1905000"/>
            <a:ext cx="1066800" cy="3139321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pt-BR" dirty="0">
                <a:latin typeface="Cooper Black" panose="0208090404030B020404" pitchFamily="18" charset="0"/>
              </a:rPr>
              <a:t>R</a:t>
            </a:r>
          </a:p>
          <a:p>
            <a:r>
              <a:rPr lang="pt-BR" dirty="0">
                <a:latin typeface="Cooper Black" panose="0208090404030B020404" pitchFamily="18" charset="0"/>
              </a:rPr>
              <a:t>E</a:t>
            </a:r>
          </a:p>
          <a:p>
            <a:r>
              <a:rPr lang="pt-BR" dirty="0">
                <a:latin typeface="Cooper Black" panose="0208090404030B020404" pitchFamily="18" charset="0"/>
              </a:rPr>
              <a:t>S</a:t>
            </a:r>
          </a:p>
          <a:p>
            <a:r>
              <a:rPr lang="pt-BR" dirty="0">
                <a:latin typeface="Cooper Black" panose="0208090404030B020404" pitchFamily="18" charset="0"/>
              </a:rPr>
              <a:t>U</a:t>
            </a:r>
          </a:p>
          <a:p>
            <a:r>
              <a:rPr lang="pt-BR" dirty="0">
                <a:latin typeface="Cooper Black" panose="0208090404030B020404" pitchFamily="18" charset="0"/>
              </a:rPr>
              <a:t>L</a:t>
            </a:r>
          </a:p>
          <a:p>
            <a:r>
              <a:rPr lang="pt-BR" dirty="0">
                <a:latin typeface="Cooper Black" panose="0208090404030B020404" pitchFamily="18" charset="0"/>
              </a:rPr>
              <a:t>T</a:t>
            </a:r>
          </a:p>
          <a:p>
            <a:r>
              <a:rPr lang="pt-BR" dirty="0">
                <a:latin typeface="Cooper Black" panose="0208090404030B020404" pitchFamily="18" charset="0"/>
              </a:rPr>
              <a:t>A</a:t>
            </a:r>
          </a:p>
          <a:p>
            <a:r>
              <a:rPr lang="pt-BR" dirty="0">
                <a:latin typeface="Cooper Black" panose="0208090404030B020404" pitchFamily="18" charset="0"/>
              </a:rPr>
              <a:t>D</a:t>
            </a:r>
          </a:p>
          <a:p>
            <a:r>
              <a:rPr lang="pt-BR" dirty="0">
                <a:latin typeface="Cooper Black" panose="0208090404030B020404" pitchFamily="18" charset="0"/>
              </a:rPr>
              <a:t>O</a:t>
            </a:r>
          </a:p>
          <a:p>
            <a:r>
              <a:rPr lang="pt-BR" dirty="0">
                <a:latin typeface="Cooper Black" panose="0208090404030B020404" pitchFamily="18" charset="0"/>
              </a:rPr>
              <a:t>S</a:t>
            </a:r>
          </a:p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552700" y="5634335"/>
            <a:ext cx="86741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/>
              <a:t>Figura </a:t>
            </a:r>
            <a:r>
              <a:rPr lang="pt-BR" b="1" dirty="0" smtClean="0"/>
              <a:t>7 – Proporção </a:t>
            </a:r>
            <a:r>
              <a:rPr lang="pt-BR" b="1" dirty="0" smtClean="0"/>
              <a:t>de crianças </a:t>
            </a:r>
            <a:r>
              <a:rPr lang="pt-BR" b="1" dirty="0" smtClean="0"/>
              <a:t>entre 6 e 72 meses com avaliação de necessidade de atendimento odontológico na ESF </a:t>
            </a:r>
            <a:r>
              <a:rPr lang="pt-BR" b="1" dirty="0" smtClean="0"/>
              <a:t>Agenor Paolo da Silva, Vila </a:t>
            </a:r>
            <a:r>
              <a:rPr lang="pt-BR" b="1" dirty="0" err="1" smtClean="0"/>
              <a:t>Reislândia</a:t>
            </a:r>
            <a:r>
              <a:rPr lang="pt-BR" b="1" dirty="0" smtClean="0"/>
              <a:t>, Alto Alegre/RR, 2015.</a:t>
            </a:r>
            <a:endParaRPr lang="pt-BR" dirty="0"/>
          </a:p>
        </p:txBody>
      </p:sp>
      <p:graphicFrame>
        <p:nvGraphicFramePr>
          <p:cNvPr id="6" name="Chart 1"/>
          <p:cNvGraphicFramePr>
            <a:graphicFrameLocks/>
          </p:cNvGraphicFramePr>
          <p:nvPr/>
        </p:nvGraphicFramePr>
        <p:xfrm>
          <a:off x="2540000" y="1879600"/>
          <a:ext cx="8686799" cy="370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7425693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1" y="217710"/>
            <a:ext cx="9207500" cy="152219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Objetivo 2:</a:t>
            </a:r>
            <a:r>
              <a:rPr lang="pt-BR" sz="2400" dirty="0"/>
              <a:t> Melhorar a qualidade de atenção em saúde das crianças.</a:t>
            </a:r>
            <a:br>
              <a:rPr lang="pt-BR" sz="2400" dirty="0"/>
            </a:br>
            <a:r>
              <a:rPr lang="pt-BR" sz="2400" b="1" dirty="0"/>
              <a:t>Meta </a:t>
            </a:r>
            <a:r>
              <a:rPr lang="pt-BR" sz="2400" b="1" dirty="0" smtClean="0"/>
              <a:t>2.11- </a:t>
            </a:r>
            <a:r>
              <a:rPr lang="pt-BR" sz="2400" dirty="0"/>
              <a:t>Realizar primeira consulta odontológica para 100% das crianças de 6 a 72 meses de idade moradoras da área de abrangência, cadastradas na unidade de saúde.</a:t>
            </a:r>
            <a:r>
              <a:rPr lang="pt-BR" sz="2200" dirty="0"/>
              <a:t/>
            </a:r>
            <a:br>
              <a:rPr lang="pt-BR" sz="2200" dirty="0"/>
            </a:br>
            <a:endParaRPr lang="pt-BR" sz="22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596900" y="1905000"/>
            <a:ext cx="1003300" cy="3139321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pt-BR" dirty="0">
                <a:latin typeface="Cooper Black" panose="0208090404030B020404" pitchFamily="18" charset="0"/>
              </a:rPr>
              <a:t>R</a:t>
            </a:r>
          </a:p>
          <a:p>
            <a:r>
              <a:rPr lang="pt-BR" dirty="0">
                <a:latin typeface="Cooper Black" panose="0208090404030B020404" pitchFamily="18" charset="0"/>
              </a:rPr>
              <a:t>E</a:t>
            </a:r>
          </a:p>
          <a:p>
            <a:r>
              <a:rPr lang="pt-BR" dirty="0">
                <a:latin typeface="Cooper Black" panose="0208090404030B020404" pitchFamily="18" charset="0"/>
              </a:rPr>
              <a:t>S</a:t>
            </a:r>
          </a:p>
          <a:p>
            <a:r>
              <a:rPr lang="pt-BR" dirty="0">
                <a:latin typeface="Cooper Black" panose="0208090404030B020404" pitchFamily="18" charset="0"/>
              </a:rPr>
              <a:t>U</a:t>
            </a:r>
          </a:p>
          <a:p>
            <a:r>
              <a:rPr lang="pt-BR" dirty="0">
                <a:latin typeface="Cooper Black" panose="0208090404030B020404" pitchFamily="18" charset="0"/>
              </a:rPr>
              <a:t>L</a:t>
            </a:r>
          </a:p>
          <a:p>
            <a:r>
              <a:rPr lang="pt-BR" dirty="0">
                <a:latin typeface="Cooper Black" panose="0208090404030B020404" pitchFamily="18" charset="0"/>
              </a:rPr>
              <a:t>T</a:t>
            </a:r>
          </a:p>
          <a:p>
            <a:r>
              <a:rPr lang="pt-BR" dirty="0">
                <a:latin typeface="Cooper Black" panose="0208090404030B020404" pitchFamily="18" charset="0"/>
              </a:rPr>
              <a:t>A</a:t>
            </a:r>
          </a:p>
          <a:p>
            <a:r>
              <a:rPr lang="pt-BR" dirty="0">
                <a:latin typeface="Cooper Black" panose="0208090404030B020404" pitchFamily="18" charset="0"/>
              </a:rPr>
              <a:t>D</a:t>
            </a:r>
          </a:p>
          <a:p>
            <a:r>
              <a:rPr lang="pt-BR" dirty="0">
                <a:latin typeface="Cooper Black" panose="0208090404030B020404" pitchFamily="18" charset="0"/>
              </a:rPr>
              <a:t>O</a:t>
            </a:r>
          </a:p>
          <a:p>
            <a:r>
              <a:rPr lang="pt-BR" dirty="0">
                <a:latin typeface="Cooper Black" panose="0208090404030B020404" pitchFamily="18" charset="0"/>
              </a:rPr>
              <a:t>S</a:t>
            </a:r>
          </a:p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692400" y="5761335"/>
            <a:ext cx="8356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/>
              <a:t>Figura </a:t>
            </a:r>
            <a:r>
              <a:rPr lang="pt-BR" b="1" dirty="0" smtClean="0"/>
              <a:t>8 – Proporção </a:t>
            </a:r>
            <a:r>
              <a:rPr lang="pt-BR" b="1" dirty="0" smtClean="0"/>
              <a:t>de crianças </a:t>
            </a:r>
            <a:r>
              <a:rPr lang="pt-BR" b="1" dirty="0" smtClean="0"/>
              <a:t>de 6 a 72 meses com primeira consulta odontológica na ESF </a:t>
            </a:r>
            <a:r>
              <a:rPr lang="pt-BR" b="1" dirty="0" smtClean="0"/>
              <a:t>Agenor Paolo da Silva, Vila </a:t>
            </a:r>
            <a:r>
              <a:rPr lang="pt-BR" b="1" dirty="0" err="1" smtClean="0"/>
              <a:t>Reislândia</a:t>
            </a:r>
            <a:r>
              <a:rPr lang="pt-BR" b="1" dirty="0" smtClean="0"/>
              <a:t>, Alto Alegre/RR, 2015.</a:t>
            </a:r>
            <a:endParaRPr lang="pt-BR" dirty="0"/>
          </a:p>
        </p:txBody>
      </p:sp>
      <p:graphicFrame>
        <p:nvGraphicFramePr>
          <p:cNvPr id="6" name="Chart 2"/>
          <p:cNvGraphicFramePr>
            <a:graphicFrameLocks/>
          </p:cNvGraphicFramePr>
          <p:nvPr/>
        </p:nvGraphicFramePr>
        <p:xfrm>
          <a:off x="2628900" y="2159001"/>
          <a:ext cx="8394700" cy="354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20836737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b="1" dirty="0"/>
              <a:t>Objetivo 3:</a:t>
            </a:r>
            <a:r>
              <a:rPr lang="pt-BR" sz="2800" dirty="0"/>
              <a:t> Melhorar a adesão ao programa de Saúde da Criança</a:t>
            </a:r>
            <a:r>
              <a:rPr lang="pt-BR" sz="2800" dirty="0" smtClean="0"/>
              <a:t>.</a:t>
            </a:r>
            <a:br>
              <a:rPr lang="pt-BR" sz="2800" dirty="0" smtClean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b="1" dirty="0"/>
              <a:t>Meta </a:t>
            </a:r>
            <a:r>
              <a:rPr lang="pt-BR" sz="2800" b="1" dirty="0" smtClean="0"/>
              <a:t>3.1- </a:t>
            </a:r>
            <a:r>
              <a:rPr lang="pt-BR" sz="2800" dirty="0"/>
              <a:t>Fazer busca ativa de 100% das crianças faltosas às consultas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635500" y="3162300"/>
            <a:ext cx="4203700" cy="2520322"/>
          </a:xfrm>
          <a:prstGeom prst="ellipse">
            <a:avLst/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pt-BR" sz="6000" dirty="0" smtClean="0"/>
              <a:t>100%</a:t>
            </a:r>
            <a:endParaRPr lang="pt-BR" sz="6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584200" y="1752600"/>
            <a:ext cx="1346200" cy="3139321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pt-BR" dirty="0">
                <a:latin typeface="Cooper Black" panose="0208090404030B020404" pitchFamily="18" charset="0"/>
              </a:rPr>
              <a:t>R</a:t>
            </a:r>
          </a:p>
          <a:p>
            <a:r>
              <a:rPr lang="pt-BR" dirty="0">
                <a:latin typeface="Cooper Black" panose="0208090404030B020404" pitchFamily="18" charset="0"/>
              </a:rPr>
              <a:t>E</a:t>
            </a:r>
          </a:p>
          <a:p>
            <a:r>
              <a:rPr lang="pt-BR" dirty="0">
                <a:latin typeface="Cooper Black" panose="0208090404030B020404" pitchFamily="18" charset="0"/>
              </a:rPr>
              <a:t>S</a:t>
            </a:r>
          </a:p>
          <a:p>
            <a:r>
              <a:rPr lang="pt-BR" dirty="0">
                <a:latin typeface="Cooper Black" panose="0208090404030B020404" pitchFamily="18" charset="0"/>
              </a:rPr>
              <a:t>U</a:t>
            </a:r>
          </a:p>
          <a:p>
            <a:r>
              <a:rPr lang="pt-BR" dirty="0">
                <a:latin typeface="Cooper Black" panose="0208090404030B020404" pitchFamily="18" charset="0"/>
              </a:rPr>
              <a:t>L</a:t>
            </a:r>
          </a:p>
          <a:p>
            <a:r>
              <a:rPr lang="pt-BR" dirty="0">
                <a:latin typeface="Cooper Black" panose="0208090404030B020404" pitchFamily="18" charset="0"/>
              </a:rPr>
              <a:t>T</a:t>
            </a:r>
          </a:p>
          <a:p>
            <a:r>
              <a:rPr lang="pt-BR" dirty="0">
                <a:latin typeface="Cooper Black" panose="0208090404030B020404" pitchFamily="18" charset="0"/>
              </a:rPr>
              <a:t>A</a:t>
            </a:r>
          </a:p>
          <a:p>
            <a:r>
              <a:rPr lang="pt-BR" dirty="0">
                <a:latin typeface="Cooper Black" panose="0208090404030B020404" pitchFamily="18" charset="0"/>
              </a:rPr>
              <a:t>D</a:t>
            </a:r>
          </a:p>
          <a:p>
            <a:r>
              <a:rPr lang="pt-BR" dirty="0">
                <a:latin typeface="Cooper Black" panose="0208090404030B020404" pitchFamily="18" charset="0"/>
              </a:rPr>
              <a:t>O</a:t>
            </a:r>
          </a:p>
          <a:p>
            <a:r>
              <a:rPr lang="pt-BR" dirty="0">
                <a:latin typeface="Cooper Black" panose="0208090404030B020404" pitchFamily="18" charset="0"/>
              </a:rPr>
              <a:t>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1723181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Alto Alegre/RR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Possui 16.448 habitantes</a:t>
            </a:r>
          </a:p>
          <a:p>
            <a:r>
              <a:rPr lang="pt-BR" sz="3600" dirty="0" smtClean="0"/>
              <a:t>Faz fronteira com a Venezuela</a:t>
            </a:r>
          </a:p>
          <a:p>
            <a:r>
              <a:rPr lang="pt-BR" sz="3600" dirty="0" smtClean="0"/>
              <a:t>Dista 87 km da capital Boa Vista</a:t>
            </a:r>
            <a:endParaRPr lang="pt-BR" sz="3600" dirty="0"/>
          </a:p>
        </p:txBody>
      </p:sp>
    </p:spTree>
    <p:extLst>
      <p:ext uri="{BB962C8B-B14F-4D97-AF65-F5344CB8AC3E}">
        <p14:creationId xmlns="" xmlns:p14="http://schemas.microsoft.com/office/powerpoint/2010/main" val="16032210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7601" y="319310"/>
            <a:ext cx="9117012" cy="1280890"/>
          </a:xfrm>
        </p:spPr>
        <p:txBody>
          <a:bodyPr>
            <a:noAutofit/>
          </a:bodyPr>
          <a:lstStyle/>
          <a:p>
            <a:pPr algn="ctr"/>
            <a:r>
              <a:rPr lang="pt-BR" sz="2200" b="1" dirty="0"/>
              <a:t>Objetivo 4: </a:t>
            </a:r>
            <a:r>
              <a:rPr lang="pt-BR" sz="2200" dirty="0"/>
              <a:t>Melhorar o registro das informações.</a:t>
            </a:r>
            <a:br>
              <a:rPr lang="pt-BR" sz="2200" dirty="0"/>
            </a:br>
            <a:r>
              <a:rPr lang="pt-BR" sz="2200" b="1" dirty="0"/>
              <a:t>Meta </a:t>
            </a:r>
            <a:r>
              <a:rPr lang="pt-BR" sz="2200" b="1" dirty="0" smtClean="0"/>
              <a:t>4.1- </a:t>
            </a:r>
            <a:r>
              <a:rPr lang="pt-BR" sz="2200" dirty="0"/>
              <a:t>Manter registro na ficha de acompanhamento/espelho da saúde da criança de 100% das crianças que consultam no serviço. </a:t>
            </a:r>
            <a:r>
              <a:rPr lang="pt-BR" sz="2000" dirty="0"/>
              <a:t/>
            </a:r>
            <a:br>
              <a:rPr lang="pt-BR" sz="2000" dirty="0"/>
            </a:br>
            <a:endParaRPr lang="pt-BR" sz="20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622300" y="1600200"/>
            <a:ext cx="1168400" cy="3139321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pt-BR" dirty="0">
                <a:latin typeface="Cooper Black" panose="0208090404030B020404" pitchFamily="18" charset="0"/>
              </a:rPr>
              <a:t>R</a:t>
            </a:r>
          </a:p>
          <a:p>
            <a:r>
              <a:rPr lang="pt-BR" dirty="0">
                <a:latin typeface="Cooper Black" panose="0208090404030B020404" pitchFamily="18" charset="0"/>
              </a:rPr>
              <a:t>E</a:t>
            </a:r>
          </a:p>
          <a:p>
            <a:r>
              <a:rPr lang="pt-BR" dirty="0">
                <a:latin typeface="Cooper Black" panose="0208090404030B020404" pitchFamily="18" charset="0"/>
              </a:rPr>
              <a:t>S</a:t>
            </a:r>
          </a:p>
          <a:p>
            <a:r>
              <a:rPr lang="pt-BR" dirty="0">
                <a:latin typeface="Cooper Black" panose="0208090404030B020404" pitchFamily="18" charset="0"/>
              </a:rPr>
              <a:t>U</a:t>
            </a:r>
          </a:p>
          <a:p>
            <a:r>
              <a:rPr lang="pt-BR" dirty="0">
                <a:latin typeface="Cooper Black" panose="0208090404030B020404" pitchFamily="18" charset="0"/>
              </a:rPr>
              <a:t>L</a:t>
            </a:r>
          </a:p>
          <a:p>
            <a:r>
              <a:rPr lang="pt-BR" dirty="0">
                <a:latin typeface="Cooper Black" panose="0208090404030B020404" pitchFamily="18" charset="0"/>
              </a:rPr>
              <a:t>T</a:t>
            </a:r>
          </a:p>
          <a:p>
            <a:r>
              <a:rPr lang="pt-BR" dirty="0">
                <a:latin typeface="Cooper Black" panose="0208090404030B020404" pitchFamily="18" charset="0"/>
              </a:rPr>
              <a:t>A</a:t>
            </a:r>
          </a:p>
          <a:p>
            <a:r>
              <a:rPr lang="pt-BR" dirty="0">
                <a:latin typeface="Cooper Black" panose="0208090404030B020404" pitchFamily="18" charset="0"/>
              </a:rPr>
              <a:t>D</a:t>
            </a:r>
          </a:p>
          <a:p>
            <a:r>
              <a:rPr lang="pt-BR" dirty="0">
                <a:latin typeface="Cooper Black" panose="0208090404030B020404" pitchFamily="18" charset="0"/>
              </a:rPr>
              <a:t>O</a:t>
            </a:r>
          </a:p>
          <a:p>
            <a:r>
              <a:rPr lang="pt-BR" dirty="0">
                <a:latin typeface="Cooper Black" panose="0208090404030B020404" pitchFamily="18" charset="0"/>
              </a:rPr>
              <a:t>S</a:t>
            </a:r>
          </a:p>
          <a:p>
            <a:endParaRPr lang="pt-BR" dirty="0"/>
          </a:p>
        </p:txBody>
      </p:sp>
      <p:graphicFrame>
        <p:nvGraphicFramePr>
          <p:cNvPr id="5" name="Chart 3"/>
          <p:cNvGraphicFramePr>
            <a:graphicFrameLocks/>
          </p:cNvGraphicFramePr>
          <p:nvPr/>
        </p:nvGraphicFramePr>
        <p:xfrm>
          <a:off x="2768600" y="1905000"/>
          <a:ext cx="8229600" cy="3606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ângulo 6"/>
          <p:cNvSpPr/>
          <p:nvPr/>
        </p:nvSpPr>
        <p:spPr>
          <a:xfrm>
            <a:off x="2806700" y="5748635"/>
            <a:ext cx="835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/>
              <a:t>Figura </a:t>
            </a:r>
            <a:r>
              <a:rPr lang="pt-BR" b="1" dirty="0" smtClean="0"/>
              <a:t>9 – Proporção </a:t>
            </a:r>
            <a:r>
              <a:rPr lang="pt-BR" b="1" dirty="0" smtClean="0"/>
              <a:t>de crianças </a:t>
            </a:r>
            <a:r>
              <a:rPr lang="pt-BR" b="1" dirty="0" smtClean="0"/>
              <a:t>com registro atualizado na ESF </a:t>
            </a:r>
            <a:r>
              <a:rPr lang="pt-BR" b="1" dirty="0" smtClean="0"/>
              <a:t>Agenor Paolo da Silva, Vila </a:t>
            </a:r>
            <a:r>
              <a:rPr lang="pt-BR" b="1" dirty="0" err="1" smtClean="0"/>
              <a:t>Reislândia</a:t>
            </a:r>
            <a:r>
              <a:rPr lang="pt-BR" b="1" dirty="0" smtClean="0"/>
              <a:t>, Alto Alegre/RR, 2015.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12587878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09801" y="624110"/>
            <a:ext cx="9294812" cy="1280890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Objetivo 5:</a:t>
            </a:r>
            <a:r>
              <a:rPr lang="pt-BR" sz="2800" dirty="0"/>
              <a:t> Mapear as crianças de risco pertencentes à área de abrangência</a:t>
            </a:r>
            <a:r>
              <a:rPr lang="pt-BR" sz="2800" dirty="0" smtClean="0"/>
              <a:t>.</a:t>
            </a:r>
            <a:br>
              <a:rPr lang="pt-BR" sz="2800" dirty="0" smtClean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b="1" dirty="0"/>
              <a:t>Meta 5.1 - </a:t>
            </a:r>
            <a:r>
              <a:rPr lang="pt-BR" sz="2800" dirty="0"/>
              <a:t>Realizar avaliação de risco em 100% das crianças cadastradas no programa.</a:t>
            </a:r>
            <a:r>
              <a:rPr lang="pt-BR" sz="2000" dirty="0"/>
              <a:t/>
            </a:r>
            <a:br>
              <a:rPr lang="pt-BR" sz="2000" dirty="0"/>
            </a:br>
            <a:endParaRPr lang="pt-BR" sz="2000" dirty="0"/>
          </a:p>
        </p:txBody>
      </p:sp>
      <p:sp>
        <p:nvSpPr>
          <p:cNvPr id="5" name="Espaço Reservado para Conteúdo 3"/>
          <p:cNvSpPr>
            <a:spLocks noGrp="1"/>
          </p:cNvSpPr>
          <p:nvPr>
            <p:ph idx="1"/>
          </p:nvPr>
        </p:nvSpPr>
        <p:spPr>
          <a:xfrm>
            <a:off x="4622800" y="3352800"/>
            <a:ext cx="4483100" cy="2723522"/>
          </a:xfrm>
          <a:prstGeom prst="ellipse">
            <a:avLst/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pt-BR" sz="6000" dirty="0" smtClean="0"/>
              <a:t>100%</a:t>
            </a:r>
            <a:endParaRPr lang="pt-BR" sz="60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596900" y="1701800"/>
            <a:ext cx="1244600" cy="3139321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pt-BR" dirty="0">
                <a:latin typeface="Cooper Black" panose="0208090404030B020404" pitchFamily="18" charset="0"/>
              </a:rPr>
              <a:t>R</a:t>
            </a:r>
          </a:p>
          <a:p>
            <a:r>
              <a:rPr lang="pt-BR" dirty="0">
                <a:latin typeface="Cooper Black" panose="0208090404030B020404" pitchFamily="18" charset="0"/>
              </a:rPr>
              <a:t>E</a:t>
            </a:r>
          </a:p>
          <a:p>
            <a:r>
              <a:rPr lang="pt-BR" dirty="0">
                <a:latin typeface="Cooper Black" panose="0208090404030B020404" pitchFamily="18" charset="0"/>
              </a:rPr>
              <a:t>S</a:t>
            </a:r>
          </a:p>
          <a:p>
            <a:r>
              <a:rPr lang="pt-BR" dirty="0">
                <a:latin typeface="Cooper Black" panose="0208090404030B020404" pitchFamily="18" charset="0"/>
              </a:rPr>
              <a:t>U</a:t>
            </a:r>
          </a:p>
          <a:p>
            <a:r>
              <a:rPr lang="pt-BR" dirty="0">
                <a:latin typeface="Cooper Black" panose="0208090404030B020404" pitchFamily="18" charset="0"/>
              </a:rPr>
              <a:t>L</a:t>
            </a:r>
          </a:p>
          <a:p>
            <a:r>
              <a:rPr lang="pt-BR" dirty="0">
                <a:latin typeface="Cooper Black" panose="0208090404030B020404" pitchFamily="18" charset="0"/>
              </a:rPr>
              <a:t>T</a:t>
            </a:r>
          </a:p>
          <a:p>
            <a:r>
              <a:rPr lang="pt-BR" dirty="0">
                <a:latin typeface="Cooper Black" panose="0208090404030B020404" pitchFamily="18" charset="0"/>
              </a:rPr>
              <a:t>A</a:t>
            </a:r>
          </a:p>
          <a:p>
            <a:r>
              <a:rPr lang="pt-BR" dirty="0">
                <a:latin typeface="Cooper Black" panose="0208090404030B020404" pitchFamily="18" charset="0"/>
              </a:rPr>
              <a:t>D</a:t>
            </a:r>
          </a:p>
          <a:p>
            <a:r>
              <a:rPr lang="pt-BR" dirty="0">
                <a:latin typeface="Cooper Black" panose="0208090404030B020404" pitchFamily="18" charset="0"/>
              </a:rPr>
              <a:t>O</a:t>
            </a:r>
          </a:p>
          <a:p>
            <a:r>
              <a:rPr lang="pt-BR" dirty="0">
                <a:latin typeface="Cooper Black" panose="0208090404030B020404" pitchFamily="18" charset="0"/>
              </a:rPr>
              <a:t>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0704999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1200" y="624110"/>
            <a:ext cx="9893299" cy="1928590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Objetivo 6:</a:t>
            </a:r>
            <a:r>
              <a:rPr lang="pt-BR" sz="2800" dirty="0"/>
              <a:t> Promover a saúde das crianças</a:t>
            </a:r>
            <a:r>
              <a:rPr lang="pt-BR" sz="2800" dirty="0" smtClean="0"/>
              <a:t>.</a:t>
            </a:r>
            <a:br>
              <a:rPr lang="pt-BR" sz="2800" dirty="0" smtClean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b="1" dirty="0"/>
              <a:t>Meta </a:t>
            </a:r>
            <a:r>
              <a:rPr lang="pt-BR" sz="2800" b="1" dirty="0" smtClean="0"/>
              <a:t>6.1- </a:t>
            </a:r>
            <a:r>
              <a:rPr lang="pt-BR" sz="2800" dirty="0"/>
              <a:t>Dar orientações para prevenir acidentes na infância em 100% das consultas de saúde da criança.</a:t>
            </a:r>
            <a:r>
              <a:rPr lang="pt-BR" sz="2000" dirty="0"/>
              <a:t/>
            </a:r>
            <a:br>
              <a:rPr lang="pt-BR" sz="2000" dirty="0"/>
            </a:br>
            <a:endParaRPr lang="pt-BR" sz="20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368800" y="3073400"/>
            <a:ext cx="4292600" cy="2552700"/>
          </a:xfrm>
          <a:prstGeom prst="ellipse">
            <a:avLst/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pt-BR" sz="6000" dirty="0" smtClean="0"/>
              <a:t>100%</a:t>
            </a:r>
            <a:endParaRPr lang="pt-BR" sz="6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571500" y="1739900"/>
            <a:ext cx="1244600" cy="3139321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pt-BR" dirty="0">
                <a:latin typeface="Cooper Black" panose="0208090404030B020404" pitchFamily="18" charset="0"/>
              </a:rPr>
              <a:t>R</a:t>
            </a:r>
          </a:p>
          <a:p>
            <a:r>
              <a:rPr lang="pt-BR" dirty="0">
                <a:latin typeface="Cooper Black" panose="0208090404030B020404" pitchFamily="18" charset="0"/>
              </a:rPr>
              <a:t>E</a:t>
            </a:r>
          </a:p>
          <a:p>
            <a:r>
              <a:rPr lang="pt-BR" dirty="0">
                <a:latin typeface="Cooper Black" panose="0208090404030B020404" pitchFamily="18" charset="0"/>
              </a:rPr>
              <a:t>S</a:t>
            </a:r>
          </a:p>
          <a:p>
            <a:r>
              <a:rPr lang="pt-BR" dirty="0">
                <a:latin typeface="Cooper Black" panose="0208090404030B020404" pitchFamily="18" charset="0"/>
              </a:rPr>
              <a:t>U</a:t>
            </a:r>
          </a:p>
          <a:p>
            <a:r>
              <a:rPr lang="pt-BR" dirty="0">
                <a:latin typeface="Cooper Black" panose="0208090404030B020404" pitchFamily="18" charset="0"/>
              </a:rPr>
              <a:t>L</a:t>
            </a:r>
          </a:p>
          <a:p>
            <a:r>
              <a:rPr lang="pt-BR" dirty="0">
                <a:latin typeface="Cooper Black" panose="0208090404030B020404" pitchFamily="18" charset="0"/>
              </a:rPr>
              <a:t>T</a:t>
            </a:r>
          </a:p>
          <a:p>
            <a:r>
              <a:rPr lang="pt-BR" dirty="0">
                <a:latin typeface="Cooper Black" panose="0208090404030B020404" pitchFamily="18" charset="0"/>
              </a:rPr>
              <a:t>A</a:t>
            </a:r>
          </a:p>
          <a:p>
            <a:r>
              <a:rPr lang="pt-BR" dirty="0">
                <a:latin typeface="Cooper Black" panose="0208090404030B020404" pitchFamily="18" charset="0"/>
              </a:rPr>
              <a:t>D</a:t>
            </a:r>
          </a:p>
          <a:p>
            <a:r>
              <a:rPr lang="pt-BR" dirty="0">
                <a:latin typeface="Cooper Black" panose="0208090404030B020404" pitchFamily="18" charset="0"/>
              </a:rPr>
              <a:t>O</a:t>
            </a:r>
          </a:p>
          <a:p>
            <a:r>
              <a:rPr lang="pt-BR" dirty="0">
                <a:latin typeface="Cooper Black" panose="0208090404030B020404" pitchFamily="18" charset="0"/>
              </a:rPr>
              <a:t>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2240111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62725" y="433610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pt-BR" sz="2200" b="1" dirty="0" smtClean="0"/>
              <a:t>Objetivo 6:</a:t>
            </a:r>
            <a:r>
              <a:rPr lang="pt-BR" sz="2200" dirty="0" smtClean="0"/>
              <a:t> Promover a saúde das crianças.</a:t>
            </a:r>
            <a:br>
              <a:rPr lang="pt-BR" sz="2200" dirty="0" smtClean="0"/>
            </a:br>
            <a:r>
              <a:rPr lang="pt-BR" sz="2200" b="1" dirty="0" smtClean="0"/>
              <a:t>Meta 6.2 </a:t>
            </a:r>
            <a:r>
              <a:rPr lang="pt-BR" sz="2200" dirty="0" smtClean="0"/>
              <a:t>Colocar 100% das crianças para mamar durante a primeira consulta.</a:t>
            </a:r>
            <a:r>
              <a:rPr lang="pt-BR" sz="2000" dirty="0"/>
              <a:t/>
            </a:r>
            <a:br>
              <a:rPr lang="pt-BR" sz="2000" dirty="0"/>
            </a:br>
            <a:endParaRPr lang="pt-BR" sz="20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609600" y="1663700"/>
            <a:ext cx="1079500" cy="3139321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pt-BR" dirty="0">
                <a:latin typeface="Cooper Black" panose="0208090404030B020404" pitchFamily="18" charset="0"/>
              </a:rPr>
              <a:t>R</a:t>
            </a:r>
          </a:p>
          <a:p>
            <a:r>
              <a:rPr lang="pt-BR" dirty="0">
                <a:latin typeface="Cooper Black" panose="0208090404030B020404" pitchFamily="18" charset="0"/>
              </a:rPr>
              <a:t>E</a:t>
            </a:r>
          </a:p>
          <a:p>
            <a:r>
              <a:rPr lang="pt-BR" dirty="0">
                <a:latin typeface="Cooper Black" panose="0208090404030B020404" pitchFamily="18" charset="0"/>
              </a:rPr>
              <a:t>S</a:t>
            </a:r>
          </a:p>
          <a:p>
            <a:r>
              <a:rPr lang="pt-BR" dirty="0">
                <a:latin typeface="Cooper Black" panose="0208090404030B020404" pitchFamily="18" charset="0"/>
              </a:rPr>
              <a:t>U</a:t>
            </a:r>
          </a:p>
          <a:p>
            <a:r>
              <a:rPr lang="pt-BR" dirty="0">
                <a:latin typeface="Cooper Black" panose="0208090404030B020404" pitchFamily="18" charset="0"/>
              </a:rPr>
              <a:t>L</a:t>
            </a:r>
          </a:p>
          <a:p>
            <a:r>
              <a:rPr lang="pt-BR" dirty="0">
                <a:latin typeface="Cooper Black" panose="0208090404030B020404" pitchFamily="18" charset="0"/>
              </a:rPr>
              <a:t>T</a:t>
            </a:r>
          </a:p>
          <a:p>
            <a:r>
              <a:rPr lang="pt-BR" dirty="0">
                <a:latin typeface="Cooper Black" panose="0208090404030B020404" pitchFamily="18" charset="0"/>
              </a:rPr>
              <a:t>A</a:t>
            </a:r>
          </a:p>
          <a:p>
            <a:r>
              <a:rPr lang="pt-BR" dirty="0">
                <a:latin typeface="Cooper Black" panose="0208090404030B020404" pitchFamily="18" charset="0"/>
              </a:rPr>
              <a:t>D</a:t>
            </a:r>
          </a:p>
          <a:p>
            <a:r>
              <a:rPr lang="pt-BR" dirty="0">
                <a:latin typeface="Cooper Black" panose="0208090404030B020404" pitchFamily="18" charset="0"/>
              </a:rPr>
              <a:t>O</a:t>
            </a:r>
          </a:p>
          <a:p>
            <a:r>
              <a:rPr lang="pt-BR" dirty="0">
                <a:latin typeface="Cooper Black" panose="0208090404030B020404" pitchFamily="18" charset="0"/>
              </a:rPr>
              <a:t>S</a:t>
            </a:r>
          </a:p>
          <a:p>
            <a:endParaRPr lang="pt-BR" dirty="0"/>
          </a:p>
        </p:txBody>
      </p:sp>
      <p:graphicFrame>
        <p:nvGraphicFramePr>
          <p:cNvPr id="5" name="Chart 3"/>
          <p:cNvGraphicFramePr>
            <a:graphicFrameLocks/>
          </p:cNvGraphicFramePr>
          <p:nvPr/>
        </p:nvGraphicFramePr>
        <p:xfrm>
          <a:off x="2286000" y="1854200"/>
          <a:ext cx="8839200" cy="367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ângulo 6"/>
          <p:cNvSpPr/>
          <p:nvPr/>
        </p:nvSpPr>
        <p:spPr>
          <a:xfrm>
            <a:off x="2260600" y="5748635"/>
            <a:ext cx="8902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/>
              <a:t>Figura </a:t>
            </a:r>
            <a:r>
              <a:rPr lang="pt-BR" b="1" dirty="0" smtClean="0"/>
              <a:t>10 – Número de </a:t>
            </a:r>
            <a:r>
              <a:rPr lang="pt-BR" b="1" dirty="0" smtClean="0"/>
              <a:t>crianças </a:t>
            </a:r>
            <a:r>
              <a:rPr lang="pt-BR" b="1" dirty="0" smtClean="0"/>
              <a:t>colocadas para mamar durante a primeira consulta na ESF </a:t>
            </a:r>
            <a:r>
              <a:rPr lang="pt-BR" b="1" dirty="0" smtClean="0"/>
              <a:t>Agenor Paolo da Silva, Vila </a:t>
            </a:r>
            <a:r>
              <a:rPr lang="pt-BR" b="1" dirty="0" err="1" smtClean="0"/>
              <a:t>Reislândia</a:t>
            </a:r>
            <a:r>
              <a:rPr lang="pt-BR" b="1" dirty="0" smtClean="0"/>
              <a:t>, Alto Alegre/RR, 2015.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59332876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92301" y="624110"/>
            <a:ext cx="9612312" cy="2080990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Objetivo 6:</a:t>
            </a:r>
            <a:r>
              <a:rPr lang="pt-BR" sz="2800" dirty="0"/>
              <a:t> Promover a saúde das crianças</a:t>
            </a:r>
            <a:r>
              <a:rPr lang="pt-BR" sz="2800" dirty="0" smtClean="0"/>
              <a:t>.</a:t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b="1" dirty="0"/>
              <a:t>Meta </a:t>
            </a:r>
            <a:r>
              <a:rPr lang="pt-BR" sz="2800" b="1" dirty="0" smtClean="0"/>
              <a:t>6.3- </a:t>
            </a:r>
            <a:r>
              <a:rPr lang="pt-BR" sz="2800" dirty="0"/>
              <a:t>Fornecer orientações nutricionais de acordo com a faixa etária para 100% das crianças.</a:t>
            </a:r>
            <a:r>
              <a:rPr lang="pt-BR" sz="2000" dirty="0"/>
              <a:t/>
            </a:r>
            <a:br>
              <a:rPr lang="pt-BR" sz="2000" dirty="0"/>
            </a:br>
            <a:endParaRPr lang="pt-BR" sz="20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419868" y="3073400"/>
            <a:ext cx="4597400" cy="2438400"/>
          </a:xfrm>
          <a:prstGeom prst="ellipse">
            <a:avLst/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pt-BR" sz="6000" dirty="0" smtClean="0"/>
              <a:t>100%</a:t>
            </a:r>
            <a:endParaRPr lang="pt-BR" sz="6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584200" y="1803400"/>
            <a:ext cx="1181100" cy="3139321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pt-BR" dirty="0">
                <a:latin typeface="Cooper Black" panose="0208090404030B020404" pitchFamily="18" charset="0"/>
              </a:rPr>
              <a:t>R</a:t>
            </a:r>
          </a:p>
          <a:p>
            <a:r>
              <a:rPr lang="pt-BR" dirty="0">
                <a:latin typeface="Cooper Black" panose="0208090404030B020404" pitchFamily="18" charset="0"/>
              </a:rPr>
              <a:t>E</a:t>
            </a:r>
          </a:p>
          <a:p>
            <a:r>
              <a:rPr lang="pt-BR" dirty="0">
                <a:latin typeface="Cooper Black" panose="0208090404030B020404" pitchFamily="18" charset="0"/>
              </a:rPr>
              <a:t>S</a:t>
            </a:r>
          </a:p>
          <a:p>
            <a:r>
              <a:rPr lang="pt-BR" dirty="0">
                <a:latin typeface="Cooper Black" panose="0208090404030B020404" pitchFamily="18" charset="0"/>
              </a:rPr>
              <a:t>U</a:t>
            </a:r>
          </a:p>
          <a:p>
            <a:r>
              <a:rPr lang="pt-BR" dirty="0">
                <a:latin typeface="Cooper Black" panose="0208090404030B020404" pitchFamily="18" charset="0"/>
              </a:rPr>
              <a:t>L</a:t>
            </a:r>
          </a:p>
          <a:p>
            <a:r>
              <a:rPr lang="pt-BR" dirty="0">
                <a:latin typeface="Cooper Black" panose="0208090404030B020404" pitchFamily="18" charset="0"/>
              </a:rPr>
              <a:t>T</a:t>
            </a:r>
          </a:p>
          <a:p>
            <a:r>
              <a:rPr lang="pt-BR" dirty="0">
                <a:latin typeface="Cooper Black" panose="0208090404030B020404" pitchFamily="18" charset="0"/>
              </a:rPr>
              <a:t>A</a:t>
            </a:r>
          </a:p>
          <a:p>
            <a:r>
              <a:rPr lang="pt-BR" dirty="0">
                <a:latin typeface="Cooper Black" panose="0208090404030B020404" pitchFamily="18" charset="0"/>
              </a:rPr>
              <a:t>D</a:t>
            </a:r>
          </a:p>
          <a:p>
            <a:r>
              <a:rPr lang="pt-BR" dirty="0">
                <a:latin typeface="Cooper Black" panose="0208090404030B020404" pitchFamily="18" charset="0"/>
              </a:rPr>
              <a:t>O</a:t>
            </a:r>
          </a:p>
          <a:p>
            <a:r>
              <a:rPr lang="pt-BR" dirty="0">
                <a:latin typeface="Cooper Black" panose="0208090404030B020404" pitchFamily="18" charset="0"/>
              </a:rPr>
              <a:t>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34878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370110"/>
            <a:ext cx="8911687" cy="1445990"/>
          </a:xfrm>
        </p:spPr>
        <p:txBody>
          <a:bodyPr>
            <a:noAutofit/>
          </a:bodyPr>
          <a:lstStyle/>
          <a:p>
            <a:pPr algn="ctr"/>
            <a:r>
              <a:rPr lang="pt-BR" sz="2200" b="1" dirty="0"/>
              <a:t>Objetivo 6:</a:t>
            </a:r>
            <a:r>
              <a:rPr lang="pt-BR" sz="2200" dirty="0"/>
              <a:t> Promover a saúde das crianças</a:t>
            </a:r>
            <a:r>
              <a:rPr lang="pt-BR" sz="2200" dirty="0" smtClean="0"/>
              <a:t>.</a:t>
            </a:r>
            <a:r>
              <a:rPr lang="pt-BR" sz="2200" dirty="0" smtClean="0"/>
              <a:t/>
            </a:r>
            <a:br>
              <a:rPr lang="pt-BR" sz="2200" dirty="0" smtClean="0"/>
            </a:br>
            <a:r>
              <a:rPr lang="pt-BR" sz="2200" b="1" dirty="0" smtClean="0"/>
              <a:t>Meta 6.4- </a:t>
            </a:r>
            <a:r>
              <a:rPr lang="pt-BR" sz="2200" dirty="0"/>
              <a:t>Fornecer orientações sobre higiene bucal, etiologia e prevenção da cárie para 100% das crianças de acordo com a faixa etária.</a:t>
            </a:r>
            <a:r>
              <a:rPr lang="pt-BR" sz="2000" dirty="0"/>
              <a:t/>
            </a:r>
            <a:br>
              <a:rPr lang="pt-BR" sz="2000" dirty="0"/>
            </a:br>
            <a:endParaRPr lang="pt-BR" sz="20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571500" y="1638300"/>
            <a:ext cx="1320800" cy="3139321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pt-BR" dirty="0">
                <a:latin typeface="Cooper Black" panose="0208090404030B020404" pitchFamily="18" charset="0"/>
              </a:rPr>
              <a:t>R</a:t>
            </a:r>
          </a:p>
          <a:p>
            <a:r>
              <a:rPr lang="pt-BR" dirty="0">
                <a:latin typeface="Cooper Black" panose="0208090404030B020404" pitchFamily="18" charset="0"/>
              </a:rPr>
              <a:t>E</a:t>
            </a:r>
          </a:p>
          <a:p>
            <a:r>
              <a:rPr lang="pt-BR" dirty="0">
                <a:latin typeface="Cooper Black" panose="0208090404030B020404" pitchFamily="18" charset="0"/>
              </a:rPr>
              <a:t>S</a:t>
            </a:r>
          </a:p>
          <a:p>
            <a:r>
              <a:rPr lang="pt-BR" dirty="0">
                <a:latin typeface="Cooper Black" panose="0208090404030B020404" pitchFamily="18" charset="0"/>
              </a:rPr>
              <a:t>U</a:t>
            </a:r>
          </a:p>
          <a:p>
            <a:r>
              <a:rPr lang="pt-BR" dirty="0">
                <a:latin typeface="Cooper Black" panose="0208090404030B020404" pitchFamily="18" charset="0"/>
              </a:rPr>
              <a:t>L</a:t>
            </a:r>
          </a:p>
          <a:p>
            <a:r>
              <a:rPr lang="pt-BR" dirty="0">
                <a:latin typeface="Cooper Black" panose="0208090404030B020404" pitchFamily="18" charset="0"/>
              </a:rPr>
              <a:t>T</a:t>
            </a:r>
          </a:p>
          <a:p>
            <a:r>
              <a:rPr lang="pt-BR" dirty="0">
                <a:latin typeface="Cooper Black" panose="0208090404030B020404" pitchFamily="18" charset="0"/>
              </a:rPr>
              <a:t>A</a:t>
            </a:r>
          </a:p>
          <a:p>
            <a:r>
              <a:rPr lang="pt-BR" dirty="0">
                <a:latin typeface="Cooper Black" panose="0208090404030B020404" pitchFamily="18" charset="0"/>
              </a:rPr>
              <a:t>D</a:t>
            </a:r>
          </a:p>
          <a:p>
            <a:r>
              <a:rPr lang="pt-BR" dirty="0">
                <a:latin typeface="Cooper Black" panose="0208090404030B020404" pitchFamily="18" charset="0"/>
              </a:rPr>
              <a:t>O</a:t>
            </a:r>
          </a:p>
          <a:p>
            <a:r>
              <a:rPr lang="pt-BR" dirty="0">
                <a:latin typeface="Cooper Black" panose="0208090404030B020404" pitchFamily="18" charset="0"/>
              </a:rPr>
              <a:t>S</a:t>
            </a:r>
          </a:p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768600" y="5858470"/>
            <a:ext cx="8407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/>
              <a:t>Figura </a:t>
            </a:r>
            <a:r>
              <a:rPr lang="pt-BR" b="1" dirty="0" smtClean="0"/>
              <a:t>11 – Proporção </a:t>
            </a:r>
            <a:r>
              <a:rPr lang="pt-BR" b="1" dirty="0" smtClean="0"/>
              <a:t>de crianças </a:t>
            </a:r>
            <a:r>
              <a:rPr lang="pt-BR" b="1" dirty="0" smtClean="0"/>
              <a:t>cujas receberam orientação sobre higiene bucal, etiologia e prevenção de cárie na ESF </a:t>
            </a:r>
            <a:r>
              <a:rPr lang="pt-BR" b="1" dirty="0" smtClean="0"/>
              <a:t>Agenor Paolo da Silva, Vila </a:t>
            </a:r>
            <a:r>
              <a:rPr lang="pt-BR" b="1" dirty="0" err="1" smtClean="0"/>
              <a:t>Reislândia</a:t>
            </a:r>
            <a:r>
              <a:rPr lang="pt-BR" b="1" dirty="0" smtClean="0"/>
              <a:t>, Alto Alegre/RR, 2015.</a:t>
            </a:r>
            <a:endParaRPr lang="pt-BR" dirty="0"/>
          </a:p>
        </p:txBody>
      </p:sp>
      <p:graphicFrame>
        <p:nvGraphicFramePr>
          <p:cNvPr id="6" name="Chart 6"/>
          <p:cNvGraphicFramePr>
            <a:graphicFrameLocks/>
          </p:cNvGraphicFramePr>
          <p:nvPr/>
        </p:nvGraphicFramePr>
        <p:xfrm>
          <a:off x="2755900" y="2108200"/>
          <a:ext cx="8432800" cy="372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14149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29029294"/>
              </p:ext>
            </p:extLst>
          </p:nvPr>
        </p:nvGraphicFramePr>
        <p:xfrm>
          <a:off x="2589213" y="876300"/>
          <a:ext cx="8915400" cy="567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609600" y="1676400"/>
            <a:ext cx="1079500" cy="2585323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ooper Black" panose="0208090404030B020404" pitchFamily="18" charset="0"/>
                <a:cs typeface="Aharoni" panose="02010803020104030203" pitchFamily="2" charset="-79"/>
              </a:rPr>
              <a:t>D</a:t>
            </a:r>
          </a:p>
          <a:p>
            <a:r>
              <a:rPr lang="pt-BR" dirty="0" smtClean="0">
                <a:latin typeface="Cooper Black" panose="0208090404030B020404" pitchFamily="18" charset="0"/>
                <a:cs typeface="Aharoni" panose="02010803020104030203" pitchFamily="2" charset="-79"/>
              </a:rPr>
              <a:t>I</a:t>
            </a:r>
          </a:p>
          <a:p>
            <a:r>
              <a:rPr lang="pt-BR" dirty="0" smtClean="0">
                <a:latin typeface="Cooper Black" panose="0208090404030B020404" pitchFamily="18" charset="0"/>
                <a:cs typeface="Aharoni" panose="02010803020104030203" pitchFamily="2" charset="-79"/>
              </a:rPr>
              <a:t>S</a:t>
            </a:r>
          </a:p>
          <a:p>
            <a:r>
              <a:rPr lang="pt-BR" dirty="0" smtClean="0">
                <a:latin typeface="Cooper Black" panose="0208090404030B020404" pitchFamily="18" charset="0"/>
                <a:cs typeface="Aharoni" panose="02010803020104030203" pitchFamily="2" charset="-79"/>
              </a:rPr>
              <a:t>C</a:t>
            </a:r>
          </a:p>
          <a:p>
            <a:r>
              <a:rPr lang="pt-BR" dirty="0" smtClean="0">
                <a:latin typeface="Cooper Black" panose="0208090404030B020404" pitchFamily="18" charset="0"/>
                <a:cs typeface="Aharoni" panose="02010803020104030203" pitchFamily="2" charset="-79"/>
              </a:rPr>
              <a:t>U</a:t>
            </a:r>
            <a:endParaRPr lang="pt-BR" dirty="0" smtClean="0">
              <a:latin typeface="Cooper Black" panose="0208090404030B020404" pitchFamily="18" charset="0"/>
              <a:cs typeface="Aharoni" panose="02010803020104030203" pitchFamily="2" charset="-79"/>
            </a:endParaRPr>
          </a:p>
          <a:p>
            <a:r>
              <a:rPr lang="pt-BR" dirty="0" smtClean="0">
                <a:latin typeface="Cooper Black" panose="0208090404030B020404" pitchFamily="18" charset="0"/>
                <a:cs typeface="Aharoni" panose="02010803020104030203" pitchFamily="2" charset="-79"/>
              </a:rPr>
              <a:t>S</a:t>
            </a:r>
          </a:p>
          <a:p>
            <a:r>
              <a:rPr lang="pt-BR" dirty="0" smtClean="0">
                <a:latin typeface="Cooper Black" panose="0208090404030B020404" pitchFamily="18" charset="0"/>
                <a:cs typeface="Aharoni" panose="02010803020104030203" pitchFamily="2" charset="-79"/>
              </a:rPr>
              <a:t>S</a:t>
            </a:r>
          </a:p>
          <a:p>
            <a:r>
              <a:rPr lang="pt-BR" dirty="0" smtClean="0">
                <a:latin typeface="Cooper Black" panose="0208090404030B020404" pitchFamily="18" charset="0"/>
                <a:cs typeface="Aharoni" panose="02010803020104030203" pitchFamily="2" charset="-79"/>
              </a:rPr>
              <a:t>Ã</a:t>
            </a:r>
          </a:p>
          <a:p>
            <a:r>
              <a:rPr lang="pt-BR" dirty="0">
                <a:latin typeface="Cooper Black" panose="0208090404030B020404" pitchFamily="18" charset="0"/>
                <a:cs typeface="Aharoni" panose="02010803020104030203" pitchFamily="2" charset="-79"/>
              </a:rPr>
              <a:t>O</a:t>
            </a:r>
          </a:p>
        </p:txBody>
      </p:sp>
    </p:spTree>
    <p:extLst>
      <p:ext uri="{BB962C8B-B14F-4D97-AF65-F5344CB8AC3E}">
        <p14:creationId xmlns="" xmlns:p14="http://schemas.microsoft.com/office/powerpoint/2010/main" val="5958019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49580465"/>
              </p:ext>
            </p:extLst>
          </p:nvPr>
        </p:nvGraphicFramePr>
        <p:xfrm>
          <a:off x="2589213" y="624110"/>
          <a:ext cx="8915400" cy="5287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723900" y="1193800"/>
            <a:ext cx="1333500" cy="4154984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Cooper Black" panose="0208090404030B020404" pitchFamily="18" charset="0"/>
              </a:rPr>
              <a:t>I</a:t>
            </a:r>
          </a:p>
          <a:p>
            <a:r>
              <a:rPr lang="pt-BR" sz="2400" dirty="0" smtClean="0">
                <a:latin typeface="Cooper Black" panose="0208090404030B020404" pitchFamily="18" charset="0"/>
              </a:rPr>
              <a:t>M</a:t>
            </a:r>
          </a:p>
          <a:p>
            <a:r>
              <a:rPr lang="pt-BR" sz="2400" dirty="0" smtClean="0">
                <a:latin typeface="Cooper Black" panose="0208090404030B020404" pitchFamily="18" charset="0"/>
              </a:rPr>
              <a:t>P</a:t>
            </a:r>
          </a:p>
          <a:p>
            <a:r>
              <a:rPr lang="pt-BR" sz="2400" dirty="0" smtClean="0">
                <a:latin typeface="Cooper Black" panose="0208090404030B020404" pitchFamily="18" charset="0"/>
              </a:rPr>
              <a:t>O</a:t>
            </a:r>
          </a:p>
          <a:p>
            <a:r>
              <a:rPr lang="pt-BR" sz="2400" dirty="0" smtClean="0">
                <a:latin typeface="Cooper Black" panose="0208090404030B020404" pitchFamily="18" charset="0"/>
              </a:rPr>
              <a:t>R</a:t>
            </a:r>
          </a:p>
          <a:p>
            <a:r>
              <a:rPr lang="pt-BR" sz="2400" dirty="0" smtClean="0">
                <a:latin typeface="Cooper Black" panose="0208090404030B020404" pitchFamily="18" charset="0"/>
              </a:rPr>
              <a:t>T</a:t>
            </a:r>
          </a:p>
          <a:p>
            <a:r>
              <a:rPr lang="pt-BR" sz="2400" dirty="0" smtClean="0">
                <a:latin typeface="Cooper Black" panose="0208090404030B020404" pitchFamily="18" charset="0"/>
              </a:rPr>
              <a:t>Â</a:t>
            </a:r>
          </a:p>
          <a:p>
            <a:r>
              <a:rPr lang="pt-BR" sz="2400" dirty="0" smtClean="0">
                <a:latin typeface="Cooper Black" panose="0208090404030B020404" pitchFamily="18" charset="0"/>
              </a:rPr>
              <a:t>N</a:t>
            </a:r>
          </a:p>
          <a:p>
            <a:r>
              <a:rPr lang="pt-BR" sz="2400" dirty="0" smtClean="0">
                <a:latin typeface="Cooper Black" panose="0208090404030B020404" pitchFamily="18" charset="0"/>
              </a:rPr>
              <a:t>C</a:t>
            </a:r>
          </a:p>
          <a:p>
            <a:r>
              <a:rPr lang="pt-BR" sz="2400" dirty="0" smtClean="0">
                <a:latin typeface="Cooper Black" panose="0208090404030B020404" pitchFamily="18" charset="0"/>
              </a:rPr>
              <a:t>I</a:t>
            </a:r>
          </a:p>
          <a:p>
            <a:r>
              <a:rPr lang="pt-BR" sz="2400" dirty="0" smtClean="0">
                <a:latin typeface="Cooper Black" panose="0208090404030B020404" pitchFamily="18" charset="0"/>
              </a:rPr>
              <a:t>A</a:t>
            </a:r>
            <a:endParaRPr lang="pt-BR" sz="24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68156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REFLEXÃO CRÍTICA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25712" y="1968500"/>
            <a:ext cx="9285288" cy="4399922"/>
          </a:xfrm>
        </p:spPr>
        <p:txBody>
          <a:bodyPr>
            <a:normAutofit/>
          </a:bodyPr>
          <a:lstStyle/>
          <a:p>
            <a:pPr algn="just"/>
            <a:r>
              <a:rPr lang="pt-BR" sz="2000" b="1" dirty="0" smtClean="0"/>
              <a:t>Foi muito produtivo</a:t>
            </a:r>
          </a:p>
          <a:p>
            <a:pPr algn="just"/>
            <a:r>
              <a:rPr lang="pt-BR" sz="2000" b="1" dirty="0" smtClean="0"/>
              <a:t>Permitiu-me </a:t>
            </a:r>
            <a:r>
              <a:rPr lang="pt-BR" sz="2000" dirty="0" smtClean="0"/>
              <a:t>conhecer </a:t>
            </a:r>
            <a:r>
              <a:rPr lang="pt-BR" sz="2000" dirty="0" smtClean="0"/>
              <a:t>a realidade </a:t>
            </a:r>
            <a:r>
              <a:rPr lang="pt-BR" sz="2000" dirty="0" smtClean="0"/>
              <a:t>da UBS</a:t>
            </a:r>
          </a:p>
          <a:p>
            <a:pPr algn="just"/>
            <a:r>
              <a:rPr lang="pt-BR" sz="2000" b="1" dirty="0" smtClean="0"/>
              <a:t>Percebi</a:t>
            </a:r>
            <a:r>
              <a:rPr lang="pt-BR" sz="2000" dirty="0" smtClean="0"/>
              <a:t> que o trabalho em equipe é possível</a:t>
            </a:r>
          </a:p>
          <a:p>
            <a:pPr algn="just"/>
            <a:r>
              <a:rPr lang="pt-BR" sz="2000" b="1" dirty="0" smtClean="0"/>
              <a:t>Aumentou </a:t>
            </a:r>
            <a:r>
              <a:rPr lang="pt-BR" sz="2000" dirty="0" smtClean="0"/>
              <a:t>meus </a:t>
            </a:r>
            <a:r>
              <a:rPr lang="pt-BR" sz="2000" dirty="0" smtClean="0"/>
              <a:t>conhecimentos</a:t>
            </a:r>
            <a:endParaRPr lang="pt-BR" sz="2000" dirty="0" smtClean="0"/>
          </a:p>
          <a:p>
            <a:pPr algn="just"/>
            <a:r>
              <a:rPr lang="pt-BR" sz="2000" b="1" dirty="0" smtClean="0"/>
              <a:t>Superou</a:t>
            </a:r>
            <a:r>
              <a:rPr lang="pt-BR" sz="2000" dirty="0" smtClean="0"/>
              <a:t> minhas expectativas como profissional da atenção </a:t>
            </a:r>
            <a:r>
              <a:rPr lang="pt-BR" sz="2000" dirty="0" smtClean="0"/>
              <a:t>básica</a:t>
            </a:r>
            <a:endParaRPr lang="pt-BR" sz="2000" dirty="0" smtClean="0"/>
          </a:p>
          <a:p>
            <a:pPr algn="just"/>
            <a:r>
              <a:rPr lang="pt-BR" sz="2000" b="1" dirty="0" smtClean="0"/>
              <a:t>Considero</a:t>
            </a:r>
            <a:r>
              <a:rPr lang="pt-BR" sz="2000" dirty="0" smtClean="0"/>
              <a:t> que ajudei a melhorar a situação da saúde da população da minha comunidade.</a:t>
            </a:r>
            <a:endParaRPr lang="pt-BR" sz="20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774700" y="1143000"/>
            <a:ext cx="812800" cy="4801314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pt-BR" dirty="0">
                <a:latin typeface="Cooper Black" panose="0208090404030B020404" pitchFamily="18" charset="0"/>
              </a:rPr>
              <a:t>R</a:t>
            </a:r>
          </a:p>
          <a:p>
            <a:r>
              <a:rPr lang="pt-BR" dirty="0">
                <a:latin typeface="Cooper Black" panose="0208090404030B020404" pitchFamily="18" charset="0"/>
              </a:rPr>
              <a:t>E</a:t>
            </a:r>
          </a:p>
          <a:p>
            <a:r>
              <a:rPr lang="pt-BR" dirty="0">
                <a:latin typeface="Cooper Black" panose="0208090404030B020404" pitchFamily="18" charset="0"/>
              </a:rPr>
              <a:t>F</a:t>
            </a:r>
          </a:p>
          <a:p>
            <a:r>
              <a:rPr lang="pt-BR" dirty="0">
                <a:latin typeface="Cooper Black" panose="0208090404030B020404" pitchFamily="18" charset="0"/>
              </a:rPr>
              <a:t>L</a:t>
            </a:r>
          </a:p>
          <a:p>
            <a:r>
              <a:rPr lang="pt-BR" dirty="0">
                <a:latin typeface="Cooper Black" panose="0208090404030B020404" pitchFamily="18" charset="0"/>
              </a:rPr>
              <a:t>E</a:t>
            </a:r>
          </a:p>
          <a:p>
            <a:r>
              <a:rPr lang="pt-BR" dirty="0">
                <a:latin typeface="Cooper Black" panose="0208090404030B020404" pitchFamily="18" charset="0"/>
              </a:rPr>
              <a:t>X</a:t>
            </a:r>
          </a:p>
          <a:p>
            <a:r>
              <a:rPr lang="pt-BR" dirty="0">
                <a:latin typeface="Cooper Black" panose="0208090404030B020404" pitchFamily="18" charset="0"/>
              </a:rPr>
              <a:t>Ã</a:t>
            </a:r>
          </a:p>
          <a:p>
            <a:r>
              <a:rPr lang="pt-BR" dirty="0">
                <a:latin typeface="Cooper Black" panose="0208090404030B020404" pitchFamily="18" charset="0"/>
              </a:rPr>
              <a:t>O </a:t>
            </a:r>
          </a:p>
          <a:p>
            <a:endParaRPr lang="pt-BR" dirty="0">
              <a:latin typeface="Cooper Black" panose="0208090404030B020404" pitchFamily="18" charset="0"/>
            </a:endParaRPr>
          </a:p>
          <a:p>
            <a:r>
              <a:rPr lang="pt-BR" dirty="0">
                <a:latin typeface="Cooper Black" panose="0208090404030B020404" pitchFamily="18" charset="0"/>
              </a:rPr>
              <a:t>C</a:t>
            </a:r>
          </a:p>
          <a:p>
            <a:r>
              <a:rPr lang="pt-BR" dirty="0">
                <a:latin typeface="Cooper Black" panose="0208090404030B020404" pitchFamily="18" charset="0"/>
              </a:rPr>
              <a:t>R</a:t>
            </a:r>
          </a:p>
          <a:p>
            <a:r>
              <a:rPr lang="pt-BR" dirty="0">
                <a:latin typeface="Cooper Black" panose="0208090404030B020404" pitchFamily="18" charset="0"/>
              </a:rPr>
              <a:t>Í</a:t>
            </a:r>
          </a:p>
          <a:p>
            <a:r>
              <a:rPr lang="pt-BR" dirty="0">
                <a:latin typeface="Cooper Black" panose="0208090404030B020404" pitchFamily="18" charset="0"/>
              </a:rPr>
              <a:t>T</a:t>
            </a:r>
          </a:p>
          <a:p>
            <a:r>
              <a:rPr lang="pt-BR" dirty="0">
                <a:latin typeface="Cooper Black" panose="0208090404030B020404" pitchFamily="18" charset="0"/>
              </a:rPr>
              <a:t>I</a:t>
            </a:r>
          </a:p>
          <a:p>
            <a:r>
              <a:rPr lang="pt-BR" dirty="0">
                <a:latin typeface="Cooper Black" panose="0208090404030B020404" pitchFamily="18" charset="0"/>
              </a:rPr>
              <a:t>C</a:t>
            </a:r>
          </a:p>
          <a:p>
            <a:r>
              <a:rPr lang="pt-BR" dirty="0">
                <a:latin typeface="Cooper Black" panose="0208090404030B020404" pitchFamily="18" charset="0"/>
              </a:rPr>
              <a:t>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04115302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t-BR" sz="4400" b="1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44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OBRIGADO</a:t>
            </a:r>
            <a:r>
              <a:rPr lang="pt-BR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pt-BR" sz="4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88839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Unidade de Saúde</a:t>
            </a:r>
            <a:endParaRPr lang="pt-BR" dirty="0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4" y="4114800"/>
            <a:ext cx="6919376" cy="2565400"/>
          </a:xfrm>
        </p:spPr>
      </p:pic>
      <p:pic>
        <p:nvPicPr>
          <p:cNvPr id="7" name="Espaço Reservado para Conteúdo 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4" y="1562100"/>
            <a:ext cx="6919376" cy="2425700"/>
          </a:xfrm>
        </p:spPr>
      </p:pic>
    </p:spTree>
    <p:extLst>
      <p:ext uri="{BB962C8B-B14F-4D97-AF65-F5344CB8AC3E}">
        <p14:creationId xmlns="" xmlns:p14="http://schemas.microsoft.com/office/powerpoint/2010/main" val="18959365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Sistema de Saúde de Alto Alegre/RR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5914081"/>
              </p:ext>
            </p:extLst>
          </p:nvPr>
        </p:nvGraphicFramePr>
        <p:xfrm>
          <a:off x="2589213" y="2133600"/>
          <a:ext cx="8915400" cy="4584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eta para a direita 4"/>
          <p:cNvSpPr/>
          <p:nvPr/>
        </p:nvSpPr>
        <p:spPr>
          <a:xfrm>
            <a:off x="4889500" y="3238500"/>
            <a:ext cx="660400" cy="484632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a direita 5"/>
          <p:cNvSpPr/>
          <p:nvPr/>
        </p:nvSpPr>
        <p:spPr>
          <a:xfrm>
            <a:off x="4622292" y="4191000"/>
            <a:ext cx="711708" cy="484632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7" name="Seta para baixo 6"/>
          <p:cNvSpPr/>
          <p:nvPr/>
        </p:nvSpPr>
        <p:spPr>
          <a:xfrm>
            <a:off x="4267200" y="2260600"/>
            <a:ext cx="484632" cy="493268"/>
          </a:xfrm>
          <a:prstGeom prst="down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55097892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395190"/>
          </a:xfrm>
        </p:spPr>
        <p:txBody>
          <a:bodyPr>
            <a:normAutofit fontScale="90000"/>
          </a:bodyPr>
          <a:lstStyle/>
          <a:p>
            <a:r>
              <a:rPr lang="pt-BR" sz="3200" dirty="0" smtClean="0"/>
              <a:t>Unidade de Saúde da Família </a:t>
            </a:r>
            <a:br>
              <a:rPr lang="pt-BR" sz="3200" dirty="0" smtClean="0"/>
            </a:br>
            <a:r>
              <a:rPr lang="pt-BR" sz="3200" dirty="0" smtClean="0"/>
              <a:t>Agenor Paolo da Silva</a:t>
            </a:r>
            <a:br>
              <a:rPr lang="pt-BR" sz="3200" dirty="0" smtClean="0"/>
            </a:br>
            <a:r>
              <a:rPr lang="pt-BR" sz="3200" dirty="0"/>
              <a:t>Saúde das Crianças de 0 a 72 meses</a:t>
            </a:r>
            <a:r>
              <a:rPr lang="pt-BR" sz="3200" dirty="0" smtClean="0"/>
              <a:t/>
            </a:r>
            <a:br>
              <a:rPr lang="pt-BR" sz="3200" dirty="0" smtClean="0"/>
            </a:br>
            <a:endParaRPr lang="pt-BR" sz="3200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28560810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609600" y="1778000"/>
            <a:ext cx="1206500" cy="4133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863600" y="1651000"/>
            <a:ext cx="1079500" cy="3785652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  <a:cs typeface="Aharoni" panose="02010803020104030203" pitchFamily="2" charset="-79"/>
              </a:rPr>
              <a:t>I</a:t>
            </a:r>
          </a:p>
          <a:p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  <a:cs typeface="Aharoni" panose="02010803020104030203" pitchFamily="2" charset="-79"/>
              </a:rPr>
              <a:t>N</a:t>
            </a:r>
          </a:p>
          <a:p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  <a:cs typeface="Aharoni" panose="02010803020104030203" pitchFamily="2" charset="-79"/>
              </a:rPr>
              <a:t>T</a:t>
            </a:r>
          </a:p>
          <a:p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  <a:cs typeface="Aharoni" panose="02010803020104030203" pitchFamily="2" charset="-79"/>
              </a:rPr>
              <a:t>R</a:t>
            </a:r>
          </a:p>
          <a:p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  <a:cs typeface="Aharoni" panose="02010803020104030203" pitchFamily="2" charset="-79"/>
              </a:rPr>
              <a:t>O</a:t>
            </a:r>
          </a:p>
          <a:p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  <a:cs typeface="Aharoni" panose="02010803020104030203" pitchFamily="2" charset="-79"/>
              </a:rPr>
              <a:t>D</a:t>
            </a:r>
          </a:p>
          <a:p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  <a:cs typeface="Aharoni" panose="02010803020104030203" pitchFamily="2" charset="-79"/>
              </a:rPr>
              <a:t>U</a:t>
            </a:r>
          </a:p>
          <a:p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  <a:cs typeface="Aharoni" panose="02010803020104030203" pitchFamily="2" charset="-79"/>
              </a:rPr>
              <a:t>Ç</a:t>
            </a:r>
          </a:p>
          <a:p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  <a:cs typeface="Aharoni" panose="02010803020104030203" pitchFamily="2" charset="-79"/>
              </a:rPr>
              <a:t>Ã</a:t>
            </a:r>
          </a:p>
          <a:p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  <a:cs typeface="Aharoni" panose="02010803020104030203" pitchFamily="2" charset="-79"/>
              </a:rPr>
              <a:t>O</a:t>
            </a:r>
          </a:p>
        </p:txBody>
      </p:sp>
    </p:spTree>
    <p:extLst>
      <p:ext uri="{BB962C8B-B14F-4D97-AF65-F5344CB8AC3E}">
        <p14:creationId xmlns="" xmlns:p14="http://schemas.microsoft.com/office/powerpoint/2010/main" val="270766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2" y="560610"/>
            <a:ext cx="8915400" cy="1280890"/>
          </a:xfrm>
        </p:spPr>
        <p:txBody>
          <a:bodyPr/>
          <a:lstStyle/>
          <a:p>
            <a:r>
              <a:rPr lang="pt-BR" dirty="0" smtClean="0"/>
              <a:t>Unidade de Saúde Agenor Paolo da Silva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68685863"/>
              </p:ext>
            </p:extLst>
          </p:nvPr>
        </p:nvGraphicFramePr>
        <p:xfrm>
          <a:off x="2589213" y="1841500"/>
          <a:ext cx="8915400" cy="459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787400" y="1651000"/>
            <a:ext cx="1041400" cy="4093428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Cooper Black" panose="0208090404030B020404" pitchFamily="18" charset="0"/>
              </a:rPr>
              <a:t>J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U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S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T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I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F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I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C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A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T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I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V</a:t>
            </a:r>
          </a:p>
          <a:p>
            <a:r>
              <a:rPr lang="pt-BR" sz="2000" dirty="0">
                <a:latin typeface="Cooper Black" panose="0208090404030B020404" pitchFamily="18" charset="0"/>
              </a:rPr>
              <a:t>A</a:t>
            </a:r>
          </a:p>
        </p:txBody>
      </p:sp>
    </p:spTree>
    <p:extLst>
      <p:ext uri="{BB962C8B-B14F-4D97-AF65-F5344CB8AC3E}">
        <p14:creationId xmlns="" xmlns:p14="http://schemas.microsoft.com/office/powerpoint/2010/main" val="307209219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400" b="1" dirty="0" smtClean="0"/>
              <a:t>Melhorar</a:t>
            </a:r>
            <a:r>
              <a:rPr lang="pt-BR" sz="4400" dirty="0" smtClean="0"/>
              <a:t> a Atenção a Saúde da criança de 0 a 72 meses na ESF Agenor Paolo da Silva, </a:t>
            </a:r>
            <a:r>
              <a:rPr lang="pt-BR" sz="4400" dirty="0" smtClean="0"/>
              <a:t>Vila </a:t>
            </a:r>
            <a:r>
              <a:rPr lang="pt-BR" sz="4400" dirty="0" err="1" smtClean="0"/>
              <a:t>Reislândia</a:t>
            </a:r>
            <a:r>
              <a:rPr lang="pt-BR" sz="4400" dirty="0" smtClean="0"/>
              <a:t>, Alto </a:t>
            </a:r>
            <a:r>
              <a:rPr lang="pt-BR" sz="4400" dirty="0" smtClean="0"/>
              <a:t>Alegre/RR.</a:t>
            </a:r>
            <a:endParaRPr lang="pt-BR" sz="44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774700" y="1143000"/>
            <a:ext cx="1270000" cy="4401205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Cooper Black" panose="0208090404030B020404" pitchFamily="18" charset="0"/>
              </a:rPr>
              <a:t>O    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B     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J     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E     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T      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I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V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O</a:t>
            </a:r>
          </a:p>
          <a:p>
            <a:endParaRPr lang="pt-BR" sz="2000" dirty="0">
              <a:latin typeface="Cooper Black" panose="0208090404030B020404" pitchFamily="18" charset="0"/>
            </a:endParaRPr>
          </a:p>
          <a:p>
            <a:r>
              <a:rPr lang="pt-BR" sz="2000" dirty="0" smtClean="0">
                <a:latin typeface="Cooper Black" panose="0208090404030B020404" pitchFamily="18" charset="0"/>
              </a:rPr>
              <a:t>G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E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R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A</a:t>
            </a:r>
          </a:p>
          <a:p>
            <a:r>
              <a:rPr lang="pt-BR" sz="2000" dirty="0">
                <a:latin typeface="Cooper Black" panose="0208090404030B020404" pitchFamily="18" charset="0"/>
              </a:rPr>
              <a:t>L</a:t>
            </a:r>
          </a:p>
        </p:txBody>
      </p:sp>
    </p:spTree>
    <p:extLst>
      <p:ext uri="{BB962C8B-B14F-4D97-AF65-F5344CB8AC3E}">
        <p14:creationId xmlns="" xmlns:p14="http://schemas.microsoft.com/office/powerpoint/2010/main" val="28475202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400" b="1" dirty="0" smtClean="0"/>
              <a:t>Análise situacional</a:t>
            </a:r>
          </a:p>
          <a:p>
            <a:pPr marL="0" indent="0">
              <a:buNone/>
            </a:pPr>
            <a:r>
              <a:rPr lang="pt-BR" sz="2400" dirty="0" smtClean="0"/>
              <a:t>Análise do serviço na ESF Agenor Paolo da Silva</a:t>
            </a:r>
          </a:p>
          <a:p>
            <a:r>
              <a:rPr lang="pt-BR" sz="2400" b="1" dirty="0" smtClean="0"/>
              <a:t>Protocolo do Ministério da Saúde (2012) – </a:t>
            </a:r>
            <a:r>
              <a:rPr lang="pt-BR" sz="2400" dirty="0" smtClean="0"/>
              <a:t>ações nos eixos: Monitoramento e Avaliação, Organização e Gestão do Serviço, Engajamento Público e Qualificação da Prática Clínica.</a:t>
            </a:r>
          </a:p>
          <a:p>
            <a:r>
              <a:rPr lang="pt-BR" sz="2400" b="1" dirty="0" smtClean="0"/>
              <a:t>Público Alvo: </a:t>
            </a:r>
            <a:r>
              <a:rPr lang="pt-BR" sz="2400" dirty="0" smtClean="0"/>
              <a:t>crianças de 0 a 72 meses pertencentes à área.</a:t>
            </a:r>
          </a:p>
          <a:p>
            <a:r>
              <a:rPr lang="pt-BR" sz="2400" b="1" dirty="0" smtClean="0"/>
              <a:t>Duração: </a:t>
            </a:r>
            <a:r>
              <a:rPr lang="pt-BR" sz="2400" dirty="0" smtClean="0"/>
              <a:t>12 semanas.</a:t>
            </a:r>
            <a:endParaRPr lang="pt-BR" sz="24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749300" y="1625600"/>
            <a:ext cx="1206500" cy="3477875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Cooper Black" panose="0208090404030B020404" pitchFamily="18" charset="0"/>
              </a:rPr>
              <a:t>M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E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T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O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D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O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L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O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G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I</a:t>
            </a:r>
          </a:p>
          <a:p>
            <a:r>
              <a:rPr lang="pt-BR" sz="2000" dirty="0">
                <a:latin typeface="Cooper Black" panose="0208090404030B020404" pitchFamily="18" charset="0"/>
              </a:rPr>
              <a:t>A</a:t>
            </a:r>
          </a:p>
        </p:txBody>
      </p:sp>
    </p:spTree>
    <p:extLst>
      <p:ext uri="{BB962C8B-B14F-4D97-AF65-F5344CB8AC3E}">
        <p14:creationId xmlns="" xmlns:p14="http://schemas.microsoft.com/office/powerpoint/2010/main" val="26408302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3100" y="281210"/>
            <a:ext cx="9982199" cy="1826990"/>
          </a:xfrm>
        </p:spPr>
        <p:txBody>
          <a:bodyPr>
            <a:noAutofit/>
          </a:bodyPr>
          <a:lstStyle/>
          <a:p>
            <a:pPr algn="ctr"/>
            <a:r>
              <a:rPr lang="pt-BR" sz="2200" b="1" dirty="0"/>
              <a:t>Objetivo 1:</a:t>
            </a:r>
            <a:r>
              <a:rPr lang="pt-BR" sz="2200" dirty="0"/>
              <a:t> Ampliar a cobertura do Programa de Saúde da Criança</a:t>
            </a:r>
            <a:r>
              <a:rPr lang="pt-BR" sz="2200" dirty="0" smtClean="0"/>
              <a:t>.</a:t>
            </a:r>
            <a:br>
              <a:rPr lang="pt-BR" sz="2200" dirty="0" smtClean="0"/>
            </a:br>
            <a:r>
              <a:rPr lang="pt-BR" sz="2200" dirty="0"/>
              <a:t/>
            </a:r>
            <a:br>
              <a:rPr lang="pt-BR" sz="2200" dirty="0"/>
            </a:br>
            <a:r>
              <a:rPr lang="pt-BR" sz="2200" b="1" dirty="0"/>
              <a:t>Meta 1.1 </a:t>
            </a:r>
            <a:r>
              <a:rPr lang="pt-BR" sz="2200" dirty="0"/>
              <a:t>Ampliar a cobertura da atenção à saúde para 60% das crianças entre zero e 72 meses pertencentes à área de abrangência da unidade de saúde.</a:t>
            </a:r>
            <a:r>
              <a:rPr lang="pt-BR" sz="2000" dirty="0"/>
              <a:t/>
            </a:r>
            <a:br>
              <a:rPr lang="pt-BR" sz="2000" dirty="0"/>
            </a:b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endParaRPr lang="pt-BR" dirty="0" smtClean="0"/>
          </a:p>
          <a:p>
            <a:pPr marL="0" indent="0" algn="ctr">
              <a:buNone/>
            </a:pP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85800" y="1574800"/>
            <a:ext cx="1270000" cy="3170099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Cooper Black" panose="0208090404030B020404" pitchFamily="18" charset="0"/>
              </a:rPr>
              <a:t>R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E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S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U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L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T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A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D</a:t>
            </a:r>
          </a:p>
          <a:p>
            <a:r>
              <a:rPr lang="pt-BR" sz="2000" dirty="0" smtClean="0">
                <a:latin typeface="Cooper Black" panose="0208090404030B020404" pitchFamily="18" charset="0"/>
              </a:rPr>
              <a:t>O</a:t>
            </a:r>
          </a:p>
          <a:p>
            <a:r>
              <a:rPr lang="pt-BR" sz="2000" dirty="0">
                <a:latin typeface="Cooper Black" panose="0208090404030B020404" pitchFamily="18" charset="0"/>
              </a:rPr>
              <a:t>S</a:t>
            </a:r>
          </a:p>
        </p:txBody>
      </p:sp>
      <p:graphicFrame>
        <p:nvGraphicFramePr>
          <p:cNvPr id="7" name="Gráfico 6"/>
          <p:cNvGraphicFramePr>
            <a:graphicFrameLocks/>
          </p:cNvGraphicFramePr>
          <p:nvPr/>
        </p:nvGraphicFramePr>
        <p:xfrm>
          <a:off x="2844800" y="2222500"/>
          <a:ext cx="8343900" cy="3840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tângulo 7"/>
          <p:cNvSpPr/>
          <p:nvPr/>
        </p:nvSpPr>
        <p:spPr>
          <a:xfrm>
            <a:off x="2806700" y="6053435"/>
            <a:ext cx="8432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/>
              <a:t>Figura </a:t>
            </a:r>
            <a:r>
              <a:rPr lang="pt-BR" b="1" dirty="0" smtClean="0"/>
              <a:t>1 – Proporção </a:t>
            </a:r>
            <a:r>
              <a:rPr lang="pt-BR" b="1" dirty="0" smtClean="0"/>
              <a:t>de crianças entre zero e 72 meses inscritas no programa ESF Agenor Paolo da Silva, Vila </a:t>
            </a:r>
            <a:r>
              <a:rPr lang="pt-BR" b="1" dirty="0" err="1" smtClean="0"/>
              <a:t>Reislândia</a:t>
            </a:r>
            <a:r>
              <a:rPr lang="pt-BR" b="1" dirty="0" smtClean="0"/>
              <a:t>, Alto Alegre/RR, 2015.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9790631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Cacho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1189</TotalTime>
  <Words>1184</Words>
  <Application>Microsoft Office PowerPoint</Application>
  <PresentationFormat>Personalizar</PresentationFormat>
  <Paragraphs>374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Cacho</vt:lpstr>
      <vt:lpstr>Universidade Federal de Pelotas Especialização em Saúde da Família Turma 8  Melhoria da Atenção á Saúde das Crianças de 0 a 72 meses na UBS Agenor Paolo da Silva,  Alto Alegre/RR </vt:lpstr>
      <vt:lpstr>Alto Alegre/RR</vt:lpstr>
      <vt:lpstr>Unidade de Saúde</vt:lpstr>
      <vt:lpstr>Sistema de Saúde de Alto Alegre/RR</vt:lpstr>
      <vt:lpstr>Unidade de Saúde da Família  Agenor Paolo da Silva Saúde das Crianças de 0 a 72 meses </vt:lpstr>
      <vt:lpstr>Unidade de Saúde Agenor Paolo da Silva</vt:lpstr>
      <vt:lpstr>Slide 7</vt:lpstr>
      <vt:lpstr>Slide 8</vt:lpstr>
      <vt:lpstr>Objetivo 1: Ampliar a cobertura do Programa de Saúde da Criança.  Meta 1.1 Ampliar a cobertura da atenção à saúde para 60% das crianças entre zero e 72 meses pertencentes à área de abrangência da unidade de saúde. </vt:lpstr>
      <vt:lpstr>Objetivo 2: Melhorar a qualidade de atenção em saúde das crianças. Meta 2.1 Realizar a primeira consulta na primeira semana de vida para 100% das crianças cadastradas.  </vt:lpstr>
      <vt:lpstr>Objetivo 2: Melhorar a qualidade de atenção em saúde das crianças. Meta 2.2- Monitorar o crescimento em 100% das crianças. </vt:lpstr>
      <vt:lpstr>Objetivo 2: Melhorar a qualidade de atenção em saúde das crianças. Meta 2.3 - Monitorar 100% das crianças com déficit de peso. </vt:lpstr>
      <vt:lpstr>Objetivo 2: Melhorar a qualidade de atenção em saúde das crianças.  Meta 2.4- Monitorar 100% das crianças com excesso de peso. Meta 2.5 - Monitorar o desenvolvimento em 100% das crianças. </vt:lpstr>
      <vt:lpstr>Objetivo 2: Melhorar a qualidade de atenção em saúde das crianças. Meta 2.6 - Vacinar 100% das crianças de acordo com a idade. </vt:lpstr>
      <vt:lpstr>Objetivo 2: Melhorar a qualidade de atenção em saúde das crianças. Meta 2.7 - Realizar suplementação de ferro em 100% das crianças de 6 a 24 meses. </vt:lpstr>
      <vt:lpstr>Objetivo 2: Melhorar a qualidade de atenção em saúde das crianças.  Meta 2.8 - Realizar triagem auditiva em 100% das crianças. Meta 2.9 - Realizar teste do pezinho em 100% das crianças até 7 dias de vida. </vt:lpstr>
      <vt:lpstr>Objetivo 2: Melhorar a qualidade de atenção em saúde das crianças. Meta 2.10 - Realizar avaliação da necessidade de atendimento odontológico </vt:lpstr>
      <vt:lpstr>Objetivo 2: Melhorar a qualidade de atenção em saúde das crianças. Meta 2.11- Realizar primeira consulta odontológica para 100% das crianças de 6 a 72 meses de idade moradoras da área de abrangência, cadastradas na unidade de saúde. </vt:lpstr>
      <vt:lpstr>Objetivo 3: Melhorar a adesão ao programa de Saúde da Criança.  Meta 3.1- Fazer busca ativa de 100% das crianças faltosas às consultas</vt:lpstr>
      <vt:lpstr>Objetivo 4: Melhorar o registro das informações. Meta 4.1- Manter registro na ficha de acompanhamento/espelho da saúde da criança de 100% das crianças que consultam no serviço.  </vt:lpstr>
      <vt:lpstr>Objetivo 5: Mapear as crianças de risco pertencentes à área de abrangência.  Meta 5.1 - Realizar avaliação de risco em 100% das crianças cadastradas no programa. </vt:lpstr>
      <vt:lpstr>Objetivo 6: Promover a saúde das crianças.  Meta 6.1- Dar orientações para prevenir acidentes na infância em 100% das consultas de saúde da criança. </vt:lpstr>
      <vt:lpstr>Objetivo 6: Promover a saúde das crianças. Meta 6.2 Colocar 100% das crianças para mamar durante a primeira consulta. </vt:lpstr>
      <vt:lpstr>Objetivo 6: Promover a saúde das crianças.  Meta 6.3- Fornecer orientações nutricionais de acordo com a faixa etária para 100% das crianças. </vt:lpstr>
      <vt:lpstr>Objetivo 6: Promover a saúde das crianças. Meta 6.4- Fornecer orientações sobre higiene bucal, etiologia e prevenção da cárie para 100% das crianças de acordo com a faixa etária. </vt:lpstr>
      <vt:lpstr>Slide 26</vt:lpstr>
      <vt:lpstr>Slide 27</vt:lpstr>
      <vt:lpstr>REFLEXÃO CRÍTICA</vt:lpstr>
      <vt:lpstr>Slide 29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Federal de Pelotas Especialização em Saúde da Família Turma 8  Melhoria da Atenção á Saúde das c</dc:title>
  <dc:creator>lorenamarquest@gmail.com</dc:creator>
  <cp:lastModifiedBy>Niviane Genz</cp:lastModifiedBy>
  <cp:revision>43</cp:revision>
  <dcterms:created xsi:type="dcterms:W3CDTF">2015-09-15T22:29:39Z</dcterms:created>
  <dcterms:modified xsi:type="dcterms:W3CDTF">2015-10-09T02:10:37Z</dcterms:modified>
</cp:coreProperties>
</file>