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57" r:id="rId3"/>
    <p:sldId id="259" r:id="rId4"/>
    <p:sldId id="260" r:id="rId5"/>
    <p:sldId id="261" r:id="rId6"/>
    <p:sldId id="299" r:id="rId7"/>
    <p:sldId id="264" r:id="rId8"/>
    <p:sldId id="270" r:id="rId9"/>
    <p:sldId id="300" r:id="rId10"/>
    <p:sldId id="271" r:id="rId11"/>
    <p:sldId id="274" r:id="rId12"/>
    <p:sldId id="286" r:id="rId13"/>
    <p:sldId id="277" r:id="rId14"/>
    <p:sldId id="289" r:id="rId15"/>
    <p:sldId id="278" r:id="rId16"/>
    <p:sldId id="290" r:id="rId17"/>
    <p:sldId id="301" r:id="rId18"/>
    <p:sldId id="279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280" r:id="rId35"/>
    <p:sldId id="281" r:id="rId36"/>
    <p:sldId id="282" r:id="rId37"/>
    <p:sldId id="284" r:id="rId38"/>
    <p:sldId id="283" r:id="rId39"/>
    <p:sldId id="298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ra" initials="D" lastIdx="2" clrIdx="0"/>
  <p:cmAuthor id="1" name="Maria Auxiliadora Soares" initials="MAS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073328939609495E-2"/>
          <c:y val="5.5346831646044301E-2"/>
          <c:w val="0.90844895764681499"/>
          <c:h val="0.85657258751746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'Macintosh HD:Users:alexandre:Downloads:[Yordanka prenatal desbloquada.xls]Indicadores'!$C$5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'Macintosh HD:Users:alexandre:Downloads:[Yordanka prenatal desbloquada.xls]Indicadores'!$D$4:$G$4</c:f>
              <c:strCache>
                <c:ptCount val="4"/>
                <c:pt idx="0">
                  <c:v>_x0005_Mês 1</c:v>
                </c:pt>
                <c:pt idx="1">
                  <c:v>_x0005_Mês 2</c:v>
                </c:pt>
                <c:pt idx="2">
                  <c:v>_x0005_Mês 3</c:v>
                </c:pt>
                <c:pt idx="3">
                  <c:v>_x0005_Mês 4</c:v>
                </c:pt>
              </c:strCache>
            </c:strRef>
          </c:cat>
          <c:val>
            <c:numRef>
              <c:f>'Macintosh HD:Users:alexandre:Downloads:[Yordanka prenatal desbloquada.xls]Indicadores'!$D$5:$G$5</c:f>
              <c:numCache>
                <c:formatCode>General</c:formatCode>
                <c:ptCount val="4"/>
                <c:pt idx="0">
                  <c:v>0.29729729729729698</c:v>
                </c:pt>
                <c:pt idx="1">
                  <c:v>0.48648648648648601</c:v>
                </c:pt>
                <c:pt idx="2">
                  <c:v>0.86486486486486502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494880"/>
        <c:axId val="199153424"/>
      </c:barChart>
      <c:catAx>
        <c:axId val="8449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9153424"/>
        <c:crosses val="autoZero"/>
        <c:auto val="1"/>
        <c:lblAlgn val="ctr"/>
        <c:lblOffset val="100"/>
        <c:noMultiLvlLbl val="0"/>
      </c:catAx>
      <c:valAx>
        <c:axId val="19915342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4948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92940823225501"/>
          <c:y val="0.105515587529976"/>
          <c:w val="0.81656949686022895"/>
          <c:h val="0.76139088729016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0.72727272727272696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155664"/>
        <c:axId val="199156224"/>
      </c:barChart>
      <c:catAx>
        <c:axId val="19915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915622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9915622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9155664"/>
        <c:crossesAt val="1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92940823225501"/>
          <c:y val="0.105515587529976"/>
          <c:w val="0.81656949686022895"/>
          <c:h val="0.76139088729016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0.72727272727272696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158464"/>
        <c:axId val="199159024"/>
      </c:barChart>
      <c:catAx>
        <c:axId val="1991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915902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9915902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9158464"/>
        <c:crossesAt val="1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58819584171701"/>
          <c:y val="0.114035087719298"/>
          <c:w val="0.81220657276995301"/>
          <c:h val="0.7468671679198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gestantes com vacina antitetânica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Indicadores!$D$40:$G$40</c:f>
              <c:numCache>
                <c:formatCode>0.0%</c:formatCode>
                <c:ptCount val="4"/>
                <c:pt idx="0">
                  <c:v>0.90909090909090895</c:v>
                </c:pt>
                <c:pt idx="1">
                  <c:v>0.77777777777777801</c:v>
                </c:pt>
                <c:pt idx="2">
                  <c:v>0.875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506128"/>
        <c:axId val="225507248"/>
      </c:barChart>
      <c:catAx>
        <c:axId val="22550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550724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2550724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5506128"/>
        <c:crossesAt val="1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130030399344"/>
          <c:y val="0.100490196078431"/>
          <c:w val="0.81338806280046605"/>
          <c:h val="0.76348039215686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gestantes com vacina contra hepatite B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Indicadores!$D$44:$G$44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0.81818181818181801</c:v>
                </c:pt>
                <c:pt idx="1">
                  <c:v>0.66666666666666696</c:v>
                </c:pt>
                <c:pt idx="2">
                  <c:v>0.8125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506688"/>
        <c:axId val="225509488"/>
      </c:barChart>
      <c:catAx>
        <c:axId val="22550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550948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2550948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5506688"/>
        <c:crossesAt val="1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00012305487199"/>
          <c:y val="0.18075117370891999"/>
          <c:w val="0.83266211002680601"/>
          <c:h val="0.69023067539092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</c:v>
                </c:pt>
                <c:pt idx="1">
                  <c:v>0.27777777777777801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512288"/>
        <c:axId val="198392368"/>
      </c:barChart>
      <c:catAx>
        <c:axId val="22551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8392368"/>
        <c:crosses val="autoZero"/>
        <c:auto val="1"/>
        <c:lblAlgn val="ctr"/>
        <c:lblOffset val="100"/>
        <c:noMultiLvlLbl val="0"/>
      </c:catAx>
      <c:valAx>
        <c:axId val="19839236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55122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1071550838754E-2"/>
          <c:y val="7.0421928391026595E-2"/>
          <c:w val="0.90572971585073603"/>
          <c:h val="0.816505348388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Indicadores!$C$61</c:f>
              <c:strCache>
                <c:ptCount val="1"/>
                <c:pt idx="0">
                  <c:v>Proporção de gestantes faltosas às consultas que receberam busca ativa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Indicadores!$D$60:$G$60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Indicadores!$D$61:$G$61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081776"/>
        <c:axId val="226082336"/>
      </c:barChart>
      <c:catAx>
        <c:axId val="22608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6082336"/>
        <c:crosses val="autoZero"/>
        <c:auto val="1"/>
        <c:lblAlgn val="ctr"/>
        <c:lblOffset val="100"/>
        <c:noMultiLvlLbl val="0"/>
      </c:catAx>
      <c:valAx>
        <c:axId val="22608233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60817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66FD5-4B7E-4AA7-B80A-FA2AF1127557}" type="datetimeFigureOut">
              <a:rPr lang="en-US" smtClean="0"/>
              <a:pPr>
                <a:defRPr/>
              </a:pPr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A51B9E31-B647-434E-BEDB-4873F12F69C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49220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66FD5-4B7E-4AA7-B80A-FA2AF1127557}" type="datetimeFigureOut">
              <a:rPr lang="en-US" smtClean="0"/>
              <a:pPr>
                <a:defRPr/>
              </a:pPr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A51B9E31-B647-434E-BEDB-4873F12F69C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00716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66FD5-4B7E-4AA7-B80A-FA2AF1127557}" type="datetimeFigureOut">
              <a:rPr lang="en-US" smtClean="0"/>
              <a:pPr>
                <a:defRPr/>
              </a:pPr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A51B9E31-B647-434E-BEDB-4873F12F69C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5546752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66FD5-4B7E-4AA7-B80A-FA2AF1127557}" type="datetimeFigureOut">
              <a:rPr lang="en-US" smtClean="0"/>
              <a:pPr>
                <a:defRPr/>
              </a:pPr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A51B9E31-B647-434E-BEDB-4873F12F69C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96261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66FD5-4B7E-4AA7-B80A-FA2AF1127557}" type="datetimeFigureOut">
              <a:rPr lang="en-US" smtClean="0"/>
              <a:pPr>
                <a:defRPr/>
              </a:pPr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A51B9E31-B647-434E-BEDB-4873F12F69C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5192225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66FD5-4B7E-4AA7-B80A-FA2AF1127557}" type="datetimeFigureOut">
              <a:rPr lang="en-US" smtClean="0"/>
              <a:pPr>
                <a:defRPr/>
              </a:pPr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A51B9E31-B647-434E-BEDB-4873F12F69C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55392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66FD5-4B7E-4AA7-B80A-FA2AF1127557}" type="datetimeFigureOut">
              <a:rPr lang="en-US" smtClean="0"/>
              <a:pPr>
                <a:defRPr/>
              </a:pPr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B9E31-B647-434E-BEDB-4873F12F69C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25598"/>
      </p:ext>
    </p:extLst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66FD5-4B7E-4AA7-B80A-FA2AF1127557}" type="datetimeFigureOut">
              <a:rPr lang="en-US" smtClean="0"/>
              <a:pPr>
                <a:defRPr/>
              </a:pPr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B9E31-B647-434E-BEDB-4873F12F69C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09927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66FD5-4B7E-4AA7-B80A-FA2AF1127557}" type="datetimeFigureOut">
              <a:rPr lang="en-US" smtClean="0"/>
              <a:pPr>
                <a:defRPr/>
              </a:pPr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B9E31-B647-434E-BEDB-4873F12F69C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87432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66FD5-4B7E-4AA7-B80A-FA2AF1127557}" type="datetimeFigureOut">
              <a:rPr lang="en-US" smtClean="0"/>
              <a:pPr>
                <a:defRPr/>
              </a:pPr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A51B9E31-B647-434E-BEDB-4873F12F69C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63206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66FD5-4B7E-4AA7-B80A-FA2AF1127557}" type="datetimeFigureOut">
              <a:rPr lang="en-US" smtClean="0"/>
              <a:pPr>
                <a:defRPr/>
              </a:pPr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A51B9E31-B647-434E-BEDB-4873F12F69C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29951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66FD5-4B7E-4AA7-B80A-FA2AF1127557}" type="datetimeFigureOut">
              <a:rPr lang="en-US" smtClean="0"/>
              <a:pPr>
                <a:defRPr/>
              </a:pPr>
              <a:t>8/18/2015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A51B9E31-B647-434E-BEDB-4873F12F69C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53643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66FD5-4B7E-4AA7-B80A-FA2AF1127557}" type="datetimeFigureOut">
              <a:rPr lang="en-US" smtClean="0"/>
              <a:pPr>
                <a:defRPr/>
              </a:pPr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B9E31-B647-434E-BEDB-4873F12F69C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16497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66FD5-4B7E-4AA7-B80A-FA2AF1127557}" type="datetimeFigureOut">
              <a:rPr lang="en-US" smtClean="0"/>
              <a:pPr>
                <a:defRPr/>
              </a:pPr>
              <a:t>8/18/2015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B9E31-B647-434E-BEDB-4873F12F69C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06476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66FD5-4B7E-4AA7-B80A-FA2AF1127557}" type="datetimeFigureOut">
              <a:rPr lang="en-US" smtClean="0"/>
              <a:pPr>
                <a:defRPr/>
              </a:pPr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B9E31-B647-434E-BEDB-4873F12F69C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42368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66FD5-4B7E-4AA7-B80A-FA2AF1127557}" type="datetimeFigureOut">
              <a:rPr lang="en-US" smtClean="0"/>
              <a:pPr>
                <a:defRPr/>
              </a:pPr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A51B9E31-B647-434E-BEDB-4873F12F69C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62118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D66FD5-4B7E-4AA7-B80A-FA2AF1127557}" type="datetimeFigureOut">
              <a:rPr lang="en-US" smtClean="0"/>
              <a:pPr>
                <a:defRPr/>
              </a:pPr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A51B9E31-B647-434E-BEDB-4873F12F69C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1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ransition spd="slow">
    <p:wipe dir="d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553277" y="2905258"/>
            <a:ext cx="10089223" cy="191135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900" dirty="0"/>
              <a:t>Melhoria da atenção à saúde de gestantes e puérperas na UBS/ESF Pedreira em Santa Cruz do Sul/RS</a:t>
            </a:r>
            <a:br>
              <a:rPr lang="pt-BR" sz="2900" dirty="0"/>
            </a:br>
            <a:r>
              <a:rPr lang="pt-BR" sz="2900" dirty="0"/>
              <a:t/>
            </a:r>
            <a:br>
              <a:rPr lang="pt-BR" sz="2900" dirty="0"/>
            </a:br>
            <a:r>
              <a:rPr lang="pt-BR" sz="2900" dirty="0"/>
              <a:t/>
            </a:r>
            <a:br>
              <a:rPr lang="pt-BR" sz="2900" dirty="0"/>
            </a:br>
            <a:endParaRPr lang="en-US" sz="2900" dirty="0" smtClean="0"/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336890" y="399347"/>
            <a:ext cx="602604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Trebuchet MS" pitchFamily="34" charset="0"/>
              </a:rPr>
              <a:t>Universidade Aberta do SUS- UNASUS</a:t>
            </a:r>
            <a:endParaRPr lang="en-US" sz="2000" dirty="0">
              <a:latin typeface="Trebuchet MS" pitchFamily="34" charset="0"/>
            </a:endParaRPr>
          </a:p>
          <a:p>
            <a:pPr algn="ctr"/>
            <a:r>
              <a:rPr lang="pt-BR" sz="2000" dirty="0">
                <a:latin typeface="Trebuchet MS" pitchFamily="34" charset="0"/>
              </a:rPr>
              <a:t>Universidade Federal de Pelotas</a:t>
            </a:r>
            <a:endParaRPr lang="en-US" sz="2000" dirty="0">
              <a:latin typeface="Trebuchet MS" pitchFamily="34" charset="0"/>
            </a:endParaRPr>
          </a:p>
          <a:p>
            <a:pPr algn="ctr"/>
            <a:r>
              <a:rPr lang="pt-BR" sz="2000" dirty="0">
                <a:latin typeface="Trebuchet MS" pitchFamily="34" charset="0"/>
              </a:rPr>
              <a:t>Especialização em Saúde da Família</a:t>
            </a:r>
            <a:endParaRPr lang="en-US" sz="2000" dirty="0">
              <a:latin typeface="Trebuchet MS" pitchFamily="34" charset="0"/>
            </a:endParaRPr>
          </a:p>
          <a:p>
            <a:pPr algn="ctr"/>
            <a:endParaRPr lang="en-US" dirty="0">
              <a:latin typeface="Trebuchet MS" pitchFamily="34" charset="0"/>
            </a:endParaRPr>
          </a:p>
        </p:txBody>
      </p:sp>
      <p:pic>
        <p:nvPicPr>
          <p:cNvPr id="5124" name="Imagem 12" descr="http://dms.ufpel.edu.br/aquares/images/stories/logos/unasus-ufp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4042" y="507452"/>
            <a:ext cx="8064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Imagem 1" descr="http://www.minhapos.com.br/data/artigos/images/ufp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1573" y="479424"/>
            <a:ext cx="7747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CaixaDeTexto 6"/>
          <p:cNvSpPr txBox="1">
            <a:spLocks noChangeArrowheads="1"/>
          </p:cNvSpPr>
          <p:nvPr/>
        </p:nvSpPr>
        <p:spPr bwMode="auto">
          <a:xfrm>
            <a:off x="2451573" y="4239461"/>
            <a:ext cx="581818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 smtClean="0">
                <a:latin typeface="Trebuchet MS" pitchFamily="34" charset="0"/>
              </a:rPr>
              <a:t>Aluno: YORDANKA MALDONADO PONS</a:t>
            </a:r>
            <a:endParaRPr lang="pt-BR" sz="2000" dirty="0">
              <a:latin typeface="Trebuchet MS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latin typeface="Trebuchet MS" pitchFamily="34" charset="0"/>
              </a:rPr>
              <a:t>Orientador: DEISON FERNANDO FREDERICO</a:t>
            </a:r>
            <a:endParaRPr lang="pt-BR" sz="2000" dirty="0">
              <a:latin typeface="Trebuchet MS" pitchFamily="34" charset="0"/>
            </a:endParaRPr>
          </a:p>
          <a:p>
            <a:pPr algn="ctr"/>
            <a:endParaRPr lang="pt-BR" sz="2200" dirty="0">
              <a:latin typeface="Trebuchet MS" pitchFamily="34" charset="0"/>
            </a:endParaRPr>
          </a:p>
          <a:p>
            <a:pPr algn="ctr"/>
            <a:endParaRPr lang="pt-BR" sz="2200" dirty="0">
              <a:latin typeface="Trebuchet MS" pitchFamily="34" charset="0"/>
            </a:endParaRPr>
          </a:p>
          <a:p>
            <a:pPr algn="ctr"/>
            <a:r>
              <a:rPr lang="pt-BR" sz="2200" dirty="0">
                <a:latin typeface="Trebuchet MS" pitchFamily="34" charset="0"/>
              </a:rPr>
              <a:t>Pelotas - 2015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pic>
        <p:nvPicPr>
          <p:cNvPr id="6" name="Espaço Reservado para Conteúdo 5" descr="C:\Users\HP-1000\Pictures\PhotoGrid_1438189918181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863" y="2730003"/>
            <a:ext cx="3881437" cy="38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677863" y="1674254"/>
            <a:ext cx="9367657" cy="528034"/>
          </a:xfrm>
        </p:spPr>
        <p:txBody>
          <a:bodyPr/>
          <a:lstStyle/>
          <a:p>
            <a:r>
              <a:rPr lang="pt-BR" sz="2000" dirty="0" smtClean="0"/>
              <a:t>Atendimento direto as grávidas em consulta e nas visitas domiciliares.</a:t>
            </a:r>
            <a:endParaRPr lang="pt-BR" sz="2000" dirty="0"/>
          </a:p>
        </p:txBody>
      </p:sp>
      <p:pic>
        <p:nvPicPr>
          <p:cNvPr id="7" name="Imagem 6" descr="C:\Users\HP-1000\Pictures\20150729_0920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540" y="3283794"/>
            <a:ext cx="4600575" cy="3201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Resultados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82" y="1365162"/>
            <a:ext cx="11213560" cy="474713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pt-BR" sz="2400" b="1" dirty="0"/>
              <a:t>Objetivo específico </a:t>
            </a:r>
            <a:r>
              <a:rPr lang="pt-BR" sz="2400" b="1" dirty="0" smtClean="0"/>
              <a:t>1</a:t>
            </a:r>
            <a:r>
              <a:rPr lang="pt-BR" sz="2400" dirty="0" smtClean="0"/>
              <a:t>: Ampliar </a:t>
            </a:r>
            <a:r>
              <a:rPr lang="pt-BR" sz="2400" dirty="0"/>
              <a:t>a cobertura da atenção </a:t>
            </a:r>
            <a:r>
              <a:rPr lang="pt-BR" sz="2400" dirty="0" smtClean="0"/>
              <a:t>pré-natal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t-BR" sz="2000" b="1" dirty="0" smtClean="0"/>
              <a:t>Meta </a:t>
            </a:r>
            <a:r>
              <a:rPr lang="pt-BR" sz="2000" b="1" dirty="0"/>
              <a:t>1.1</a:t>
            </a:r>
            <a:r>
              <a:rPr lang="pt-BR" sz="2000" dirty="0"/>
              <a:t>. Alcançar 100 % de cobertura das gestantes e puérperas da área de abrangência da equipe, cadastradas no Programa de Pré-natal da unidade de saúde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1º mês – 29,7% (11 gestantes)</a:t>
            </a: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2º mês – 48,6% (18 gestantes)</a:t>
            </a: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3º mês – 86,5% (32 gestantes)</a:t>
            </a: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4º mês - 100% (37 gestantes)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None/>
              <a:defRPr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9473" y="6349285"/>
            <a:ext cx="62230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Gráfico 1: Proporção de gestantes cadastradas no Programa de Pré-natal e Puerpério</a:t>
            </a:r>
            <a:endParaRPr lang="en-US" sz="1200" dirty="0">
              <a:latin typeface="Trebuchet MS" pitchFamily="34" charset="0"/>
            </a:endParaRPr>
          </a:p>
        </p:txBody>
      </p:sp>
      <p:graphicFrame>
        <p:nvGraphicFramePr>
          <p:cNvPr id="7" name="Chart 1"/>
          <p:cNvGraphicFramePr/>
          <p:nvPr>
            <p:extLst>
              <p:ext uri="{D42A27DB-BD31-4B8C-83A1-F6EECF244321}">
                <p14:modId xmlns:p14="http://schemas.microsoft.com/office/powerpoint/2010/main" val="3096534760"/>
              </p:ext>
            </p:extLst>
          </p:nvPr>
        </p:nvGraphicFramePr>
        <p:xfrm>
          <a:off x="4976021" y="3598379"/>
          <a:ext cx="6885422" cy="2750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Resultados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4" y="1439371"/>
            <a:ext cx="11501751" cy="4201576"/>
          </a:xfrm>
        </p:spPr>
        <p:txBody>
          <a:bodyPr rtlCol="0">
            <a:normAutofit fontScale="70000" lnSpcReduction="2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t-B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Objetivo específico 2: </a:t>
            </a:r>
            <a:r>
              <a:rPr lang="pt-BR" sz="2600" dirty="0"/>
              <a:t>Melhorar a qualidade da atenção as gestantes e puérperas da área de abrangência</a:t>
            </a:r>
            <a:r>
              <a:rPr lang="pt-BR" sz="2600" b="1" dirty="0" smtClean="0"/>
              <a:t>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pt-BR" sz="2600" b="1" dirty="0" smtClean="0"/>
          </a:p>
          <a:p>
            <a:pPr marL="0" indent="0">
              <a:buNone/>
            </a:pPr>
            <a:r>
              <a:rPr lang="pt-BR" sz="2800" dirty="0"/>
              <a:t>Meta </a:t>
            </a:r>
            <a:r>
              <a:rPr lang="pt-BR" sz="2800" dirty="0" smtClean="0"/>
              <a:t>2.1: </a:t>
            </a:r>
            <a:r>
              <a:rPr lang="pt-BR" sz="2600" dirty="0" smtClean="0"/>
              <a:t>Garantir </a:t>
            </a:r>
            <a:r>
              <a:rPr lang="pt-BR" sz="2600" dirty="0"/>
              <a:t>a 100% das gestantes o ingresso no Programa de Pré-natal no primeiro trimestre de </a:t>
            </a:r>
            <a:r>
              <a:rPr lang="pt-BR" sz="2600" dirty="0" smtClean="0"/>
              <a:t>gestação.</a:t>
            </a:r>
          </a:p>
          <a:p>
            <a:pPr marL="0" indent="0">
              <a:buNone/>
            </a:pPr>
            <a:endParaRPr lang="pt-BR" sz="2800" dirty="0"/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1º mês – 72,8% (8 gestantes)</a:t>
            </a: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2º mês – 83,3% (15 gestantes)</a:t>
            </a: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3º mês – 90,6% (29 gestantes)</a:t>
            </a: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4º mês – 91,9% (34 gestantes) 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None/>
              <a:defRPr/>
            </a:pP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481403" y="6331589"/>
            <a:ext cx="61959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/>
              <a:t>Gráfico 2</a:t>
            </a:r>
            <a:r>
              <a:rPr lang="pt-BR" sz="1200"/>
              <a:t>. Proporção de gestante com ingresso no primeiro trimestre da gestação</a:t>
            </a:r>
            <a:r>
              <a:rPr lang="pt-BR" sz="1200" b="1"/>
              <a:t>.</a:t>
            </a:r>
          </a:p>
        </p:txBody>
      </p:sp>
      <p:pic>
        <p:nvPicPr>
          <p:cNvPr id="8" name="Imagem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46" y="3052294"/>
            <a:ext cx="7186411" cy="31038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Resultados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620837"/>
            <a:ext cx="11262754" cy="4540119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400" b="1" dirty="0" smtClean="0"/>
              <a:t>Meta 2.2</a:t>
            </a:r>
            <a:r>
              <a:rPr lang="pt-BR" sz="2400" dirty="0"/>
              <a:t>:</a:t>
            </a:r>
            <a:r>
              <a:rPr lang="pt-BR" sz="2400" dirty="0" smtClean="0"/>
              <a:t> </a:t>
            </a:r>
            <a:r>
              <a:rPr lang="pt-BR" sz="2400" dirty="0"/>
              <a:t>Realizar pelo menos um exame ginecológico por trimestre em 100% das gestantes</a:t>
            </a:r>
            <a:r>
              <a:rPr lang="pt-BR" sz="2400" dirty="0" smtClean="0"/>
              <a:t>.</a:t>
            </a:r>
          </a:p>
          <a:p>
            <a:pPr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pt-BR" sz="2400" dirty="0"/>
          </a:p>
          <a:p>
            <a:pPr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pt-BR" sz="2400" dirty="0" smtClean="0"/>
          </a:p>
          <a:p>
            <a:pPr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pt-BR" sz="2400" dirty="0"/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0050" lvl="1" indent="0" algn="just"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1º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mês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72,7% (8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gestantes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400050" lvl="1" indent="0" algn="just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2º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mês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100% (37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gestantes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400050" lvl="1" indent="0" algn="just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3º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mês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100% (37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gestantes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400050" lvl="1" indent="0" algn="just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4º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mês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100% (37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gestantes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73145647"/>
              </p:ext>
            </p:extLst>
          </p:nvPr>
        </p:nvGraphicFramePr>
        <p:xfrm>
          <a:off x="5061397" y="2781836"/>
          <a:ext cx="6722772" cy="316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177307" y="6022456"/>
            <a:ext cx="67848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Gráfico 3.</a:t>
            </a:r>
            <a:r>
              <a:rPr lang="pt-BR" sz="1200" dirty="0"/>
              <a:t> Proporção de gestante com, pelo menos, um exame ginecológico por trimestre.</a:t>
            </a:r>
            <a:endParaRPr lang="pt-BR" sz="1200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Resultados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620838"/>
            <a:ext cx="9005888" cy="4824932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 smtClean="0"/>
              <a:t>Meta </a:t>
            </a:r>
            <a:r>
              <a:rPr lang="pt-BR" sz="2400" b="1" dirty="0"/>
              <a:t>2.3</a:t>
            </a:r>
            <a:r>
              <a:rPr lang="pt-BR" sz="2400" dirty="0"/>
              <a:t>. Realizar pelo menos um exame de mamas em 100% das gestantes</a:t>
            </a:r>
            <a:r>
              <a:rPr lang="pt-BR" sz="2400" dirty="0" smtClean="0"/>
              <a:t>.</a:t>
            </a: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0050" lvl="1" indent="0" algn="just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1º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mês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72,7% (8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gestantes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400050" lvl="1" indent="0" algn="just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2º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mês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100% (37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gestantes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400050" lvl="1" indent="0" algn="just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3º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mês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100% (37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gestantes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400050" lvl="1" indent="0" algn="just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4º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mês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100% (37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gestantes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400050" lvl="1" indent="0" algn="just" fontAlgn="auto"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pt-BR" sz="2000" dirty="0">
              <a:cs typeface="Arial" pitchFamily="34" charset="0"/>
            </a:endParaRP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5112913" y="6214937"/>
            <a:ext cx="69138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Gráfico 4</a:t>
            </a:r>
            <a:r>
              <a:rPr lang="pt-BR" sz="1200" dirty="0"/>
              <a:t>. Proporção de gestantes com, pelo menos, um exame das mamas durante o pré-natal.</a:t>
            </a:r>
            <a:endParaRPr lang="pt-BR" sz="1200" b="1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388513366"/>
              </p:ext>
            </p:extLst>
          </p:nvPr>
        </p:nvGraphicFramePr>
        <p:xfrm>
          <a:off x="5112914" y="2846231"/>
          <a:ext cx="6774286" cy="3258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Resultados</a:t>
            </a:r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77863" y="1565249"/>
            <a:ext cx="11016154" cy="4887066"/>
          </a:xfrm>
        </p:spPr>
        <p:txBody>
          <a:bodyPr>
            <a:normAutofit/>
          </a:bodyPr>
          <a:lstStyle/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t-BR" sz="2000" b="1" dirty="0" smtClean="0"/>
              <a:t>       Meta </a:t>
            </a:r>
            <a:r>
              <a:rPr lang="pt-BR" sz="2000" b="1" dirty="0"/>
              <a:t>2.4</a:t>
            </a:r>
            <a:r>
              <a:rPr lang="pt-BR" sz="2000" dirty="0"/>
              <a:t>. Garantir a 100% das gestantes a solicitação de exames laboratoriais de </a:t>
            </a:r>
            <a:r>
              <a:rPr lang="pt-BR" sz="2000" dirty="0" smtClean="0"/>
              <a:t>   acordo </a:t>
            </a:r>
            <a:r>
              <a:rPr lang="pt-BR" sz="2000" dirty="0"/>
              <a:t>com </a:t>
            </a:r>
            <a:r>
              <a:rPr lang="pt-BR" sz="2000" dirty="0" smtClean="0"/>
              <a:t>protocolo</a:t>
            </a:r>
            <a:endParaRPr lang="pt-BR" sz="2000" dirty="0"/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dirty="0" smtClean="0"/>
              <a:t>Ao </a:t>
            </a:r>
            <a:r>
              <a:rPr lang="pt-BR" dirty="0"/>
              <a:t>longo da intervenção foi feita a solicitação dos exames complementares indicados no Protocolo de atenção pré-natal disponibilizados pelo Ministério da Saúde as 37 gestantes que participaram do projeto, logrando um 100% de cumprimento do </a:t>
            </a:r>
            <a:r>
              <a:rPr lang="pt-BR" dirty="0" smtClean="0"/>
              <a:t>indicador</a:t>
            </a: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dirty="0" smtClean="0"/>
          </a:p>
          <a:p>
            <a:pPr marL="457200" lvl="1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t-BR" sz="2000" b="1" dirty="0" smtClean="0"/>
              <a:t>Meta </a:t>
            </a:r>
            <a:r>
              <a:rPr lang="pt-BR" sz="2000" b="1" dirty="0"/>
              <a:t>2.5</a:t>
            </a:r>
            <a:r>
              <a:rPr lang="pt-BR" sz="2000" dirty="0"/>
              <a:t>. Garantir a 100% das gestantes a prescrição de sulfato ferroso e ácido fólico conforme protocolo</a:t>
            </a:r>
            <a:r>
              <a:rPr lang="pt-BR" sz="2000" dirty="0" smtClean="0"/>
              <a:t>.</a:t>
            </a:r>
            <a:endParaRPr lang="pt-BR" sz="2000" dirty="0" smtClean="0">
              <a:cs typeface="Arial" pitchFamily="34" charset="0"/>
            </a:endParaRP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dirty="0" smtClean="0"/>
              <a:t>Conforme </a:t>
            </a:r>
            <a:r>
              <a:rPr lang="pt-BR" dirty="0"/>
              <a:t>ao protocolo as 37 gestantes receberem a prescrição e administração de sulfato ferroso e ácido fólico, logrando um 100% de cumprimento do indicador.</a:t>
            </a: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200" dirty="0" smtClean="0">
              <a:cs typeface="Arial" pitchFamily="34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Resultados</a:t>
            </a:r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77862" y="1709828"/>
            <a:ext cx="11308075" cy="4588145"/>
          </a:xfrm>
        </p:spPr>
        <p:txBody>
          <a:bodyPr>
            <a:normAutofit lnSpcReduction="10000"/>
          </a:bodyPr>
          <a:lstStyle/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t-BR" sz="2400" b="1" dirty="0"/>
              <a:t>Meta 2.6</a:t>
            </a:r>
            <a:r>
              <a:rPr lang="pt-BR" sz="2400" dirty="0"/>
              <a:t>. Garantir que 100% das gestantes estejam com vacina antitetânica em </a:t>
            </a:r>
            <a:r>
              <a:rPr lang="pt-BR" sz="2400" dirty="0" smtClean="0"/>
              <a:t>dia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pt-BR" sz="2400" dirty="0"/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pt-BR" sz="2400" dirty="0"/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dirty="0" smtClean="0">
                <a:cs typeface="Arial" pitchFamily="34" charset="0"/>
              </a:rPr>
              <a:t>1º mês – 90,9% (10 gestantes)</a:t>
            </a: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dirty="0" smtClean="0">
                <a:cs typeface="Arial" pitchFamily="34" charset="0"/>
              </a:rPr>
              <a:t>2º mês – 77,8% (14 gestantes)</a:t>
            </a: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dirty="0" smtClean="0">
                <a:cs typeface="Arial" pitchFamily="34" charset="0"/>
              </a:rPr>
              <a:t>3º </a:t>
            </a:r>
            <a:r>
              <a:rPr lang="pt-BR" sz="1800" dirty="0">
                <a:cs typeface="Arial" pitchFamily="34" charset="0"/>
              </a:rPr>
              <a:t>mês – </a:t>
            </a:r>
            <a:r>
              <a:rPr lang="pt-BR" sz="1800" dirty="0" smtClean="0">
                <a:cs typeface="Arial" pitchFamily="34" charset="0"/>
              </a:rPr>
              <a:t>87,5% (28 gestantes)</a:t>
            </a:r>
            <a:endParaRPr lang="pt-BR" sz="1800" dirty="0">
              <a:cs typeface="Arial" pitchFamily="34" charset="0"/>
            </a:endParaRP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dirty="0">
                <a:cs typeface="Arial" pitchFamily="34" charset="0"/>
              </a:rPr>
              <a:t>4º mês – </a:t>
            </a:r>
            <a:r>
              <a:rPr lang="pt-BR" sz="1800" dirty="0" smtClean="0">
                <a:cs typeface="Arial" pitchFamily="34" charset="0"/>
              </a:rPr>
              <a:t>100% (37 gestantes)</a:t>
            </a:r>
            <a:endParaRPr lang="pt-BR" sz="1800" dirty="0">
              <a:cs typeface="Arial" pitchFamily="34" charset="0"/>
            </a:endParaRP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200" dirty="0">
              <a:cs typeface="Arial" pitchFamily="34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5576552" y="6297973"/>
            <a:ext cx="64093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/>
              <a:t>Gráfico 5</a:t>
            </a:r>
            <a:r>
              <a:rPr lang="pt-BR" sz="1200"/>
              <a:t>. Proporção de gestantes com vacina antitetânica em dia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154035597"/>
              </p:ext>
            </p:extLst>
          </p:nvPr>
        </p:nvGraphicFramePr>
        <p:xfrm>
          <a:off x="5331854" y="3030628"/>
          <a:ext cx="6654083" cy="3161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10612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Resultados</a:t>
            </a:r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77862" y="1709828"/>
            <a:ext cx="11308075" cy="4588145"/>
          </a:xfrm>
        </p:spPr>
        <p:txBody>
          <a:bodyPr>
            <a:normAutofit lnSpcReduction="10000"/>
          </a:bodyPr>
          <a:lstStyle/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t-BR" sz="2400" b="1" dirty="0"/>
              <a:t>Meta 2.7</a:t>
            </a:r>
            <a:r>
              <a:rPr lang="pt-BR" sz="2400" dirty="0"/>
              <a:t>. Garantir que 100% das gestantes estejam com vacina contra hepatite B em dia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pt-BR" sz="2400" dirty="0"/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pt-BR" sz="2400" dirty="0"/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dirty="0" smtClean="0">
                <a:cs typeface="Arial" pitchFamily="34" charset="0"/>
              </a:rPr>
              <a:t>1º mês – 81,8% (9 gestantes)</a:t>
            </a: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dirty="0" smtClean="0">
                <a:cs typeface="Arial" pitchFamily="34" charset="0"/>
              </a:rPr>
              <a:t>2º mês – 66,7% (12 gestantes)</a:t>
            </a: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dirty="0" smtClean="0">
                <a:cs typeface="Arial" pitchFamily="34" charset="0"/>
              </a:rPr>
              <a:t>3º </a:t>
            </a:r>
            <a:r>
              <a:rPr lang="pt-BR" sz="1800" dirty="0">
                <a:cs typeface="Arial" pitchFamily="34" charset="0"/>
              </a:rPr>
              <a:t>mês – </a:t>
            </a:r>
            <a:r>
              <a:rPr lang="pt-BR" sz="1800" dirty="0" smtClean="0">
                <a:cs typeface="Arial" pitchFamily="34" charset="0"/>
              </a:rPr>
              <a:t>81,3% (26 gestantes)</a:t>
            </a:r>
            <a:endParaRPr lang="pt-BR" sz="1800" dirty="0">
              <a:cs typeface="Arial" pitchFamily="34" charset="0"/>
            </a:endParaRP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dirty="0">
                <a:cs typeface="Arial" pitchFamily="34" charset="0"/>
              </a:rPr>
              <a:t>4º mês – </a:t>
            </a:r>
            <a:r>
              <a:rPr lang="pt-BR" sz="1800" dirty="0" smtClean="0">
                <a:cs typeface="Arial" pitchFamily="34" charset="0"/>
              </a:rPr>
              <a:t>100% (37 gestantes)</a:t>
            </a:r>
            <a:endParaRPr lang="pt-BR" sz="1800" dirty="0">
              <a:cs typeface="Arial" pitchFamily="34" charset="0"/>
            </a:endParaRP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200" dirty="0">
              <a:cs typeface="Arial" pitchFamily="34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5808372" y="6297973"/>
            <a:ext cx="63836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Gráfico 6</a:t>
            </a:r>
            <a:r>
              <a:rPr lang="pt-BR" sz="1200" dirty="0"/>
              <a:t>. Proporção de gestantes com vacina contra hepatites B em dia</a:t>
            </a:r>
            <a:r>
              <a:rPr lang="pt-BR" sz="1200" dirty="0" smtClean="0"/>
              <a:t>.</a:t>
            </a:r>
            <a:endParaRPr lang="pt-BR" sz="1200" b="1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130959728"/>
              </p:ext>
            </p:extLst>
          </p:nvPr>
        </p:nvGraphicFramePr>
        <p:xfrm>
          <a:off x="5576553" y="2846231"/>
          <a:ext cx="6409384" cy="319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99849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Resultados</a:t>
            </a:r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77863" y="1620838"/>
            <a:ext cx="11247974" cy="4161776"/>
          </a:xfrm>
        </p:spPr>
        <p:txBody>
          <a:bodyPr>
            <a:normAutofit lnSpcReduction="10000"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pt-BR" sz="2400" b="1" dirty="0"/>
              <a:t>Meta 2.8.</a:t>
            </a:r>
            <a:r>
              <a:rPr lang="pt-BR" sz="2400" dirty="0"/>
              <a:t> Realizar avaliação da necessidade de atendimento odontológico em 100% das gestantes durante o pré-natal</a:t>
            </a:r>
            <a:r>
              <a:rPr lang="pt-BR" sz="2400" dirty="0" smtClean="0"/>
              <a:t>.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pt-BR" sz="2400" dirty="0"/>
          </a:p>
          <a:p>
            <a:pPr lvl="1" algn="just">
              <a:lnSpc>
                <a:spcPct val="150000"/>
              </a:lnSpc>
            </a:pPr>
            <a:r>
              <a:rPr lang="pt-BR" sz="2400" dirty="0"/>
              <a:t>Em todas as consultas feitas as 37 usuários que participaram do projeto foi avaliada a necessidade de atendimento odontológico. Ao longo da intervenção o cumprimento do indicador foi de um 100%.</a:t>
            </a:r>
          </a:p>
          <a:p>
            <a:pPr lvl="1" algn="just">
              <a:lnSpc>
                <a:spcPct val="15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Resultados</a:t>
            </a:r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77863" y="1620838"/>
            <a:ext cx="8596312" cy="3881437"/>
          </a:xfrm>
        </p:spPr>
        <p:txBody>
          <a:bodyPr>
            <a:normAutofit fontScale="85000" lnSpcReduction="10000"/>
          </a:bodyPr>
          <a:lstStyle/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t-BR" sz="2800" b="1" dirty="0"/>
              <a:t>Meta 2.9</a:t>
            </a:r>
            <a:r>
              <a:rPr lang="pt-BR" sz="2800" dirty="0"/>
              <a:t>. Garantir a primeira consulta odontológica </a:t>
            </a:r>
            <a:r>
              <a:rPr lang="pt-BR" sz="2800" dirty="0" smtClean="0"/>
              <a:t>programática </a:t>
            </a:r>
            <a:r>
              <a:rPr lang="pt-BR" sz="2800" dirty="0"/>
              <a:t>para 100% das gestantes </a:t>
            </a:r>
            <a:r>
              <a:rPr lang="pt-BR" sz="2800" dirty="0" smtClean="0"/>
              <a:t>cadastradas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pt-BR" sz="2800" dirty="0" smtClean="0"/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dirty="0">
                <a:cs typeface="Arial" pitchFamily="34" charset="0"/>
              </a:rPr>
              <a:t>1º mês – 0</a:t>
            </a:r>
            <a:r>
              <a:rPr lang="pt-BR" sz="1800" dirty="0" smtClean="0">
                <a:cs typeface="Arial" pitchFamily="34" charset="0"/>
              </a:rPr>
              <a:t>% (0 </a:t>
            </a:r>
            <a:r>
              <a:rPr lang="pt-BR" sz="1800" dirty="0">
                <a:cs typeface="Arial" pitchFamily="34" charset="0"/>
              </a:rPr>
              <a:t>gestantes)</a:t>
            </a: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dirty="0">
                <a:cs typeface="Arial" pitchFamily="34" charset="0"/>
              </a:rPr>
              <a:t>2º mês – </a:t>
            </a:r>
            <a:r>
              <a:rPr lang="pt-BR" sz="1800" dirty="0" smtClean="0">
                <a:cs typeface="Arial" pitchFamily="34" charset="0"/>
              </a:rPr>
              <a:t>27,3% (</a:t>
            </a:r>
            <a:r>
              <a:rPr lang="pt-BR" sz="1800" dirty="0">
                <a:cs typeface="Arial" pitchFamily="34" charset="0"/>
              </a:rPr>
              <a:t>5</a:t>
            </a:r>
            <a:r>
              <a:rPr lang="pt-BR" sz="1800" dirty="0" smtClean="0">
                <a:cs typeface="Arial" pitchFamily="34" charset="0"/>
              </a:rPr>
              <a:t> </a:t>
            </a:r>
            <a:r>
              <a:rPr lang="pt-BR" sz="1800" dirty="0">
                <a:cs typeface="Arial" pitchFamily="34" charset="0"/>
              </a:rPr>
              <a:t>gestantes)</a:t>
            </a: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dirty="0">
                <a:cs typeface="Arial" pitchFamily="34" charset="0"/>
              </a:rPr>
              <a:t>3º mês – </a:t>
            </a:r>
            <a:r>
              <a:rPr lang="pt-BR" sz="1800" dirty="0" smtClean="0">
                <a:cs typeface="Arial" pitchFamily="34" charset="0"/>
              </a:rPr>
              <a:t>100% ( 32gestantes</a:t>
            </a:r>
            <a:r>
              <a:rPr lang="pt-BR" sz="1800" dirty="0">
                <a:cs typeface="Arial" pitchFamily="34" charset="0"/>
              </a:rPr>
              <a:t>)</a:t>
            </a: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dirty="0">
                <a:cs typeface="Arial" pitchFamily="34" charset="0"/>
              </a:rPr>
              <a:t>4º mês – 100% (37 gestantes)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pt-BR" sz="28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821147061"/>
              </p:ext>
            </p:extLst>
          </p:nvPr>
        </p:nvGraphicFramePr>
        <p:xfrm>
          <a:off x="5409127" y="3168203"/>
          <a:ext cx="6194738" cy="2949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589431" y="6282680"/>
            <a:ext cx="63836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Gráfico 7</a:t>
            </a:r>
            <a:r>
              <a:rPr lang="pt-BR" sz="1200" dirty="0"/>
              <a:t>. Proporção de gestantes com primeira consulta odontológica programática.</a:t>
            </a:r>
            <a:endParaRPr lang="pt-BR" sz="1200" b="1" dirty="0"/>
          </a:p>
          <a:p>
            <a:r>
              <a:rPr lang="pt-BR" sz="1200" dirty="0" smtClean="0"/>
              <a:t>.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0296861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</a:t>
            </a:r>
            <a:r>
              <a:rPr lang="pt-BR" smtClean="0"/>
              <a:t>ção</a:t>
            </a:r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63575" y="1843088"/>
            <a:ext cx="8596313" cy="4654550"/>
          </a:xfrm>
        </p:spPr>
        <p:txBody>
          <a:bodyPr/>
          <a:lstStyle/>
          <a:p>
            <a:pPr lvl="0"/>
            <a:r>
              <a:rPr lang="pt-BR" sz="2800" dirty="0"/>
              <a:t>A atenção à saúde para um pré-natal e puerpério de qualidade e humanizado é fundamental para a saúde materna e neonatal, principalmente na atenção primária à saúde.</a:t>
            </a:r>
          </a:p>
          <a:p>
            <a:pPr lvl="0"/>
            <a:r>
              <a:rPr lang="pt-BR" sz="2800" dirty="0"/>
              <a:t>Apesar da ampliação na cobertura do pré-natal, a análise dos dados disponíveis demonstra comprometimento da qualidade deste atendimento</a:t>
            </a:r>
          </a:p>
          <a:p>
            <a:pPr algn="r">
              <a:lnSpc>
                <a:spcPct val="150000"/>
              </a:lnSpc>
              <a:buFont typeface="Wingdings 3" pitchFamily="18" charset="2"/>
              <a:buNone/>
            </a:pPr>
            <a:r>
              <a:rPr lang="pt-BR" sz="1400" dirty="0" smtClean="0"/>
              <a:t>(Ministério da Saúde, 2013)</a:t>
            </a:r>
            <a:endParaRPr lang="en-US" sz="14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77863" y="1620838"/>
            <a:ext cx="11080548" cy="2178430"/>
          </a:xfrm>
        </p:spPr>
        <p:txBody>
          <a:bodyPr>
            <a:normAutofit fontScale="25000" lnSpcReduction="20000"/>
          </a:bodyPr>
          <a:lstStyle/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t-BR" sz="9600" b="1" u="sng" dirty="0"/>
              <a:t>Objetivo específico 3</a:t>
            </a:r>
            <a:r>
              <a:rPr lang="pt-BR" sz="9600" b="1" dirty="0" smtClean="0"/>
              <a:t>.</a:t>
            </a:r>
            <a:r>
              <a:rPr lang="pt-BR" sz="9600" dirty="0"/>
              <a:t> Melhorar a adesão ao pré-natal</a:t>
            </a:r>
            <a:r>
              <a:rPr lang="pt-BR" sz="9600" dirty="0" smtClean="0"/>
              <a:t>.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t-BR" sz="9600" b="1" dirty="0"/>
              <a:t>Meta 3.1</a:t>
            </a:r>
            <a:r>
              <a:rPr lang="pt-BR" sz="9600" dirty="0"/>
              <a:t>.Realizar busca ativa de 100% das gestantes faltosas às consultas de pré-natal.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pt-BR" sz="9600" dirty="0"/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8000" dirty="0">
                <a:cs typeface="Arial" pitchFamily="34" charset="0"/>
              </a:rPr>
              <a:t>1º mês – </a:t>
            </a:r>
            <a:r>
              <a:rPr lang="pt-BR" sz="8000" dirty="0" smtClean="0">
                <a:cs typeface="Arial" pitchFamily="34" charset="0"/>
              </a:rPr>
              <a:t>100</a:t>
            </a:r>
            <a:r>
              <a:rPr lang="pt-BR" sz="8000" dirty="0">
                <a:cs typeface="Arial" pitchFamily="34" charset="0"/>
              </a:rPr>
              <a:t>% </a:t>
            </a:r>
            <a:r>
              <a:rPr lang="pt-BR" sz="8000" dirty="0" smtClean="0">
                <a:cs typeface="Arial" pitchFamily="34" charset="0"/>
              </a:rPr>
              <a:t>(3 </a:t>
            </a:r>
            <a:r>
              <a:rPr lang="pt-BR" sz="8000" dirty="0">
                <a:cs typeface="Arial" pitchFamily="34" charset="0"/>
              </a:rPr>
              <a:t>gestantes)</a:t>
            </a: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8000" dirty="0">
                <a:cs typeface="Arial" pitchFamily="34" charset="0"/>
              </a:rPr>
              <a:t>2º mês – </a:t>
            </a:r>
            <a:r>
              <a:rPr lang="pt-BR" sz="8000" dirty="0" smtClean="0">
                <a:cs typeface="Arial" pitchFamily="34" charset="0"/>
              </a:rPr>
              <a:t>100% (1 </a:t>
            </a:r>
            <a:r>
              <a:rPr lang="pt-BR" sz="8000" dirty="0">
                <a:cs typeface="Arial" pitchFamily="34" charset="0"/>
              </a:rPr>
              <a:t>gestantes)</a:t>
            </a: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8000" dirty="0">
                <a:cs typeface="Arial" pitchFamily="34" charset="0"/>
              </a:rPr>
              <a:t>3º mês – 0</a:t>
            </a:r>
            <a:r>
              <a:rPr lang="pt-BR" sz="8000" dirty="0" smtClean="0">
                <a:cs typeface="Arial" pitchFamily="34" charset="0"/>
              </a:rPr>
              <a:t>% </a:t>
            </a:r>
            <a:r>
              <a:rPr lang="pt-BR" sz="8000" dirty="0">
                <a:cs typeface="Arial" pitchFamily="34" charset="0"/>
              </a:rPr>
              <a:t>( </a:t>
            </a:r>
            <a:r>
              <a:rPr lang="pt-BR" sz="8000" dirty="0" smtClean="0">
                <a:cs typeface="Arial" pitchFamily="34" charset="0"/>
              </a:rPr>
              <a:t>0 gestantes</a:t>
            </a:r>
            <a:r>
              <a:rPr lang="pt-BR" sz="8000" dirty="0">
                <a:cs typeface="Arial" pitchFamily="34" charset="0"/>
              </a:rPr>
              <a:t>)</a:t>
            </a: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8000" dirty="0">
                <a:cs typeface="Arial" pitchFamily="34" charset="0"/>
              </a:rPr>
              <a:t>4º mês – 0</a:t>
            </a:r>
            <a:r>
              <a:rPr lang="pt-BR" sz="8000" dirty="0" smtClean="0">
                <a:cs typeface="Arial" pitchFamily="34" charset="0"/>
              </a:rPr>
              <a:t>% (</a:t>
            </a:r>
            <a:r>
              <a:rPr lang="pt-BR" sz="8000" dirty="0">
                <a:cs typeface="Arial" pitchFamily="34" charset="0"/>
              </a:rPr>
              <a:t>0</a:t>
            </a:r>
            <a:r>
              <a:rPr lang="pt-BR" sz="8000" dirty="0" smtClean="0">
                <a:cs typeface="Arial" pitchFamily="34" charset="0"/>
              </a:rPr>
              <a:t> </a:t>
            </a:r>
            <a:r>
              <a:rPr lang="pt-BR" sz="8000" dirty="0">
                <a:cs typeface="Arial" pitchFamily="34" charset="0"/>
              </a:rPr>
              <a:t>gestantes)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pt-BR" sz="9600" dirty="0"/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pt-BR" sz="2400" dirty="0" smtClean="0">
              <a:cs typeface="Arial" pitchFamily="34" charset="0"/>
            </a:endParaRP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5589432" y="6143223"/>
            <a:ext cx="60401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Gráfico 8</a:t>
            </a:r>
            <a:r>
              <a:rPr lang="pt-BR" sz="1200" dirty="0"/>
              <a:t>. Proporção de gestantes faltosas a consultas que receberem busca ativa</a:t>
            </a:r>
          </a:p>
        </p:txBody>
      </p:sp>
      <p:graphicFrame>
        <p:nvGraphicFramePr>
          <p:cNvPr id="6" name="Chart 40"/>
          <p:cNvGraphicFramePr/>
          <p:nvPr>
            <p:extLst>
              <p:ext uri="{D42A27DB-BD31-4B8C-83A1-F6EECF244321}">
                <p14:modId xmlns:p14="http://schemas.microsoft.com/office/powerpoint/2010/main" val="4066620413"/>
              </p:ext>
            </p:extLst>
          </p:nvPr>
        </p:nvGraphicFramePr>
        <p:xfrm>
          <a:off x="5649782" y="3439902"/>
          <a:ext cx="6095749" cy="2613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95377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Resultados</a:t>
            </a:r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77863" y="1930400"/>
            <a:ext cx="9264627" cy="3881437"/>
          </a:xfrm>
        </p:spPr>
        <p:txBody>
          <a:bodyPr>
            <a:normAutofit fontScale="92500" lnSpcReduction="10000"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t-BR" sz="2400" b="1" dirty="0"/>
              <a:t>Objetivo específico 4</a:t>
            </a:r>
            <a:r>
              <a:rPr lang="pt-BR" sz="2400" b="1" dirty="0" smtClean="0"/>
              <a:t>.</a:t>
            </a:r>
            <a:r>
              <a:rPr lang="pt-BR" sz="2400" dirty="0"/>
              <a:t> Melhorar o registro do programa de pré-natal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t-BR" sz="2400" b="1" dirty="0"/>
              <a:t>Meta 4.1. </a:t>
            </a:r>
            <a:r>
              <a:rPr lang="pt-BR" sz="2400" dirty="0"/>
              <a:t>Manter registro na ficha de acompanhamento/espelho de pré-natal em 100% das gestantes </a:t>
            </a:r>
            <a:endParaRPr lang="pt-BR" sz="2400" dirty="0" smtClean="0"/>
          </a:p>
          <a:p>
            <a:pPr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pt-BR" sz="2400" dirty="0" smtClean="0"/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400" dirty="0" smtClean="0"/>
              <a:t>100% das gestantes com os registros atualizados na ficha espelho.</a:t>
            </a:r>
            <a:endParaRPr lang="pt-BR" sz="2400" dirty="0"/>
          </a:p>
          <a:p>
            <a:pPr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pt-BR" sz="2800" dirty="0"/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pt-BR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6882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Resultados</a:t>
            </a:r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77863" y="1788263"/>
            <a:ext cx="9483569" cy="4496627"/>
          </a:xfrm>
        </p:spPr>
        <p:txBody>
          <a:bodyPr/>
          <a:lstStyle/>
          <a:p>
            <a:pPr marL="0" indent="0">
              <a:buNone/>
            </a:pPr>
            <a:r>
              <a:rPr lang="pt-BR" sz="2800" b="1" dirty="0"/>
              <a:t>Objetivo específico 5. </a:t>
            </a:r>
            <a:r>
              <a:rPr lang="pt-BR" sz="2800" dirty="0" smtClean="0"/>
              <a:t>Realizar </a:t>
            </a:r>
            <a:r>
              <a:rPr lang="pt-BR" sz="2800" dirty="0"/>
              <a:t>avaliação de </a:t>
            </a:r>
            <a:r>
              <a:rPr lang="pt-BR" sz="2800" dirty="0" smtClean="0"/>
              <a:t>risco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b="1" dirty="0"/>
              <a:t>Meta 5.1. </a:t>
            </a:r>
            <a:r>
              <a:rPr lang="pt-BR" sz="2800" dirty="0"/>
              <a:t>Avaliar risco gestacional em 100% das gestantes</a:t>
            </a:r>
            <a:r>
              <a:rPr lang="pt-BR" sz="2800" dirty="0" smtClean="0"/>
              <a:t>.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r>
              <a:rPr lang="pt-BR" sz="2800" dirty="0"/>
              <a:t>Ao longo da intervenção </a:t>
            </a:r>
            <a:r>
              <a:rPr lang="pt-BR" sz="2800" dirty="0" smtClean="0"/>
              <a:t>100% </a:t>
            </a:r>
            <a:r>
              <a:rPr lang="pt-BR" sz="2800" dirty="0"/>
              <a:t>as gestantes foram avaliadas em quanto ao risco gestacional.</a:t>
            </a: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8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012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Resultados</a:t>
            </a:r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77863" y="1442434"/>
            <a:ext cx="10784334" cy="49845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b="1" dirty="0"/>
              <a:t>Objetivo específico </a:t>
            </a:r>
            <a:r>
              <a:rPr lang="pt-BR" sz="2400" b="1" dirty="0" smtClean="0"/>
              <a:t>6.</a:t>
            </a:r>
            <a:r>
              <a:rPr lang="pt-BR" sz="2400" dirty="0" smtClean="0"/>
              <a:t>Promover </a:t>
            </a:r>
            <a:r>
              <a:rPr lang="pt-BR" sz="2400" dirty="0"/>
              <a:t>a saúde no </a:t>
            </a:r>
            <a:r>
              <a:rPr lang="pt-BR" sz="2400" dirty="0" smtClean="0"/>
              <a:t>pré-natal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 </a:t>
            </a:r>
            <a:r>
              <a:rPr lang="pt-BR" sz="2400" b="1" dirty="0" smtClean="0"/>
              <a:t>Meta </a:t>
            </a:r>
            <a:r>
              <a:rPr lang="pt-BR" sz="2400" b="1" dirty="0"/>
              <a:t>6.1. </a:t>
            </a:r>
            <a:r>
              <a:rPr lang="pt-BR" sz="2400" dirty="0"/>
              <a:t>Garantir a 100% das gestantes orientação nutricional durante a gestação</a:t>
            </a:r>
            <a:r>
              <a:rPr lang="pt-BR" sz="2400" dirty="0" smtClean="0"/>
              <a:t>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400" dirty="0" smtClean="0">
                <a:cs typeface="Arial" pitchFamily="34" charset="0"/>
              </a:rPr>
              <a:t>100</a:t>
            </a:r>
            <a:r>
              <a:rPr lang="pt-BR" sz="2400" dirty="0">
                <a:cs typeface="Arial" pitchFamily="34" charset="0"/>
              </a:rPr>
              <a:t>% </a:t>
            </a:r>
            <a:r>
              <a:rPr lang="pt-BR" sz="2400" dirty="0" smtClean="0">
                <a:cs typeface="Arial" pitchFamily="34" charset="0"/>
              </a:rPr>
              <a:t>das gestantes com </a:t>
            </a:r>
            <a:r>
              <a:rPr lang="pt-BR" sz="2400" dirty="0">
                <a:cs typeface="Arial" pitchFamily="34" charset="0"/>
              </a:rPr>
              <a:t>orientação </a:t>
            </a:r>
            <a:r>
              <a:rPr lang="pt-BR" sz="2400" dirty="0" smtClean="0">
                <a:cs typeface="Arial" pitchFamily="34" charset="0"/>
              </a:rPr>
              <a:t>nutricional</a:t>
            </a: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400" dirty="0" smtClean="0">
              <a:cs typeface="Arial" pitchFamily="34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t-BR" sz="2400" b="1" dirty="0"/>
              <a:t>Meta 6.2. </a:t>
            </a:r>
            <a:r>
              <a:rPr lang="pt-BR" sz="2400" dirty="0"/>
              <a:t>Promover o aleitamento materno junto a 100% das gestantes.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400" dirty="0"/>
              <a:t>100% </a:t>
            </a:r>
            <a:r>
              <a:rPr lang="pt-BR" sz="2400" dirty="0" smtClean="0"/>
              <a:t>das gestantes </a:t>
            </a:r>
            <a:r>
              <a:rPr lang="pt-BR" sz="2400" dirty="0"/>
              <a:t>receberem orientações sobre o aleitamento materno</a:t>
            </a:r>
            <a:endParaRPr lang="pt-BR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181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806651" y="1930400"/>
            <a:ext cx="10694183" cy="4496627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/>
              <a:t>Meta 6.3. </a:t>
            </a:r>
            <a:r>
              <a:rPr lang="pt-BR" sz="2400" dirty="0"/>
              <a:t>Orientar 100% das gestantes sobre os cuidados com o recém-nascido </a:t>
            </a:r>
          </a:p>
          <a:p>
            <a:pPr algn="ctr"/>
            <a:r>
              <a:rPr lang="pt-BR" sz="2000" dirty="0" smtClean="0"/>
              <a:t>100% das gestantes com orientações </a:t>
            </a:r>
            <a:r>
              <a:rPr lang="pt-BR" sz="2000" dirty="0"/>
              <a:t>sobre os cuidados gerais do recém-nascido em todos os meses.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b="1" dirty="0"/>
              <a:t>Meta 6.4. </a:t>
            </a:r>
            <a:r>
              <a:rPr lang="pt-BR" sz="2400" dirty="0"/>
              <a:t>Orientar 100% das gestantes sobre anticoncepção após o parto</a:t>
            </a:r>
            <a:r>
              <a:rPr lang="pt-BR" sz="2400" b="1" dirty="0"/>
              <a:t>.</a:t>
            </a:r>
            <a:endParaRPr lang="pt-BR" sz="2400" dirty="0"/>
          </a:p>
          <a:p>
            <a:r>
              <a:rPr lang="pt-BR" sz="2400" dirty="0" smtClean="0"/>
              <a:t> </a:t>
            </a:r>
            <a:r>
              <a:rPr lang="pt-BR" sz="2000" dirty="0"/>
              <a:t>100 % das gestantes </a:t>
            </a:r>
            <a:r>
              <a:rPr lang="pt-BR" sz="2000" dirty="0" smtClean="0"/>
              <a:t>com orientações </a:t>
            </a:r>
            <a:r>
              <a:rPr lang="pt-BR" sz="2000" dirty="0"/>
              <a:t>sobre anticoncepção após o parto durante as 16 semanas</a:t>
            </a: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pt-BR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297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77863" y="1493950"/>
            <a:ext cx="11016154" cy="48429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b="1" dirty="0"/>
              <a:t>Meta 6.5. </a:t>
            </a:r>
            <a:r>
              <a:rPr lang="pt-BR" sz="2400" dirty="0"/>
              <a:t>Orientar 100% das gestantes sobre os riscos do tabagismo e do uso de álcool e drogas na </a:t>
            </a:r>
            <a:r>
              <a:rPr lang="pt-BR" sz="2400" dirty="0" smtClean="0"/>
              <a:t>gestação</a:t>
            </a:r>
          </a:p>
          <a:p>
            <a:pPr marL="0" indent="0">
              <a:buNone/>
            </a:pPr>
            <a:endParaRPr lang="pt-BR" sz="2400" dirty="0"/>
          </a:p>
          <a:p>
            <a:pPr marL="0" indent="0" algn="ctr">
              <a:buNone/>
            </a:pPr>
            <a:r>
              <a:rPr lang="pt-BR" sz="2000" dirty="0" smtClean="0"/>
              <a:t>100% das gestantes com orientação </a:t>
            </a:r>
            <a:r>
              <a:rPr lang="pt-BR" sz="2000" dirty="0"/>
              <a:t>sobre os riscos do tabagismo e do uso de álcool e drogas na </a:t>
            </a:r>
            <a:r>
              <a:rPr lang="pt-BR" sz="2000" dirty="0" smtClean="0"/>
              <a:t>gestação</a:t>
            </a:r>
          </a:p>
          <a:p>
            <a:pPr marL="0" indent="0" algn="ctr">
              <a:buNone/>
            </a:pPr>
            <a:endParaRPr lang="pt-BR" sz="2000" b="1" dirty="0" smtClean="0"/>
          </a:p>
          <a:p>
            <a:pPr marL="0" indent="0" algn="ctr">
              <a:buNone/>
            </a:pPr>
            <a:endParaRPr lang="pt-BR" sz="2000" b="1" dirty="0" smtClean="0"/>
          </a:p>
          <a:p>
            <a:pPr marL="0" indent="0" algn="ctr">
              <a:buNone/>
            </a:pPr>
            <a:endParaRPr lang="pt-BR" sz="2000" b="1" dirty="0"/>
          </a:p>
          <a:p>
            <a:pPr marL="0" indent="0">
              <a:buNone/>
            </a:pPr>
            <a:r>
              <a:rPr lang="pt-BR" sz="2400" b="1" dirty="0" smtClean="0"/>
              <a:t>Meta </a:t>
            </a:r>
            <a:r>
              <a:rPr lang="pt-BR" sz="2400" b="1" dirty="0"/>
              <a:t>6.6. </a:t>
            </a:r>
            <a:r>
              <a:rPr lang="pt-BR" sz="2400" dirty="0"/>
              <a:t>Orientar 100% das gestantes sobre higiene bucal</a:t>
            </a:r>
            <a:r>
              <a:rPr lang="pt-BR" sz="2400" dirty="0" smtClean="0"/>
              <a:t>.</a:t>
            </a:r>
          </a:p>
          <a:p>
            <a:pPr marL="0" indent="0">
              <a:buNone/>
            </a:pPr>
            <a:endParaRPr lang="pt-BR" sz="2400" dirty="0"/>
          </a:p>
          <a:p>
            <a:pPr marL="0" indent="0" algn="ctr">
              <a:buNone/>
            </a:pPr>
            <a:r>
              <a:rPr lang="pt-BR" sz="2000" dirty="0"/>
              <a:t>100% das gestantes orientadas sobre higiene bucal durantes </a:t>
            </a:r>
            <a:r>
              <a:rPr lang="pt-BR" sz="2000" dirty="0" smtClean="0"/>
              <a:t>as </a:t>
            </a:r>
            <a:r>
              <a:rPr lang="pt-BR" sz="2000" dirty="0"/>
              <a:t>16 semanas da intervenção.</a:t>
            </a: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pt-BR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87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77863" y="1493950"/>
            <a:ext cx="11016154" cy="48429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000" b="1" u="sng" dirty="0"/>
              <a:t>PUERPÉRIO</a:t>
            </a:r>
            <a:r>
              <a:rPr lang="pt-BR" sz="2000" u="sng" dirty="0"/>
              <a:t>:</a:t>
            </a:r>
            <a:endParaRPr lang="pt-BR" sz="2000" dirty="0"/>
          </a:p>
          <a:p>
            <a:pPr marL="0" indent="0" algn="just">
              <a:buNone/>
            </a:pPr>
            <a:r>
              <a:rPr lang="pt-BR" sz="2000" b="1" dirty="0"/>
              <a:t>Objetivo específico 1. </a:t>
            </a:r>
            <a:r>
              <a:rPr lang="pt-BR" sz="2000" dirty="0" smtClean="0"/>
              <a:t>Ampliar </a:t>
            </a:r>
            <a:r>
              <a:rPr lang="pt-BR" sz="2000" dirty="0"/>
              <a:t>a cobertura da atenção </a:t>
            </a:r>
            <a:r>
              <a:rPr lang="pt-BR" sz="2000" dirty="0" smtClean="0"/>
              <a:t>pré-natal</a:t>
            </a:r>
            <a:endParaRPr lang="pt-BR" sz="2000" dirty="0"/>
          </a:p>
          <a:p>
            <a:pPr marL="0" indent="0" algn="just">
              <a:buNone/>
            </a:pPr>
            <a:r>
              <a:rPr lang="pt-BR" sz="2000" b="1" dirty="0"/>
              <a:t>Meta 1.1</a:t>
            </a:r>
            <a:r>
              <a:rPr lang="pt-BR" sz="2000" dirty="0"/>
              <a:t>. Alcançar 100 % de cobertura das gestantes e puérperas da área de abrangência da equipe, cadastradas no Programa de Pré-natal da unidade de </a:t>
            </a:r>
            <a:r>
              <a:rPr lang="pt-BR" sz="2000" dirty="0" smtClean="0"/>
              <a:t>saúde</a:t>
            </a:r>
          </a:p>
          <a:p>
            <a:pPr marL="0" indent="0" algn="just">
              <a:buNone/>
            </a:pPr>
            <a:r>
              <a:rPr lang="pt-BR" sz="2000" dirty="0"/>
              <a:t>No atendimento ao puerpério, não tivemos uma cifra como estimativa, só realizamos as atividades nas puérperas que foram cadastradas no período da </a:t>
            </a:r>
            <a:r>
              <a:rPr lang="pt-BR" sz="2000" dirty="0" smtClean="0"/>
              <a:t>intervenção</a:t>
            </a:r>
            <a:r>
              <a:rPr lang="pt-BR" sz="2000" dirty="0"/>
              <a:t>.</a:t>
            </a: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dirty="0">
                <a:cs typeface="Arial" pitchFamily="34" charset="0"/>
              </a:rPr>
              <a:t>1º mês – </a:t>
            </a:r>
            <a:r>
              <a:rPr lang="pt-BR" sz="1800" dirty="0" smtClean="0">
                <a:cs typeface="Arial" pitchFamily="34" charset="0"/>
              </a:rPr>
              <a:t>4 novas puérperas cadastradas ( total-4)</a:t>
            </a:r>
            <a:endParaRPr lang="pt-BR" sz="1800" dirty="0">
              <a:cs typeface="Arial" pitchFamily="34" charset="0"/>
            </a:endParaRP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dirty="0">
                <a:cs typeface="Arial" pitchFamily="34" charset="0"/>
              </a:rPr>
              <a:t>2º mês – </a:t>
            </a:r>
            <a:r>
              <a:rPr lang="pt-BR" sz="1800" dirty="0" smtClean="0">
                <a:cs typeface="Arial" pitchFamily="34" charset="0"/>
              </a:rPr>
              <a:t>4</a:t>
            </a:r>
            <a:r>
              <a:rPr lang="pt-BR" sz="1800" dirty="0">
                <a:cs typeface="Arial" pitchFamily="34" charset="0"/>
              </a:rPr>
              <a:t> novas puérperas cadastradas</a:t>
            </a:r>
            <a:r>
              <a:rPr lang="pt-BR" sz="1800" dirty="0" smtClean="0">
                <a:cs typeface="Arial" pitchFamily="34" charset="0"/>
              </a:rPr>
              <a:t>  (total-8)</a:t>
            </a:r>
            <a:endParaRPr lang="pt-BR" sz="1800" dirty="0">
              <a:cs typeface="Arial" pitchFamily="34" charset="0"/>
            </a:endParaRP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dirty="0">
                <a:cs typeface="Arial" pitchFamily="34" charset="0"/>
              </a:rPr>
              <a:t>3º mês – </a:t>
            </a:r>
            <a:r>
              <a:rPr lang="pt-BR" sz="1800" dirty="0" smtClean="0">
                <a:cs typeface="Arial" pitchFamily="34" charset="0"/>
              </a:rPr>
              <a:t>5 </a:t>
            </a:r>
            <a:r>
              <a:rPr lang="pt-BR" sz="1800" dirty="0">
                <a:cs typeface="Arial" pitchFamily="34" charset="0"/>
              </a:rPr>
              <a:t>novas puérperas cadastradas </a:t>
            </a:r>
            <a:r>
              <a:rPr lang="pt-BR" sz="1800" dirty="0" smtClean="0">
                <a:cs typeface="Arial" pitchFamily="34" charset="0"/>
              </a:rPr>
              <a:t>(total-13)</a:t>
            </a:r>
            <a:endParaRPr lang="pt-BR" sz="1800" dirty="0">
              <a:cs typeface="Arial" pitchFamily="34" charset="0"/>
            </a:endParaRP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dirty="0">
                <a:cs typeface="Arial" pitchFamily="34" charset="0"/>
              </a:rPr>
              <a:t>4º mês </a:t>
            </a:r>
            <a:r>
              <a:rPr lang="pt-BR" sz="1800" dirty="0" smtClean="0">
                <a:cs typeface="Arial" pitchFamily="34" charset="0"/>
              </a:rPr>
              <a:t>– 1 nova puérpera cadastrada (total-14)</a:t>
            </a:r>
            <a:endParaRPr lang="pt-BR" sz="1800" dirty="0">
              <a:cs typeface="Arial" pitchFamily="34" charset="0"/>
            </a:endParaRP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pt-BR" sz="2800" dirty="0"/>
          </a:p>
          <a:p>
            <a:pPr marL="0" indent="0">
              <a:buNone/>
            </a:pPr>
            <a:endParaRPr lang="pt-BR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0696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47730" y="1493950"/>
            <a:ext cx="11346287" cy="48429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b="1" dirty="0"/>
              <a:t>Objetivo específico 2</a:t>
            </a:r>
            <a:r>
              <a:rPr lang="pt-BR" sz="2400" b="1" dirty="0" smtClean="0"/>
              <a:t>.</a:t>
            </a:r>
            <a:r>
              <a:rPr lang="pt-BR" sz="2400" dirty="0" smtClean="0"/>
              <a:t> </a:t>
            </a:r>
            <a:r>
              <a:rPr lang="pt-BR" sz="2400" dirty="0"/>
              <a:t>Melhorar a qualidade da atenção às puérperas na Unidade de </a:t>
            </a:r>
            <a:r>
              <a:rPr lang="pt-BR" sz="2400" dirty="0" smtClean="0"/>
              <a:t>Saúde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b="1" dirty="0"/>
              <a:t>Meta 2.1</a:t>
            </a:r>
            <a:r>
              <a:rPr lang="pt-BR" sz="2400" dirty="0"/>
              <a:t>. Examinar as mamas em 100% das puérperas cadastradas no Programa </a:t>
            </a:r>
          </a:p>
          <a:p>
            <a:pPr algn="ctr"/>
            <a:r>
              <a:rPr lang="pt-BR" sz="2000" dirty="0" smtClean="0"/>
              <a:t>100% das puérperas</a:t>
            </a:r>
            <a:r>
              <a:rPr lang="pt-BR" sz="2000" dirty="0"/>
              <a:t> </a:t>
            </a:r>
            <a:r>
              <a:rPr lang="pt-BR" sz="2000" dirty="0" smtClean="0"/>
              <a:t>com exame </a:t>
            </a:r>
            <a:r>
              <a:rPr lang="pt-BR" sz="2000" dirty="0"/>
              <a:t>de </a:t>
            </a:r>
            <a:r>
              <a:rPr lang="pt-BR" sz="2000" dirty="0" smtClean="0"/>
              <a:t>mamas</a:t>
            </a:r>
            <a:r>
              <a:rPr lang="pt-BR" sz="2000" dirty="0"/>
              <a:t> </a:t>
            </a:r>
            <a:r>
              <a:rPr lang="pt-BR" sz="2000" dirty="0" smtClean="0"/>
              <a:t>realizado todos os meses 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b="1" dirty="0" smtClean="0"/>
              <a:t>Meta </a:t>
            </a:r>
            <a:r>
              <a:rPr lang="pt-BR" sz="2400" b="1" dirty="0"/>
              <a:t>2.2.</a:t>
            </a:r>
            <a:r>
              <a:rPr lang="pt-BR" sz="2400" dirty="0"/>
              <a:t> Examinar o abdome em 100% das puérperas cadastradas no </a:t>
            </a:r>
            <a:r>
              <a:rPr lang="pt-BR" sz="2400" dirty="0" smtClean="0"/>
              <a:t>Programa</a:t>
            </a:r>
          </a:p>
          <a:p>
            <a:pPr algn="ctr"/>
            <a:r>
              <a:rPr lang="pt-BR" sz="2000" dirty="0"/>
              <a:t>100% das puérperas com </a:t>
            </a:r>
            <a:r>
              <a:rPr lang="pt-BR" sz="2000" dirty="0" smtClean="0"/>
              <a:t>abdome examinado </a:t>
            </a:r>
            <a:r>
              <a:rPr lang="pt-BR" sz="2000" dirty="0"/>
              <a:t>todos os meses </a:t>
            </a:r>
          </a:p>
          <a:p>
            <a:pPr marL="0" indent="0" algn="ctr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465720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47730" y="1493950"/>
            <a:ext cx="11346287" cy="4842926"/>
          </a:xfrm>
        </p:spPr>
        <p:txBody>
          <a:bodyPr/>
          <a:lstStyle/>
          <a:p>
            <a:pPr marL="0" indent="0">
              <a:buNone/>
            </a:pPr>
            <a:endParaRPr lang="pt-BR" sz="2400" b="1" dirty="0" smtClean="0"/>
          </a:p>
          <a:p>
            <a:pPr marL="0" indent="0">
              <a:buNone/>
            </a:pPr>
            <a:r>
              <a:rPr lang="pt-BR" sz="2400" b="1" dirty="0" smtClean="0"/>
              <a:t>Meta </a:t>
            </a:r>
            <a:r>
              <a:rPr lang="pt-BR" sz="2400" b="1" dirty="0"/>
              <a:t>2.3</a:t>
            </a:r>
            <a:r>
              <a:rPr lang="pt-BR" sz="2400" dirty="0"/>
              <a:t>. Realizar exame ginecológico em 100% das puérperas cadastradas no Programa</a:t>
            </a:r>
          </a:p>
          <a:p>
            <a:pPr algn="ctr"/>
            <a:r>
              <a:rPr lang="pt-BR" sz="2000" dirty="0"/>
              <a:t>100% das puérperas </a:t>
            </a:r>
            <a:r>
              <a:rPr lang="pt-BR" sz="2000" dirty="0" smtClean="0"/>
              <a:t>exame ginecológico durante </a:t>
            </a:r>
            <a:r>
              <a:rPr lang="pt-BR" sz="2000" dirty="0"/>
              <a:t>a intervenção</a:t>
            </a:r>
            <a:r>
              <a:rPr lang="pt-BR" sz="2000" dirty="0" smtClean="0"/>
              <a:t>.</a:t>
            </a:r>
          </a:p>
          <a:p>
            <a:pPr marL="0" indent="0" algn="ctr">
              <a:buNone/>
            </a:pPr>
            <a:endParaRPr lang="pt-BR" sz="2000" dirty="0"/>
          </a:p>
          <a:p>
            <a:pPr marL="0" indent="0" algn="ctr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400" b="1" dirty="0" smtClean="0"/>
              <a:t>Meta </a:t>
            </a:r>
            <a:r>
              <a:rPr lang="pt-BR" sz="2400" b="1" dirty="0"/>
              <a:t>2.4.</a:t>
            </a:r>
            <a:r>
              <a:rPr lang="pt-BR" sz="2400" dirty="0"/>
              <a:t> Avaliar o estado psíquico em 100% das puérperas cadastradas no Programa</a:t>
            </a:r>
          </a:p>
          <a:p>
            <a:pPr algn="ctr"/>
            <a:r>
              <a:rPr lang="pt-BR" sz="2000" dirty="0" smtClean="0"/>
              <a:t>100% das puérperas com estado psíquico avaliado durante a intervenção.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167130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47730" y="1455313"/>
            <a:ext cx="11346287" cy="48429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2400" b="1" dirty="0" smtClean="0"/>
          </a:p>
          <a:p>
            <a:pPr marL="0" indent="0">
              <a:buNone/>
            </a:pPr>
            <a:r>
              <a:rPr lang="pt-BR" sz="2400" b="1" dirty="0" smtClean="0"/>
              <a:t>Meta 2.5</a:t>
            </a:r>
            <a:r>
              <a:rPr lang="pt-BR" sz="2400" dirty="0"/>
              <a:t>. Avaliar intercorrências em100% das puérperas cadastradas no Programa</a:t>
            </a:r>
            <a:r>
              <a:rPr lang="pt-BR" sz="2400" b="1" dirty="0" smtClean="0"/>
              <a:t> </a:t>
            </a:r>
          </a:p>
          <a:p>
            <a:pPr algn="ctr"/>
            <a:r>
              <a:rPr lang="pt-BR" sz="2000" dirty="0" smtClean="0"/>
              <a:t>100</a:t>
            </a:r>
            <a:r>
              <a:rPr lang="pt-BR" sz="2000" dirty="0"/>
              <a:t>% das puérperas </a:t>
            </a:r>
            <a:r>
              <a:rPr lang="pt-BR" sz="2000" dirty="0" smtClean="0"/>
              <a:t>com avaliação para intercorrências durante </a:t>
            </a:r>
            <a:r>
              <a:rPr lang="pt-BR" sz="2000" dirty="0"/>
              <a:t>a intervenção</a:t>
            </a:r>
            <a:r>
              <a:rPr lang="pt-BR" sz="2000" dirty="0" smtClean="0"/>
              <a:t>.</a:t>
            </a:r>
          </a:p>
          <a:p>
            <a:pPr marL="0" indent="0" algn="ctr">
              <a:buNone/>
            </a:pPr>
            <a:endParaRPr lang="pt-BR" sz="2000" dirty="0"/>
          </a:p>
          <a:p>
            <a:pPr marL="0" indent="0" algn="ctr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400" b="1" dirty="0" smtClean="0"/>
              <a:t>Meta </a:t>
            </a:r>
            <a:r>
              <a:rPr lang="pt-BR" sz="2400" b="1" dirty="0"/>
              <a:t>2.6.</a:t>
            </a:r>
            <a:r>
              <a:rPr lang="pt-BR" sz="2400" dirty="0"/>
              <a:t> Prescrever a 100% das puérperas um dos métodos de </a:t>
            </a:r>
            <a:r>
              <a:rPr lang="pt-BR" sz="2400" dirty="0" smtClean="0"/>
              <a:t>anticoncepção</a:t>
            </a:r>
          </a:p>
          <a:p>
            <a:pPr marL="0" indent="0">
              <a:buNone/>
            </a:pPr>
            <a:endParaRPr lang="pt-BR" sz="2400" dirty="0" smtClean="0"/>
          </a:p>
          <a:p>
            <a:pPr algn="ctr"/>
            <a:r>
              <a:rPr lang="pt-BR" sz="2000" dirty="0" smtClean="0"/>
              <a:t>100% das puérperas com métodos de anticoncepção prescritos durante a intervenção.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362186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Município SANTA CRUZ DO SUL</a:t>
            </a:r>
            <a:endParaRPr lang="en-US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7862" y="2093352"/>
            <a:ext cx="7605525" cy="4307448"/>
          </a:xfrm>
          <a:prstGeom prst="rect">
            <a:avLst/>
          </a:prstGeom>
        </p:spPr>
        <p:txBody>
          <a:bodyPr/>
          <a:lstStyle/>
          <a:p>
            <a:pPr marL="342900" indent="-342900" defTabSz="4572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Está localizado na encosta inferior nordeste do Rio Grande do Sul, a 155 km de Porto Alegre.</a:t>
            </a:r>
          </a:p>
          <a:p>
            <a:pPr marL="342900" indent="-342900" defTabSz="4572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Tem um a população de urbana de 119 997 habitantes</a:t>
            </a:r>
          </a:p>
          <a:p>
            <a:pPr marL="342900" indent="-342900" defTabSz="4572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Atualmente conta com 12 UBS, deles 11 são ESF e 1 do modelo tradicional.</a:t>
            </a:r>
          </a:p>
        </p:txBody>
      </p:sp>
      <p:pic>
        <p:nvPicPr>
          <p:cNvPr id="9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2" t="7796" r="24590" b="15767"/>
          <a:stretch>
            <a:fillRect/>
          </a:stretch>
        </p:blipFill>
        <p:spPr bwMode="auto">
          <a:xfrm>
            <a:off x="10235707" y="822258"/>
            <a:ext cx="18256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2" r="22719"/>
          <a:stretch>
            <a:fillRect/>
          </a:stretch>
        </p:blipFill>
        <p:spPr bwMode="auto">
          <a:xfrm>
            <a:off x="9440167" y="3025105"/>
            <a:ext cx="2016125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47730" y="1455313"/>
            <a:ext cx="11346287" cy="4842926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/>
              <a:t>Objetivo específico 3. </a:t>
            </a:r>
            <a:endParaRPr lang="pt-BR" sz="2400" dirty="0"/>
          </a:p>
          <a:p>
            <a:pPr marL="0" indent="0">
              <a:buNone/>
            </a:pPr>
            <a:r>
              <a:rPr lang="pt-BR" sz="2400" dirty="0"/>
              <a:t>Melhorar a adesão das mães ao puerpério</a:t>
            </a:r>
          </a:p>
          <a:p>
            <a:pPr marL="0" indent="0">
              <a:buNone/>
            </a:pPr>
            <a:r>
              <a:rPr lang="pt-BR" sz="2400" b="1" dirty="0"/>
              <a:t> </a:t>
            </a:r>
            <a:endParaRPr lang="pt-BR" sz="2400" dirty="0"/>
          </a:p>
          <a:p>
            <a:pPr marL="0" indent="0">
              <a:buNone/>
            </a:pPr>
            <a:r>
              <a:rPr lang="pt-BR" sz="2400" b="1" dirty="0"/>
              <a:t>Meta 3.1. </a:t>
            </a:r>
            <a:r>
              <a:rPr lang="pt-BR" sz="2400" dirty="0"/>
              <a:t>Realizar busca ativa em 100% das puérperas que não realizaram a consulta de puerpério até 30 dias após o </a:t>
            </a:r>
            <a:r>
              <a:rPr lang="pt-BR" sz="2400" dirty="0" smtClean="0"/>
              <a:t>parto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O indicador deste ponto foi sempre de 0 usuário para um 0%.</a:t>
            </a:r>
          </a:p>
          <a:p>
            <a:pPr marL="0" indent="0">
              <a:buNone/>
            </a:pPr>
            <a:endParaRPr lang="pt-B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3950301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47730" y="1455313"/>
            <a:ext cx="11346287" cy="4842926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/>
              <a:t>Objetivo especifico 4. </a:t>
            </a:r>
            <a:endParaRPr lang="pt-BR" sz="2400" dirty="0"/>
          </a:p>
          <a:p>
            <a:pPr marL="0" indent="0">
              <a:buNone/>
            </a:pPr>
            <a:r>
              <a:rPr lang="pt-BR" sz="2400" dirty="0"/>
              <a:t>Melhorar o registro das </a:t>
            </a:r>
            <a:r>
              <a:rPr lang="pt-BR" sz="2400" dirty="0" smtClean="0"/>
              <a:t>informações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b="1" dirty="0"/>
              <a:t>Meta 4.1. </a:t>
            </a:r>
            <a:r>
              <a:rPr lang="pt-BR" sz="2400" dirty="0"/>
              <a:t>Manter registro na ficha de acompanhamento do Programa 100% das puérperas</a:t>
            </a:r>
            <a:r>
              <a:rPr lang="pt-BR" sz="2400" dirty="0" smtClean="0"/>
              <a:t>.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 O Indicador de puérperas com registro na ficha de acompanhamento do Programa foi cumprido em um 100% em todos os meses.</a:t>
            </a:r>
          </a:p>
          <a:p>
            <a:pPr marL="0" indent="0">
              <a:buNone/>
            </a:pPr>
            <a:endParaRPr lang="pt-B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7653291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47730" y="1455313"/>
            <a:ext cx="11346287" cy="4842926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/>
              <a:t>Objetivo específico 5. </a:t>
            </a:r>
            <a:endParaRPr lang="pt-BR" sz="2400" dirty="0"/>
          </a:p>
          <a:p>
            <a:pPr marL="0" indent="0">
              <a:buNone/>
            </a:pPr>
            <a:r>
              <a:rPr lang="pt-BR" sz="2400" dirty="0"/>
              <a:t>Promover a saúde das </a:t>
            </a:r>
            <a:r>
              <a:rPr lang="pt-BR" sz="2400" dirty="0" smtClean="0"/>
              <a:t>puérperas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b="1" dirty="0"/>
              <a:t>Meta 5.1. </a:t>
            </a:r>
            <a:r>
              <a:rPr lang="pt-BR" sz="2400" dirty="0"/>
              <a:t>Orientar 100% das puérperas cadastradas no Programa sobre os cuidados do </a:t>
            </a:r>
            <a:r>
              <a:rPr lang="pt-BR" sz="2400" dirty="0" smtClean="0"/>
              <a:t>recém-nascido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000" dirty="0" smtClean="0"/>
              <a:t>100% das puérperas com orientações </a:t>
            </a:r>
            <a:r>
              <a:rPr lang="pt-BR" sz="2000" dirty="0"/>
              <a:t>sobre os cuidados gerais do </a:t>
            </a:r>
            <a:r>
              <a:rPr lang="pt-BR" sz="2000" dirty="0" smtClean="0"/>
              <a:t>recém-nascido todos os meses</a:t>
            </a:r>
            <a:r>
              <a:rPr lang="pt-BR" sz="2400" dirty="0" smtClean="0"/>
              <a:t>.</a:t>
            </a:r>
            <a:endParaRPr lang="pt-B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7151653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47730" y="1455313"/>
            <a:ext cx="11346287" cy="48429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b="1" dirty="0"/>
              <a:t>Meta 5.2.</a:t>
            </a:r>
            <a:r>
              <a:rPr lang="pt-BR" sz="2400" dirty="0"/>
              <a:t> Orientar 100% das puérperas cadastradas no Programa sobre aleitamento materno </a:t>
            </a:r>
            <a:r>
              <a:rPr lang="pt-BR" sz="2400" dirty="0" smtClean="0"/>
              <a:t>exclusivo</a:t>
            </a:r>
          </a:p>
          <a:p>
            <a:pPr marL="0" indent="0">
              <a:buNone/>
            </a:pPr>
            <a:endParaRPr lang="pt-BR" sz="2400" dirty="0"/>
          </a:p>
          <a:p>
            <a:pPr algn="ctr"/>
            <a:r>
              <a:rPr lang="pt-BR" sz="2000" dirty="0"/>
              <a:t>100% das puérperas com orientações </a:t>
            </a:r>
            <a:r>
              <a:rPr lang="pt-BR" sz="2000" dirty="0" smtClean="0"/>
              <a:t>sobre aleitamento </a:t>
            </a:r>
            <a:r>
              <a:rPr lang="pt-BR" sz="2000" dirty="0"/>
              <a:t>materno </a:t>
            </a:r>
            <a:r>
              <a:rPr lang="pt-BR" sz="2000" dirty="0" smtClean="0"/>
              <a:t>exclusivo</a:t>
            </a:r>
          </a:p>
          <a:p>
            <a:pPr algn="ctr"/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b="1" dirty="0"/>
              <a:t>Meta 5.3.</a:t>
            </a:r>
            <a:r>
              <a:rPr lang="pt-BR" sz="2400" dirty="0"/>
              <a:t> Orientar 100% das puérperas cadastradas no Programa sobre planejamento </a:t>
            </a:r>
            <a:r>
              <a:rPr lang="pt-BR" sz="2400" dirty="0" smtClean="0"/>
              <a:t>familiar</a:t>
            </a:r>
          </a:p>
          <a:p>
            <a:pPr marL="0" indent="0">
              <a:buNone/>
            </a:pPr>
            <a:endParaRPr lang="pt-BR" sz="2400" dirty="0"/>
          </a:p>
          <a:p>
            <a:pPr algn="ctr"/>
            <a:r>
              <a:rPr lang="pt-BR" sz="2000" dirty="0"/>
              <a:t>100% das puérperas com orientações </a:t>
            </a:r>
            <a:r>
              <a:rPr lang="pt-BR" sz="2000" dirty="0" smtClean="0"/>
              <a:t>sobre</a:t>
            </a:r>
            <a:r>
              <a:rPr lang="pt-BR" sz="2000" dirty="0"/>
              <a:t> planejamento familiar</a:t>
            </a:r>
            <a:endParaRPr lang="pt-B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6893187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Discussão</a:t>
            </a:r>
            <a:endParaRPr 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71800" y="2099256"/>
            <a:ext cx="11196459" cy="4301544"/>
          </a:xfrm>
        </p:spPr>
        <p:txBody>
          <a:bodyPr/>
          <a:lstStyle/>
          <a:p>
            <a:pPr lvl="0"/>
            <a:r>
              <a:rPr lang="pt-BR" sz="2000" dirty="0"/>
              <a:t>A cobertura do atendimento pré-natal da nossa área de abrangência aumentou, o mesmo aconteceu para o atendimento ao puerpério</a:t>
            </a:r>
          </a:p>
          <a:p>
            <a:pPr lvl="0"/>
            <a:r>
              <a:rPr lang="pt-BR" sz="2000" dirty="0"/>
              <a:t>A qualidade do atendimento pré-natal e o puerpério melhorou consideravelmente, realizando nas consultas procedimentos imprescindíveis do exame físico como o exame ginecológico, exame de mama e do abdome na avaliação de uma grávida e puérpera respetivamente.</a:t>
            </a:r>
          </a:p>
          <a:p>
            <a:pPr lvl="0"/>
            <a:r>
              <a:rPr lang="pt-BR" sz="2000" dirty="0"/>
              <a:t>As atividades de promoção de saúde em quanto ao Programa de Atenção pré-natal e puerpério, aumentarem dentro e fora da unidade.</a:t>
            </a:r>
          </a:p>
          <a:p>
            <a:pPr lvl="0"/>
            <a:r>
              <a:rPr lang="pt-BR" sz="2000" dirty="0"/>
              <a:t>Foi resgatado o reencontro com as lideranças da comunidade</a:t>
            </a:r>
          </a:p>
          <a:p>
            <a:pPr lvl="0"/>
            <a:r>
              <a:rPr lang="pt-BR" sz="2000" dirty="0"/>
              <a:t>As atividades de grupo as gestantes aumentarem, melhorando a qualidade das mesmas com a participação de outros profissionais da saúde do município.</a:t>
            </a:r>
          </a:p>
          <a:p>
            <a:pPr algn="just">
              <a:lnSpc>
                <a:spcPct val="150000"/>
              </a:lnSpc>
            </a:pPr>
            <a:endParaRPr lang="pt-BR" sz="24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Discussão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2160588"/>
            <a:ext cx="10282058" cy="4446274"/>
          </a:xfrm>
        </p:spPr>
        <p:txBody>
          <a:bodyPr rtlCol="0">
            <a:normAutofit/>
          </a:bodyPr>
          <a:lstStyle/>
          <a:p>
            <a:pPr lvl="0" algn="just"/>
            <a:r>
              <a:rPr lang="pt-BR" sz="2000" dirty="0"/>
              <a:t>O atendimento odontológico melhorou em quanto a qualidade e quantidade, assim como o aumento das consultas e atendimento em general a este grupo da </a:t>
            </a:r>
            <a:r>
              <a:rPr lang="pt-BR" sz="2000" dirty="0" smtClean="0"/>
              <a:t>população</a:t>
            </a:r>
            <a:endParaRPr lang="pt-BR" sz="2000" dirty="0"/>
          </a:p>
          <a:p>
            <a:pPr lvl="0" algn="just"/>
            <a:r>
              <a:rPr lang="pt-BR" sz="2000" dirty="0"/>
              <a:t>A</a:t>
            </a:r>
            <a:r>
              <a:rPr lang="pt-BR" sz="2000" dirty="0" smtClean="0"/>
              <a:t>ssistência </a:t>
            </a:r>
            <a:r>
              <a:rPr lang="pt-BR" sz="2000" dirty="0"/>
              <a:t>das puérperas ao posto imediatamente depois do parto.</a:t>
            </a:r>
          </a:p>
          <a:p>
            <a:pPr lvl="0" algn="just"/>
            <a:r>
              <a:rPr lang="pt-BR" sz="2000" dirty="0"/>
              <a:t>Melhoras da preparação profissional com as capacitações a equipe.</a:t>
            </a:r>
          </a:p>
          <a:p>
            <a:pPr lvl="0" algn="just"/>
            <a:r>
              <a:rPr lang="pt-BR" sz="2000" dirty="0"/>
              <a:t>Repercussão positiva a outros atendimentos como puericultura e a saúde sexual e reprodutiva da mulher em idade fértil.</a:t>
            </a:r>
          </a:p>
          <a:p>
            <a:pPr lvl="0" algn="just"/>
            <a:r>
              <a:rPr lang="pt-BR" sz="2000" dirty="0"/>
              <a:t>Melhoras das planificações das atividades do serviço nas reuniões de equipe.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None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en-US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77862" y="2160588"/>
            <a:ext cx="10320696" cy="4291727"/>
          </a:xfrm>
        </p:spPr>
        <p:txBody>
          <a:bodyPr/>
          <a:lstStyle/>
          <a:p>
            <a:pPr lvl="0" algn="just"/>
            <a:r>
              <a:rPr lang="pt-BR" sz="2000" dirty="0"/>
              <a:t>Incorporação desta intervenção na rotina do serviço.</a:t>
            </a:r>
          </a:p>
          <a:p>
            <a:pPr lvl="0" algn="just"/>
            <a:r>
              <a:rPr lang="pt-BR" sz="2000" dirty="0"/>
              <a:t>C</a:t>
            </a:r>
            <a:r>
              <a:rPr lang="pt-BR" sz="2000" dirty="0" smtClean="0"/>
              <a:t>omunidade mais </a:t>
            </a:r>
            <a:r>
              <a:rPr lang="pt-BR" sz="2000" dirty="0"/>
              <a:t>educada e informada sobre a realização deste atendimento na unidade.</a:t>
            </a:r>
          </a:p>
          <a:p>
            <a:pPr lvl="0" algn="just"/>
            <a:r>
              <a:rPr lang="pt-BR" sz="2000" dirty="0"/>
              <a:t>Aumento das vistas domiciliares as gestantes e puérperas </a:t>
            </a:r>
            <a:r>
              <a:rPr lang="pt-BR" sz="2000" dirty="0" smtClean="0"/>
              <a:t>regularmente</a:t>
            </a:r>
          </a:p>
          <a:p>
            <a:pPr lvl="0" algn="just"/>
            <a:r>
              <a:rPr lang="pt-BR" sz="2000" dirty="0" smtClean="0"/>
              <a:t>Seria </a:t>
            </a:r>
            <a:r>
              <a:rPr lang="pt-BR" sz="2000" dirty="0"/>
              <a:t>ideal implementar de caráter obrigatório a assistência as consultas dos parceiros ao menos na primeira consulta assim como a realização dos testes de Sífilis e HIV ao menos no primeiro trimestre.</a:t>
            </a:r>
          </a:p>
          <a:p>
            <a:pPr lvl="0" algn="just"/>
            <a:r>
              <a:rPr lang="pt-BR" sz="2000" dirty="0"/>
              <a:t>A intervenção realizada durante um período 16 semanas na minha unidade, alcançou resultados positivos em todos os sentidos pelos quais se trabalhou, trazendo melhoras na qualidade da atenção as grávidas e puérperas da nossa população.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 Crítica Sobre o Processo de Aprendizagem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2" y="2456802"/>
            <a:ext cx="10822971" cy="3480358"/>
          </a:xfrm>
        </p:spPr>
        <p:txBody>
          <a:bodyPr rtlCol="0">
            <a:noAutofit/>
          </a:bodyPr>
          <a:lstStyle/>
          <a:p>
            <a:pPr lvl="0" algn="just"/>
            <a:r>
              <a:rPr lang="pt-BR" sz="2400" dirty="0"/>
              <a:t>As expectativas foram superadas, a especialização tinha uma abordagem muito mais ampla e rica do que imaginava inicialmente.</a:t>
            </a:r>
          </a:p>
          <a:p>
            <a:pPr lvl="0" algn="just"/>
            <a:r>
              <a:rPr lang="pt-BR" sz="2400" dirty="0"/>
              <a:t>Interação e companhia dos colegas e dos professores orientadores.</a:t>
            </a:r>
          </a:p>
          <a:p>
            <a:pPr lvl="0" algn="just"/>
            <a:r>
              <a:rPr lang="pt-BR" sz="2400" dirty="0"/>
              <a:t>Compartilhei aprendizados com a equipe, trouxe para os fóruns considerações e dúvidas dos membros das equipes, compartilhei experiências.</a:t>
            </a:r>
          </a:p>
          <a:p>
            <a:pPr lvl="0" algn="just"/>
            <a:r>
              <a:rPr lang="pt-BR" sz="2400" dirty="0"/>
              <a:t>Envolvermos toda a equipe da unidade para poder traçar estratégias que respondam as necessidades</a:t>
            </a:r>
          </a:p>
          <a:p>
            <a:pPr algn="just" fontAlgn="auto">
              <a:lnSpc>
                <a:spcPct val="16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 crítica sobre o processo de aprendizagem</a:t>
            </a:r>
            <a:endParaRPr lang="en-US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780893" y="2456802"/>
            <a:ext cx="10951761" cy="3881437"/>
          </a:xfrm>
        </p:spPr>
        <p:txBody>
          <a:bodyPr>
            <a:normAutofit/>
          </a:bodyPr>
          <a:lstStyle/>
          <a:p>
            <a:pPr lvl="0" algn="just"/>
            <a:r>
              <a:rPr lang="pt-BR" sz="2400" dirty="0"/>
              <a:t>Foi de grande importância estudar com profundidade os protocolos de atendimento estabelecidos pelo MS para SUS,</a:t>
            </a:r>
          </a:p>
          <a:p>
            <a:pPr lvl="0" algn="just"/>
            <a:r>
              <a:rPr lang="pt-BR" sz="2400" dirty="0"/>
              <a:t>À medida que o curso foi avançando o desenvolvimento no trabalho foi cada dia mais estratégico, seguindo os princípios do SUS (Universalidade, Equidade e Integralidade da atenção à saúde) com maior preocupação e acompanhamento nos usuários.</a:t>
            </a:r>
          </a:p>
          <a:p>
            <a:pPr lvl="0" algn="just"/>
            <a:r>
              <a:rPr lang="pt-BR" sz="2400" dirty="0"/>
              <a:t>Com ajuda dos gestores e da comunidade, terminamos nossa intervenção e pretendemos melhorar cada vez mais.</a:t>
            </a:r>
          </a:p>
          <a:p>
            <a:pPr marL="0" indent="0" algn="just">
              <a:buNone/>
            </a:pPr>
            <a:r>
              <a:rPr lang="pt-BR" sz="2400" dirty="0"/>
              <a:t> 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244" y="1500188"/>
            <a:ext cx="8596312" cy="132080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sz="6700" dirty="0" smtClean="0">
                <a:solidFill>
                  <a:schemeClr val="accent1"/>
                </a:solidFill>
              </a:rPr>
              <a:t>MUITO OBRIGADA !!!!</a:t>
            </a:r>
            <a:r>
              <a:rPr lang="pt-BR" sz="6700" dirty="0" smtClean="0"/>
              <a:t/>
            </a:r>
            <a:br>
              <a:rPr lang="pt-BR" sz="6700" dirty="0" smtClean="0"/>
            </a:br>
            <a:r>
              <a:rPr lang="pt-BR" sz="6700" dirty="0"/>
              <a:t/>
            </a:r>
            <a:br>
              <a:rPr lang="pt-BR" sz="6700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000" dirty="0" smtClean="0"/>
              <a:t>Contato: yuyabellmp@yahoo.es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6847" y="3711575"/>
            <a:ext cx="7334433" cy="956099"/>
          </a:xfrm>
        </p:spPr>
        <p:txBody>
          <a:bodyPr/>
          <a:lstStyle/>
          <a:p>
            <a:pPr marL="0" lvl="0" indent="450850" defTabSz="914400" eaLnBrk="0" hangingPunct="0">
              <a:spcBef>
                <a:spcPct val="0"/>
              </a:spcBef>
              <a:buClrTx/>
              <a:buSzTx/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YORDANKA MALDONADO PONS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23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smtClean="0"/>
              <a:t>ESF-PEDREIRA</a:t>
            </a:r>
            <a:r>
              <a:rPr lang="pt-BR" smtClean="0"/>
              <a:t/>
            </a:r>
            <a:br>
              <a:rPr lang="pt-BR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2160588"/>
            <a:ext cx="8596312" cy="4378325"/>
          </a:xfrm>
        </p:spPr>
        <p:txBody>
          <a:bodyPr rtlCol="0">
            <a:normAutofit/>
          </a:bodyPr>
          <a:lstStyle/>
          <a:p>
            <a:r>
              <a:rPr lang="pt-BR" sz="2800" smtClean="0"/>
              <a:t>A equipe está composta por doutoras, uma do programa do PROVAB, e eu, do PMMB; 1 enfermeira, duas técnicas de enfermagem, uma odontóloga, uma auxiliar de consultório dentário e seis agentes de saúde.</a:t>
            </a:r>
          </a:p>
          <a:p>
            <a:r>
              <a:rPr lang="pt-BR" sz="2800" smtClean="0"/>
              <a:t>1126 famílias que conformam uma população total de 3655 pessoas.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471" y="0"/>
            <a:ext cx="3816162" cy="214659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331" y="4878296"/>
            <a:ext cx="3361431" cy="189080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Antes da Intervenção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2119313"/>
            <a:ext cx="8909050" cy="4433887"/>
          </a:xfrm>
        </p:spPr>
        <p:txBody>
          <a:bodyPr rtlCol="0">
            <a:normAutofit/>
          </a:bodyPr>
          <a:lstStyle/>
          <a:p>
            <a:pPr lvl="0"/>
            <a:r>
              <a:rPr lang="pt-BR" sz="2800" dirty="0"/>
              <a:t>O número real de gestantes e puérperas na minha área é desconhecido,</a:t>
            </a:r>
          </a:p>
          <a:p>
            <a:pPr lvl="0"/>
            <a:r>
              <a:rPr lang="pt-BR" sz="2800" dirty="0"/>
              <a:t>cobertura deste programa. Representado por um 50%.</a:t>
            </a:r>
          </a:p>
          <a:p>
            <a:pPr lvl="0"/>
            <a:r>
              <a:rPr lang="pt-BR" sz="2800" dirty="0"/>
              <a:t>Puerpério focalizado à primeira consulta.</a:t>
            </a:r>
          </a:p>
          <a:p>
            <a:pPr marL="0" indent="0">
              <a:buNone/>
            </a:pPr>
            <a:r>
              <a:rPr lang="pt-BR" sz="2800" dirty="0"/>
              <a:t> 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400" dirty="0" smtClean="0"/>
              <a:t>OBJETIVO GERAL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77862" y="2160588"/>
            <a:ext cx="9272961" cy="3881437"/>
          </a:xfrm>
        </p:spPr>
        <p:txBody>
          <a:bodyPr/>
          <a:lstStyle/>
          <a:p>
            <a:pPr algn="ctr"/>
            <a:r>
              <a:rPr lang="pt-BR" sz="3600" dirty="0"/>
              <a:t>Melhorar a atenção à saúde de gestantes e puérperas na UBS/ESF Pedreira em Santa Cruz do Sol, Rio Grande do Sul.</a:t>
            </a:r>
          </a:p>
          <a:p>
            <a:endParaRPr lang="pt-BR" sz="36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10" y="4343400"/>
            <a:ext cx="3471461" cy="221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229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400" dirty="0" smtClean="0"/>
              <a:t>METODOLOGIA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intervenção na atenção à saúde do pré-natal e puerpério teve uma duração de 16 semanas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 trabalho foi desenvolvido dentro dos quatro eixos pedagógicos: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Avaliação e monitoramento das ações, 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Organização e gestão do serviço,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Engajamento público  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Qualificação da prática clínica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6661" y="494963"/>
            <a:ext cx="8911687" cy="1280890"/>
          </a:xfrm>
        </p:spPr>
        <p:txBody>
          <a:bodyPr>
            <a:normAutofit/>
          </a:bodyPr>
          <a:lstStyle/>
          <a:p>
            <a:r>
              <a:rPr lang="pt-BR" sz="4800" dirty="0" smtClean="0"/>
              <a:t>METODOLOGIA</a:t>
            </a:r>
            <a:endParaRPr lang="pt-BR" sz="4800" dirty="0"/>
          </a:p>
        </p:txBody>
      </p:sp>
      <p:pic>
        <p:nvPicPr>
          <p:cNvPr id="3074" name="Picture 2" descr="Atenção ao Pré-Natal de Baixo Risc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6" y="2662892"/>
            <a:ext cx="1887267" cy="24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9" descr="Macintosh HD:Users:alexandre:Desktop:Captura de Tela 2015-07-27 às 14.07.5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024" y="1930400"/>
            <a:ext cx="4287099" cy="213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1" descr="Macintosh HD:Users:alexandre:Desktop:Captura de Tela 2015-07-27 às 14.07.5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829" y="4554201"/>
            <a:ext cx="3989294" cy="207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58" descr="Macintosh HD:Users:alexandre:Desktop:Captura de Tela 2015-07-27 às 14.06.11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521" y="161365"/>
            <a:ext cx="5052695" cy="6575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en-US" dirty="0" smtClean="0"/>
          </a:p>
        </p:txBody>
      </p:sp>
      <p:pic>
        <p:nvPicPr>
          <p:cNvPr id="5" name="Espaço Reservado para Conteúdo 4" descr="C:\Users\HP-1000\Pictures\20150525_132743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64985" y="3113683"/>
            <a:ext cx="4183062" cy="313729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Espaço Reservado para Conteúdo 13"/>
          <p:cNvSpPr>
            <a:spLocks noGrp="1"/>
          </p:cNvSpPr>
          <p:nvPr>
            <p:ph sz="half" idx="2"/>
          </p:nvPr>
        </p:nvSpPr>
        <p:spPr>
          <a:xfrm>
            <a:off x="1035083" y="1635616"/>
            <a:ext cx="7881871" cy="6276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sz="2000" dirty="0" smtClean="0"/>
              <a:t>Atividades de grupo com a enfermeira da Unidade e a Nutricionista do NASF.</a:t>
            </a:r>
            <a:endParaRPr lang="pt-BR" sz="2000" dirty="0"/>
          </a:p>
        </p:txBody>
      </p:sp>
      <p:pic>
        <p:nvPicPr>
          <p:cNvPr id="6" name="Imagem 5" descr="D:\10232 - Yordanka\Pictures\20150302_1331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046" y="3229082"/>
            <a:ext cx="5760085" cy="3239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9839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2630</TotalTime>
  <Words>2196</Words>
  <Application>Microsoft Office PowerPoint</Application>
  <PresentationFormat>Widescreen</PresentationFormat>
  <Paragraphs>263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Century Gothic</vt:lpstr>
      <vt:lpstr>Symbol</vt:lpstr>
      <vt:lpstr>Times New Roman</vt:lpstr>
      <vt:lpstr>Trebuchet MS</vt:lpstr>
      <vt:lpstr>Wingdings 3</vt:lpstr>
      <vt:lpstr>Cacho</vt:lpstr>
      <vt:lpstr>Melhoria da atenção à saúde de gestantes e puérperas na UBS/ESF Pedreira em Santa Cruz do Sul/RS   </vt:lpstr>
      <vt:lpstr>Introdução</vt:lpstr>
      <vt:lpstr>Município SANTA CRUZ DO SUL</vt:lpstr>
      <vt:lpstr>ESF-PEDREIRA </vt:lpstr>
      <vt:lpstr>Antes da Intervenção</vt:lpstr>
      <vt:lpstr>OBJETIVO GERAL </vt:lpstr>
      <vt:lpstr>METODOLOGIA</vt:lpstr>
      <vt:lpstr>METODOLOGIA</vt:lpstr>
      <vt:lpstr>METODOLOGIA</vt:lpstr>
      <vt:lpstr>METODOLOGIA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Discussão</vt:lpstr>
      <vt:lpstr>Discussão</vt:lpstr>
      <vt:lpstr>Reflexão Crítica Sobre o Processo de Aprendizagem</vt:lpstr>
      <vt:lpstr>Reflexão crítica sobre o processo de aprendizagem</vt:lpstr>
      <vt:lpstr>MUITO OBRIGADA !!!!     Contato: yuyabellmp@yahoo.es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Qualidade da Atenção do Programa de Diabetes e Hipertensão na Unidade Básica de Saúde</dc:title>
  <dc:creator>Mohamed Abau Shwareb</dc:creator>
  <cp:lastModifiedBy>Vera</cp:lastModifiedBy>
  <cp:revision>124</cp:revision>
  <dcterms:created xsi:type="dcterms:W3CDTF">2015-05-03T19:38:37Z</dcterms:created>
  <dcterms:modified xsi:type="dcterms:W3CDTF">2015-08-18T12:40:06Z</dcterms:modified>
</cp:coreProperties>
</file>