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7" r:id="rId10"/>
    <p:sldId id="268" r:id="rId11"/>
    <p:sldId id="280" r:id="rId12"/>
    <p:sldId id="276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C3300"/>
    <a:srgbClr val="FF9900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78674" autoAdjust="0"/>
  </p:normalViewPr>
  <p:slideViewPr>
    <p:cSldViewPr>
      <p:cViewPr>
        <p:scale>
          <a:sx n="60" d="100"/>
          <a:sy n="6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rdanka\Documents\ESPECIALIZACAO\TAREFAS%20DA%20INTERVEN&#199;&#195;O\PLANILHA%204TO%20M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rdanka\Documents\ESPECIALIZACAO\TAREFAS%20DA%20INTERVEN&#199;&#195;O\PLANILHA%204TO%20M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rdanka\Documents\ESPECIALIZACAO\TAREFAS%20DA%20INTERVEN&#199;&#195;O\PLANILHA%204TO%20M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rdanka\Documents\ESPECIALIZACAO\TAREFAS%20DA%20INTERVEN&#199;&#195;O\PLANILHA%204TO%20M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3"/>
            <c:spPr>
              <a:solidFill>
                <a:srgbClr val="F79646"/>
              </a:solidFill>
              <a:ln w="25400">
                <a:noFill/>
              </a:ln>
            </c:spPr>
          </c:dPt>
          <c:dLbls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0.39175257731958912</c:v>
                </c:pt>
                <c:pt idx="1">
                  <c:v>0.87628865979381465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4361856"/>
        <c:axId val="74475008"/>
      </c:barChart>
      <c:catAx>
        <c:axId val="74361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475008"/>
        <c:crosses val="autoZero"/>
        <c:auto val="1"/>
        <c:lblAlgn val="ctr"/>
        <c:lblOffset val="100"/>
      </c:catAx>
      <c:valAx>
        <c:axId val="744750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361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 sz="1200"/>
              <a:t>Cobertura do programa de atenção ao  hipertenso na unidade de saúde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dPt>
            <c:idx val="3"/>
            <c:spPr>
              <a:solidFill>
                <a:srgbClr val="F79646"/>
              </a:solidFill>
            </c:spPr>
          </c:dPt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0.25822784810126576</c:v>
                </c:pt>
                <c:pt idx="1">
                  <c:v>0.55443037974683407</c:v>
                </c:pt>
                <c:pt idx="2">
                  <c:v>0.8177215189873418</c:v>
                </c:pt>
                <c:pt idx="3">
                  <c:v>0.90886075949367084</c:v>
                </c:pt>
              </c:numCache>
            </c:numRef>
          </c:val>
        </c:ser>
        <c:axId val="75147904"/>
        <c:axId val="75153792"/>
      </c:barChart>
      <c:catAx>
        <c:axId val="751479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153792"/>
        <c:crosses val="autoZero"/>
        <c:auto val="1"/>
        <c:lblAlgn val="ctr"/>
        <c:lblOffset val="100"/>
      </c:catAx>
      <c:valAx>
        <c:axId val="7515379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147904"/>
        <c:crosses val="autoZero"/>
        <c:crossBetween val="between"/>
        <c:majorUnit val="0.1"/>
        <c:minorUnit val="0.1"/>
      </c:valAx>
      <c:spPr>
        <a:solidFill>
          <a:schemeClr val="bg1"/>
        </a:solidFill>
      </c:spPr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3"/>
            <c:spPr>
              <a:solidFill>
                <a:srgbClr val="F79646"/>
              </a:solidFill>
              <a:ln w="25400">
                <a:noFill/>
              </a:ln>
            </c:spPr>
          </c:dPt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0.64705882352941479</c:v>
                </c:pt>
                <c:pt idx="1">
                  <c:v>0.92237442922374424</c:v>
                </c:pt>
                <c:pt idx="2">
                  <c:v>0.98142414860681049</c:v>
                </c:pt>
                <c:pt idx="3">
                  <c:v>1</c:v>
                </c:pt>
              </c:numCache>
            </c:numRef>
          </c:val>
        </c:ser>
        <c:axId val="75092736"/>
        <c:axId val="75094272"/>
      </c:barChart>
      <c:catAx>
        <c:axId val="75092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094272"/>
        <c:crosses val="autoZero"/>
        <c:auto val="1"/>
        <c:lblAlgn val="ctr"/>
        <c:lblOffset val="100"/>
      </c:catAx>
      <c:valAx>
        <c:axId val="750942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092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3"/>
            <c:spPr>
              <a:solidFill>
                <a:srgbClr val="F79646"/>
              </a:solidFill>
              <a:ln w="25400">
                <a:noFill/>
              </a:ln>
            </c:spPr>
          </c:dPt>
          <c:dLbls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0.78947368421052633</c:v>
                </c:pt>
                <c:pt idx="1">
                  <c:v>0.89411764705882368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655424"/>
        <c:axId val="75665408"/>
      </c:barChart>
      <c:catAx>
        <c:axId val="75655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65408"/>
        <c:crosses val="autoZero"/>
        <c:auto val="1"/>
        <c:lblAlgn val="ctr"/>
        <c:lblOffset val="100"/>
      </c:catAx>
      <c:valAx>
        <c:axId val="756654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55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A9BCE-A972-4E2E-A80A-96098927F2E3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6572-88B5-4CE0-8F44-EADC303D4F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46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6572-88B5-4CE0-8F44-EADC303D4F8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32656"/>
            <a:ext cx="878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/>
            <a:r>
              <a:rPr lang="pt-BR" sz="2400" b="1" dirty="0">
                <a:latin typeface="Calibri" pitchFamily="34" charset="0"/>
                <a:cs typeface="Calibri" pitchFamily="34" charset="0"/>
              </a:rPr>
              <a:t>Melhoria da atenção às pessoas com Hipertensão Arterial Sistêmica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e/ou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Diabetes Mellitus da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USF N-36, Manaus - AM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 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 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Yordanka Pedroso Miranda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Orientadora: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  <a:r>
              <a:rPr lang="pt-BR" sz="2000" dirty="0" smtClean="0"/>
              <a:t>Ingrid D’</a:t>
            </a:r>
            <a:r>
              <a:rPr lang="pt-BR" sz="2000" dirty="0" err="1" smtClean="0"/>
              <a:t>avilla</a:t>
            </a:r>
            <a:r>
              <a:rPr lang="pt-BR" sz="2000" dirty="0" smtClean="0"/>
              <a:t> Freire Pereira </a:t>
            </a: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  <a:cs typeface="Calibri" pitchFamily="34" charset="0"/>
              </a:rPr>
              <a:t>Pelotas, 2015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3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0" y="1496307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93" y="1496307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6013" y="244376"/>
            <a:ext cx="6840537" cy="116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400" b="1" dirty="0" smtClean="0">
                <a:ea typeface="Calibri" pitchFamily="34" charset="0"/>
              </a:rPr>
              <a:t>Universidade Aberta do Sistema Único de Saúde</a:t>
            </a:r>
            <a:endParaRPr lang="pt-BR" altLang="pt-BR" sz="1400" dirty="0" smtClean="0"/>
          </a:p>
          <a:p>
            <a:pPr algn="ctr">
              <a:defRPr/>
            </a:pPr>
            <a:r>
              <a:rPr lang="pt-BR" altLang="pt-BR" sz="1400" b="1" dirty="0" smtClean="0">
                <a:ea typeface="Calibri" pitchFamily="34" charset="0"/>
              </a:rPr>
              <a:t>Universidade Federal de Pelotas </a:t>
            </a:r>
          </a:p>
          <a:p>
            <a:pPr algn="ctr">
              <a:defRPr/>
            </a:pPr>
            <a:r>
              <a:rPr lang="pt-BR" altLang="pt-BR" sz="1400" b="1" dirty="0" smtClean="0">
                <a:ea typeface="Calibri" pitchFamily="34" charset="0"/>
              </a:rPr>
              <a:t>Departamento de Medicina Social</a:t>
            </a:r>
            <a:br>
              <a:rPr lang="pt-BR" altLang="pt-BR" sz="1400" b="1" dirty="0" smtClean="0">
                <a:ea typeface="Calibri" pitchFamily="34" charset="0"/>
              </a:rPr>
            </a:br>
            <a:r>
              <a:rPr lang="pt-BR" altLang="pt-BR" sz="1400" b="1" dirty="0" smtClean="0">
                <a:ea typeface="Calibri" pitchFamily="34" charset="0"/>
              </a:rPr>
              <a:t>Curso de Especialização em  Saúde </a:t>
            </a:r>
            <a:r>
              <a:rPr lang="pt-BR" altLang="pt-BR" sz="1400" b="1" dirty="0">
                <a:ea typeface="Calibri" pitchFamily="34" charset="0"/>
              </a:rPr>
              <a:t>d</a:t>
            </a:r>
            <a:r>
              <a:rPr lang="pt-BR" altLang="pt-BR" sz="1400" b="1" dirty="0" smtClean="0">
                <a:ea typeface="Calibri" pitchFamily="34" charset="0"/>
              </a:rPr>
              <a:t>a Família - Modalidade </a:t>
            </a:r>
            <a:r>
              <a:rPr lang="pt-BR" altLang="pt-BR" sz="1400" b="1" dirty="0">
                <a:ea typeface="Calibri" pitchFamily="34" charset="0"/>
              </a:rPr>
              <a:t>à</a:t>
            </a:r>
            <a:r>
              <a:rPr lang="pt-BR" altLang="pt-BR" sz="1400" b="1" dirty="0" smtClean="0">
                <a:ea typeface="Calibri" pitchFamily="34" charset="0"/>
              </a:rPr>
              <a:t> Distância </a:t>
            </a:r>
          </a:p>
          <a:p>
            <a:pPr algn="ctr">
              <a:defRPr/>
            </a:pPr>
            <a:r>
              <a:rPr lang="pt-BR" altLang="pt-BR" sz="1400" b="1" dirty="0" smtClean="0"/>
              <a:t>Turma VII</a:t>
            </a:r>
            <a:endParaRPr lang="pt-BR" altLang="pt-B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8311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040" y="404664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itchFamily="34" charset="0"/>
                <a:cs typeface="Calibri" pitchFamily="34" charset="0"/>
              </a:rPr>
              <a:t>Objetivo 2: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Melhorar a qualidade do atendimento ao usuário hipertenso e/ou diabético realizado na unidade de saúde.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Meta: </a:t>
            </a:r>
            <a:r>
              <a:rPr lang="pt-BR" sz="2000" dirty="0" smtClean="0">
                <a:latin typeface="Calibri" pitchFamily="34" charset="0"/>
              </a:rPr>
              <a:t>Garantir a 100% dos hipertensos e diabéticos a realização de exames complementares em dia de acordo com o protocolo.</a:t>
            </a: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Hipertensos                                                              Diabéticos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 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66                                                    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30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202                                                        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76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317                                                         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97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 mês: 359                                                        4º  mês: 97 </a:t>
            </a:r>
            <a:endParaRPr lang="pt-BR" sz="20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 meta de qualidade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hipertensos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não foi alcançada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539552" y="2348880"/>
          <a:ext cx="3528392" cy="23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5029200" y="2349061"/>
          <a:ext cx="3704898" cy="237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028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8847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BR" sz="2000" b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t-BR" sz="2000" b="1" dirty="0" smtClean="0">
                <a:latin typeface="Calibri" pitchFamily="34" charset="0"/>
              </a:rPr>
              <a:t>Objetivo 3- </a:t>
            </a:r>
            <a:r>
              <a:rPr lang="pt-BR" sz="2000" dirty="0" smtClean="0">
                <a:latin typeface="Calibri" pitchFamily="34" charset="0"/>
              </a:rPr>
              <a:t>Melhorar a adesão de hipertensos e/ou diabéticos ao programa.</a:t>
            </a:r>
          </a:p>
          <a:p>
            <a:pPr algn="just">
              <a:buNone/>
            </a:pPr>
            <a:r>
              <a:rPr lang="pt-BR" sz="2000" b="1" dirty="0" smtClean="0">
                <a:latin typeface="Calibri" pitchFamily="34" charset="0"/>
              </a:rPr>
              <a:t>Metas :</a:t>
            </a:r>
            <a:r>
              <a:rPr lang="pt-BR" sz="2000" dirty="0" smtClean="0">
                <a:latin typeface="Calibri" pitchFamily="34" charset="0"/>
              </a:rPr>
              <a:t> Buscar 100% dos hipertensos e diabéticos faltosos às consultas na unidade de saúde conforme a periodicidade recomendada.</a:t>
            </a:r>
          </a:p>
          <a:p>
            <a:pPr algn="just">
              <a:buNone/>
            </a:pPr>
            <a:endParaRPr lang="pt-BR" sz="20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t-BR" sz="2000" b="1" dirty="0" smtClean="0">
                <a:latin typeface="Calibri" pitchFamily="34" charset="0"/>
              </a:rPr>
              <a:t>   Hipertensos                               Diabéticos                                                                       </a:t>
            </a:r>
          </a:p>
          <a:p>
            <a:pPr algn="ctr">
              <a:buNone/>
            </a:pPr>
            <a:r>
              <a:rPr lang="pt-BR" sz="2000" b="1" dirty="0" smtClean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1º mês: 30                                    1º mês: 8</a:t>
            </a:r>
          </a:p>
          <a:p>
            <a:pPr algn="ctr">
              <a:buNone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2º mês: 18                                    2º mês: 10</a:t>
            </a:r>
          </a:p>
          <a:p>
            <a:pPr algn="ctr">
              <a:buNone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3º mês: 10                                    3º mês: 2</a:t>
            </a:r>
          </a:p>
          <a:p>
            <a:pPr algn="ctr"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0                                      4º mês: 0  </a:t>
            </a:r>
            <a:endParaRPr lang="pt-BR" sz="2000" dirty="0" smtClean="0">
              <a:solidFill>
                <a:schemeClr val="accent5"/>
              </a:solidFill>
            </a:endParaRPr>
          </a:p>
          <a:p>
            <a:pPr algn="ctr"/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pPr algn="just">
              <a:buNone/>
            </a:pPr>
            <a:endParaRPr lang="pt-BR" sz="2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Calibri" pitchFamily="34" charset="0"/>
              </a:rPr>
              <a:t>Tivemos um total de 10 hipertensos e dos diabéticos faltosos á consulta no final da intervenção com o 100% das buscas 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88640"/>
            <a:ext cx="896448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Objetivo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4: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Melhorar o registro das informações.</a:t>
            </a:r>
          </a:p>
          <a:p>
            <a:pPr algn="just"/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Meta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Manter ficha de acompanhamento de 100% dos hipertensos e diabéticos cadastrados na unidade de saúde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102          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38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219                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85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323               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3º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mês: 97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  <a:r>
              <a:rPr lang="pt-BR" sz="2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359                </a:t>
            </a:r>
            <a:r>
              <a:rPr lang="pt-BR" sz="2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 97                                                                     </a:t>
            </a:r>
            <a:endParaRPr lang="pt-BR" sz="20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meta de qualidade para ambos casos foi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alcançada ao 100% durante os três meses da intervenção com incorporação a rotina do serviço representada no quarto mês.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77281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Hipertensos   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         Diabéticos                                                                           </a:t>
            </a:r>
            <a:endParaRPr lang="pt-BR" sz="2000" dirty="0"/>
          </a:p>
        </p:txBody>
      </p:sp>
      <p:pic>
        <p:nvPicPr>
          <p:cNvPr id="1026" name="Picture 2" descr="C:\Users\yordanka\Documents\ESPECIALIZACAO\TAREFAS DA INTERVENÇÃO\fotos para o relatorio\IMG_20150716_13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52839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27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itchFamily="34" charset="0"/>
                <a:cs typeface="Calibri" pitchFamily="34" charset="0"/>
              </a:rPr>
              <a:t>Objetivo 5: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Mapear hipertensos e diabéticos de risco para doença cardiovascular.</a:t>
            </a:r>
          </a:p>
          <a:p>
            <a:pPr algn="just"/>
            <a:r>
              <a:rPr lang="pt-BR" sz="2000" b="1" dirty="0">
                <a:latin typeface="Calibri" pitchFamily="34" charset="0"/>
                <a:cs typeface="Calibri" pitchFamily="34" charset="0"/>
              </a:rPr>
              <a:t>Meta: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Realizar estratificação do risco cardiovascular em 100% dos hipertensos e diabéticos cadastrados na unidade de saúde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Hipertensos                                                           Diabéticos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1º mês: 102                                                           1º mês: 38 </a:t>
            </a:r>
            <a:endParaRPr lang="pt-B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2º mês: 219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                                2º mês: 85</a:t>
            </a:r>
            <a:endParaRPr lang="pt-B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323 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3º mês: 97</a:t>
            </a:r>
            <a:endParaRPr lang="pt-B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359                                                           4º mês: 97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meta de qualidade para ambos casos foi alcançada.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Entre os riscos mais frequentes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encontrou-se obesidade o sedentarismo, antecedente hereditários familiares, doença cardiovascular a hipercolesterolêmica , e estilos de vida pouco saudáveis.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C:\Users\yordanka\Documents\ESPECIALIZACAO\TAREFAS DA INTERVENÇÃO\fotos para o relatorio\P106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735944" cy="2664296"/>
          </a:xfrm>
          <a:prstGeom prst="rect">
            <a:avLst/>
          </a:prstGeom>
          <a:noFill/>
        </p:spPr>
      </p:pic>
      <p:pic>
        <p:nvPicPr>
          <p:cNvPr id="3077" name="Picture 5" descr="C:\Users\yordanka\Documents\ESPECIALIZACAO\TAREFAS DA INTERVENÇÃO\fotos para o relatorio\P106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6056" y="1268761"/>
            <a:ext cx="367240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02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itchFamily="34" charset="0"/>
                <a:cs typeface="Calibri" pitchFamily="34" charset="0"/>
              </a:rPr>
              <a:t>Objetivo 6: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Promoção da saúde.</a:t>
            </a:r>
          </a:p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Metas: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Garantir orientação nutricional sobre alimentação saudável,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sobre a prática de atividade física regular, sobre os riscos do tabagismo e sobre higiene bucal a 100% dos hipertensos e diabéticos.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                                                                                                          </a:t>
            </a: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                          Hipertensos                                                                  Diabéticos                                                                          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1º mês: 102                                                                 1º mês: 38</a:t>
            </a: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2º mês: 219                                                                 2º mês: 85</a:t>
            </a: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3º mês: 323                                                                 3º mês: 97</a:t>
            </a: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pt-BR" sz="2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359                                                                </a:t>
            </a:r>
            <a:r>
              <a:rPr lang="pt-BR" sz="2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 97                                                                     </a:t>
            </a:r>
          </a:p>
          <a:p>
            <a:pPr lvl="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A meta de qualidade para ambos casos foi alcançada ao 100% durante os 3 meses com incorporação a rotina do serviço representada no quarto mês.</a:t>
            </a:r>
          </a:p>
        </p:txBody>
      </p:sp>
      <p:pic>
        <p:nvPicPr>
          <p:cNvPr id="6146" name="Picture 2" descr="C:\Users\yordanka\Documents\ESPECIALIZACAO\TAREFAS DA INTERVENÇÃO\fotos para o relatorio\IMG-20150407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096344" cy="2232248"/>
          </a:xfrm>
          <a:prstGeom prst="rect">
            <a:avLst/>
          </a:prstGeom>
          <a:noFill/>
        </p:spPr>
      </p:pic>
      <p:pic>
        <p:nvPicPr>
          <p:cNvPr id="6147" name="Picture 3" descr="C:\Users\yordanka\Documents\ESPECIALIZACAO\TAREFAS DA INTERVENÇÃO\fotos para o relatorio\IMG-20150407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95232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87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3617" y="26064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Discussão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 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Ampliação da cobertura da atenção as pessoas com Hipertensão e Diabetes Mellitus de 20 anos ou mais pertencentes a nossa área de abrangência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Capacitação e treinamento profissional da equipe de saúde.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Ampliamos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vínculo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entre a equipe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saúde e a comunidade.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Melhoria da qualidade dos registros.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Qualificamos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 atenção a saúde do usuário hipertenso e ou diabético em acompanhamento.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Satisfação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 comunidade com o trabalho realizado.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Foco na educação em saúde e prevenção.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Próximo passo organizar as ações direcionadas a outros focos. </a:t>
            </a:r>
          </a:p>
        </p:txBody>
      </p:sp>
    </p:spTree>
    <p:extLst>
      <p:ext uri="{BB962C8B-B14F-4D97-AF65-F5344CB8AC3E}">
        <p14:creationId xmlns="" xmlns:p14="http://schemas.microsoft.com/office/powerpoint/2010/main" val="42332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57765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Reflexão crítica sobre o processo pessoal de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aprendizagem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Superação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dificuldades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novos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desafios(o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idioma, entre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os mais relevantes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Conhecimento sobre o SUS  e o trabalho na Estratégia de Saúde da Família do Brasil.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</a:rPr>
              <a:t>Conhecimento da realidade do serviço e intervenções positivas.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Qualificação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práticas profissionais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individuais e coletivas da equipe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-171400"/>
            <a:ext cx="849694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Obrigada pela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atenção</a:t>
            </a:r>
          </a:p>
        </p:txBody>
      </p:sp>
      <p:pic>
        <p:nvPicPr>
          <p:cNvPr id="6" name="Picture 3" descr="C:\Users\yordanka\Documents\ESPECIALIZACAO\TAREFAS DA INTERVENÇÃO\fotos para o relatorio\P106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688632" cy="4032448"/>
          </a:xfrm>
          <a:prstGeom prst="rect">
            <a:avLst/>
          </a:prstGeom>
          <a:noFill/>
        </p:spPr>
      </p:pic>
      <p:pic>
        <p:nvPicPr>
          <p:cNvPr id="1026" name="Picture 2" descr="C:\Users\yordanka\Pictures\FOTOS UBS\fotos para o relatorio\IMG-20150512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880320" cy="2376264"/>
          </a:xfrm>
          <a:prstGeom prst="rect">
            <a:avLst/>
          </a:prstGeom>
          <a:noFill/>
        </p:spPr>
      </p:pic>
      <p:pic>
        <p:nvPicPr>
          <p:cNvPr id="5" name="Picture 2" descr="C:\Users\yordanka\Documents\ESPECIALIZACAO\TAREFAS DA INTERVENÇÃO\fotos para o relatorio\IMG-20150407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221088"/>
            <a:ext cx="280831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22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84969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Introdução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</a:rPr>
              <a:t>A Hipertensão Arterial Sistêmica (HAS) </a:t>
            </a:r>
            <a:r>
              <a:rPr lang="pt-BR" sz="2000" dirty="0" smtClean="0">
                <a:latin typeface="Calibri" pitchFamily="34" charset="0"/>
              </a:rPr>
              <a:t>e/ou Diabetes </a:t>
            </a:r>
            <a:r>
              <a:rPr lang="pt-BR" sz="2000" dirty="0" smtClean="0">
                <a:latin typeface="Calibri" pitchFamily="34" charset="0"/>
              </a:rPr>
              <a:t>Mellitus (DM) são graves problemas de saúde pública no Brasil.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</a:rPr>
              <a:t>Representam um dos principais fatores de risco para o agravamento das doenças cardiovasculares (principal causa de morbi-mortalidade na população brasileira).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Causas de maior redução da expectativa e da qualidade de vida dos indivíduos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99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6053"/>
            <a:ext cx="87849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Análise Situacional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r>
              <a:rPr lang="pt-BR" sz="2000" b="1" dirty="0">
                <a:latin typeface="Calibri" pitchFamily="34" charset="0"/>
                <a:cs typeface="Calibri" pitchFamily="34" charset="0"/>
              </a:rPr>
              <a:t> </a:t>
            </a:r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Sobre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o Município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Manaus/AM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Capital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do estado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Amazonas.</a:t>
            </a:r>
            <a:endParaRPr lang="pt-BR" sz="2000" strike="sngStrike" dirty="0" smtClean="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</a:rPr>
              <a:t>2.020.301 habitantes (IBGE).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Principal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centro financeiro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corporativo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econômico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 região Norte do Brasil.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O município esta dividido em cinco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Distritos Sanitários de Saúde (DISA):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Norte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Sul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Leste, Oeste e Rural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C:\Users\yordanka\Documents\manaus-brazil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81642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93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9480" y="11663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itchFamily="34" charset="0"/>
                <a:cs typeface="Calibri" pitchFamily="34" charset="0"/>
              </a:rPr>
              <a:t>Sobre a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USF N-36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yordanka\Documents\ESPECIALIZACAO\TAREFAS DA INTERVENÇÃO\fotos para o relatorio\IMG_20150715_4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2736304" cy="2376264"/>
          </a:xfrm>
          <a:prstGeom prst="rect">
            <a:avLst/>
          </a:prstGeom>
          <a:noFill/>
        </p:spPr>
      </p:pic>
      <p:pic>
        <p:nvPicPr>
          <p:cNvPr id="1026" name="Picture 2" descr="C:\Users\yordanka\Documents\ESPECIALIZACAO\TAREFAS DA INTERVENÇÃO\fotos para o relatorio\IMG_20150721_15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2952328" cy="237626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23528" y="889844"/>
            <a:ext cx="84969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  Localizada em uma região urbana, no bairro Cidade de Deus, subscrita no DISA  </a:t>
            </a:r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       Norte.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Constituída por uma equipe de saúde da família, composta por 1 enfermeira,1 medica, 2 técnicas de enfermagem, 5 ACS de saúde, 1 agente de endemias 1 dentista e um auxiliar de odontologia,e um pessoal administrativo.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Atende uma população total de 2597 pessoas, divididas em 958 famílias, com            </a:t>
            </a:r>
          </a:p>
          <a:p>
            <a:pPr marL="342900" lvl="0" indent="-342900"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      uma estimativa de 395 hipertensos e 97 diabéticos com 20 anos ou mais.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32656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Situação da atenção à saúde dos usuários hipertensos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diabéticos antes do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início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da intervenção.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 programa já incorporado na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unidade,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não oferecia cobertura para todos os usuários hipertensos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diabéticos.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Não existia um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registros específicos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para o programa.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Os indicadores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cobertura encontravam-se baixos.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Porém,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realizávamos atividades em grupo para os usuários hipertensos e ou diabéticos, com foco em educação em saúde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7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731" y="18757"/>
            <a:ext cx="87849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Objetivo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Geral</a:t>
            </a:r>
          </a:p>
          <a:p>
            <a:pPr algn="ctr">
              <a:lnSpc>
                <a:spcPct val="150000"/>
              </a:lnSpc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Melhorar a atenção aos adultos portadores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Hipertensão Arterial Sistêmica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e/ou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Diabetes Mellitus USF N-36, Manaus - AM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Objetivos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Específicos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 Ampliar a cobertura dos hipertensos e/ou diabéticos.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2. Melhorar a qualidade do atendimento ao usuário hipertenso e/ou diabético realizado na unidade de saúde.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3. Melhorar a adesão dos hipertensos e/ou diabéticos.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4. Melhorar o registro das informações.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5. Mapear hipertensos e diabéticos de risco para doença cardiovascular.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6. Promoção de saúde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1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Metodologia</a:t>
            </a:r>
          </a:p>
          <a:p>
            <a:pPr algn="ctr">
              <a:lnSpc>
                <a:spcPct val="150000"/>
              </a:lnSpc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Projeto está estruturado para ser desenvolvido no período de 12 semanas.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Local: Unidade de Saúde da Família (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USF)N-36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Base teórica: Caderno de atenção Básica de HAS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DM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/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Ministério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de Saúde, Secretaria de Atenção a Saúde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– ed.- Brasilia,2013.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Grupo alvo: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323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usuários hipertensos 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97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diabéticos com 20 anos ou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mais      pertencentes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 área de abrangência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9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0"/>
            <a:ext cx="889248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Resultados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Objetivo 1: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Ampliar a cobertura à hipertensos e/ou diabéticos.</a:t>
            </a:r>
          </a:p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Meta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Cadastrar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100 %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dos hipertensos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dos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diabéticos da área de abrangência no Programa de Atenção à Hipertensão Arterial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Sistémica 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à Diabetes Mellitus da unidade de saúde.</a:t>
            </a: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Hipertensos                                                            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Diabéticos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102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38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  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219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85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   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323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97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>
                <a:latin typeface="Calibri" pitchFamily="34" charset="0"/>
                <a:cs typeface="Calibri" pitchFamily="34" charset="0"/>
              </a:rPr>
              <a:t> </a:t>
            </a:r>
            <a:r>
              <a:rPr lang="pt-B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359                                                          4º mês: 97</a:t>
            </a:r>
            <a:endParaRPr lang="pt-BR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 meta de cobertura para 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hipertensos não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foi alcançada,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mas,para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os usuários diabéticos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sim.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5580112" y="2204864"/>
          <a:ext cx="339036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611560" y="2204864"/>
          <a:ext cx="340864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1551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0"/>
            <a:ext cx="8820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Objetivo 2: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Melhorar a qualidade do atendimento ao usuário hipertenso e/ou diabético realizado na unidade de saúde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Metas 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Realizar exame clínico apropriado em 100% dos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hipertensos e diabéticos.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Priorizar a prescrição de medicamentos da farmácia popular para 100% dos hipertensos e diabéticos cadastrados na unidade de saúde.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Realizar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avaliação da necessidade de atendimento odontológico em 100% dos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hipertensos e diabéticos.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1" y="306896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 Hipertensos                                                                                                      Diabéticos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102                                                                                                         1º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38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2º mês: 219                                                                                                         2º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85</a:t>
            </a:r>
          </a:p>
          <a:p>
            <a:pPr algn="just"/>
            <a:r>
              <a:rPr lang="pt-BR" sz="2000" dirty="0" smtClean="0">
                <a:latin typeface="Calibri" pitchFamily="34" charset="0"/>
                <a:cs typeface="Calibri" pitchFamily="34" charset="0"/>
              </a:rPr>
              <a:t>3º mês: 323                                                                                                         3º mês: 97</a:t>
            </a:r>
          </a:p>
          <a:p>
            <a:pPr algn="just"/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4º mês: 359                                                                                                         4º </a:t>
            </a:r>
            <a:r>
              <a:rPr lang="pt-BR" sz="2000" b="1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mês</a:t>
            </a:r>
            <a:r>
              <a:rPr lang="pt-BR" sz="20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: 97 </a:t>
            </a:r>
            <a:endParaRPr lang="pt-BR" sz="20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952" y="5433263"/>
            <a:ext cx="8660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As metas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qualidade para ambos casos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foram alcançadas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ao 100% durante os três meses da intervenção com incorporação 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rotina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do serviço representada no quarto mês.</a:t>
            </a:r>
          </a:p>
        </p:txBody>
      </p:sp>
      <p:pic>
        <p:nvPicPr>
          <p:cNvPr id="1026" name="Picture 2" descr="C:\Users\yordanka\Documents\ESPECIALIZACAO\TAREFAS DA INTERVENÇÃO\fotos para o relatorio\IMG_20150715_56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2232248" cy="1944216"/>
          </a:xfrm>
          <a:prstGeom prst="rect">
            <a:avLst/>
          </a:prstGeom>
          <a:noFill/>
        </p:spPr>
      </p:pic>
      <p:pic>
        <p:nvPicPr>
          <p:cNvPr id="4" name="Picture 2" descr="C:\Users\yordanka\Pictures\FOTOS UBS\IMG_20150804_2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223224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24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797</TotalTime>
  <Words>951</Words>
  <Application>Microsoft Office PowerPoint</Application>
  <PresentationFormat>Apresentação na tela (4:3)</PresentationFormat>
  <Paragraphs>212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Integração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</dc:creator>
  <cp:lastModifiedBy>yordanka</cp:lastModifiedBy>
  <cp:revision>99</cp:revision>
  <dcterms:created xsi:type="dcterms:W3CDTF">2015-06-21T02:22:13Z</dcterms:created>
  <dcterms:modified xsi:type="dcterms:W3CDTF">2015-08-11T21:35:33Z</dcterms:modified>
</cp:coreProperties>
</file>