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5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70898E-D336-48B0-BCC1-A151964927E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A640B3-58B8-42C0-82E3-78A4ACD7B75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96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Trabalho de Conclusão de </a:t>
            </a:r>
            <a:r>
              <a:rPr lang="pt-BR" sz="96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Curso</a:t>
            </a: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9600" b="1" kern="100" dirty="0" smtClean="0">
                <a:solidFill>
                  <a:srgbClr val="FF0000"/>
                </a:solidFill>
                <a:latin typeface="Arial"/>
                <a:ea typeface="SimSun"/>
                <a:cs typeface="Arial"/>
              </a:rPr>
              <a:t>Melhoria </a:t>
            </a:r>
            <a:r>
              <a:rPr lang="pt-BR" sz="9600" b="1" kern="100" dirty="0">
                <a:solidFill>
                  <a:srgbClr val="FF0000"/>
                </a:solidFill>
                <a:latin typeface="Arial"/>
                <a:ea typeface="SimSun"/>
                <a:cs typeface="Arial"/>
              </a:rPr>
              <a:t>da Atenção à Saúde de Hipertensos  e Diabéticos na Unidade Básica de Saúde Maria Alice. </a:t>
            </a:r>
            <a:r>
              <a:rPr lang="pt-BR" sz="9600" b="1" kern="100" dirty="0" smtClean="0">
                <a:solidFill>
                  <a:srgbClr val="FF0000"/>
                </a:solidFill>
                <a:latin typeface="Arial"/>
                <a:ea typeface="SimSun"/>
                <a:cs typeface="Arial"/>
              </a:rPr>
              <a:t>Feijó/</a:t>
            </a:r>
            <a:r>
              <a:rPr lang="pt-BR" sz="96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AC</a:t>
            </a: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9600" b="1" dirty="0" err="1" smtClean="0">
                <a:solidFill>
                  <a:srgbClr val="000000"/>
                </a:solidFill>
                <a:latin typeface="Arial"/>
                <a:ea typeface="Calibri"/>
              </a:rPr>
              <a:t>Yordanka</a:t>
            </a:r>
            <a:r>
              <a:rPr lang="pt-BR" sz="9600" b="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9600" b="1" dirty="0">
                <a:solidFill>
                  <a:srgbClr val="000000"/>
                </a:solidFill>
                <a:latin typeface="Arial"/>
                <a:ea typeface="Calibri"/>
              </a:rPr>
              <a:t>Sanchez </a:t>
            </a:r>
            <a:r>
              <a:rPr lang="pt-BR" sz="9600" b="1" dirty="0" err="1" smtClean="0">
                <a:solidFill>
                  <a:srgbClr val="000000"/>
                </a:solidFill>
                <a:latin typeface="Arial"/>
                <a:ea typeface="Calibri"/>
              </a:rPr>
              <a:t>Figueras</a:t>
            </a:r>
            <a:endParaRPr lang="pt-BR" sz="96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9600" b="1" dirty="0" smtClean="0">
                <a:solidFill>
                  <a:srgbClr val="000000"/>
                </a:solidFill>
                <a:latin typeface="Arial"/>
                <a:ea typeface="Calibri"/>
              </a:rPr>
              <a:t>Pelotas 2015</a:t>
            </a:r>
            <a:endParaRPr lang="pt-BR" sz="96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51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b="1" kern="100" dirty="0">
                <a:solidFill>
                  <a:srgbClr val="0D0D0D"/>
                </a:solidFill>
                <a:latin typeface="Arial"/>
                <a:ea typeface="SimSun"/>
                <a:cs typeface="Arial"/>
              </a:rPr>
              <a:t> 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marL="342900" lvl="0">
              <a:lnSpc>
                <a:spcPct val="150000"/>
              </a:lnSpc>
              <a:spcBef>
                <a:spcPct val="20000"/>
              </a:spcBef>
            </a:pP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31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</a:t>
            </a:r>
            <a:r>
              <a:rPr lang="pt-BR" sz="31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FEDERAL DE </a:t>
            </a:r>
            <a:r>
              <a:rPr lang="pt-BR" sz="31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PELOTAS</a:t>
            </a:r>
            <a:br>
              <a:rPr lang="pt-BR" sz="31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31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Especialização em Saúde da Família</a:t>
            </a:r>
            <a:r>
              <a:rPr lang="pt-BR" sz="32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32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endParaRPr lang="pt-BR" sz="28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251520" y="692696"/>
            <a:ext cx="110490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4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Meta:5.1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Realizar estratificação do risco cardiovascular nos 100 % de hipertensos e diabéticos cadastrados UBS.</a:t>
            </a:r>
            <a:endParaRPr lang="pt-BR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50000"/>
              </a:lnSpc>
              <a:tabLst>
                <a:tab pos="540385" algn="l"/>
              </a:tabLst>
            </a:pPr>
            <a:r>
              <a:rPr lang="pt-BR" sz="2400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Objetivo 6. Promover a saúde de hipertensos e diabéticos</a:t>
            </a:r>
            <a:endParaRPr lang="pt-B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tabLst>
                <a:tab pos="540385" algn="l"/>
              </a:tabLst>
            </a:pP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Meta:6.1 </a:t>
            </a:r>
            <a:r>
              <a:rPr lang="pt-BR" sz="24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Garantir orientação nutricional sobre alimentação saudável a 100% de hipertensos e diabéticos na UBS. </a:t>
            </a:r>
            <a:endParaRPr lang="pt-B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253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:6.2 Garantir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orientação em relação à atividade física regular a 100% hipertensos e diabéticos em UBS.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Meta:6.3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Garantir orientação sobre risco de tabagismo a 100% hipertensos e diabéticos em UBS.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Meta:6.4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Garantir orientação de higiene bucal a 100% hipertensos e diabéticos em UBS. 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13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pt-BR" sz="4400" u="sng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Meta:</a:t>
            </a:r>
            <a:r>
              <a:rPr lang="pt-BR" sz="4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1.1</a:t>
            </a:r>
            <a:r>
              <a:rPr lang="pt-BR" sz="4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 Cadastrar 50% dos hipertensos de área de abrangência no programa de atenção a hipertensão arterial e diabetes da UBS.</a:t>
            </a:r>
            <a:endParaRPr lang="pt-BR" sz="4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/>
            <a:endParaRPr lang="pt-BR" sz="4400" dirty="0">
              <a:solidFill>
                <a:prstClr val="black"/>
              </a:solidFill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4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4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51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sz="51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1. Cobertura do programa de atenção ao hipertenso na unidade básica.</a:t>
            </a:r>
            <a:endParaRPr lang="pt-BR" sz="51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53791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sz="2400" dirty="0">
                <a:latin typeface="Arial"/>
                <a:ea typeface="Times New Roman"/>
              </a:rPr>
              <a:t>1.2 Cadastrar 70% dos diabéticos de área de abrangência no programa de atenção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 hipertensão arterial e diabetes da UBS.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6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2. Cobertura do programa de atenção ao diabético na unidade básica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sz="2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0486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599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2.1 Realizar exame clínico apropriado em 100% dos hipertensos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3. Proporção  de hipertensos com o exame clinico em dia de acordo com o protocolo.</a:t>
            </a:r>
            <a:endParaRPr lang="pt-BR" sz="3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564904"/>
            <a:ext cx="500538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lvl="0" indent="0" algn="just">
              <a:lnSpc>
                <a:spcPct val="150000"/>
              </a:lnSpc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2.1 Realizar exame clínico apropriado em 100% dos hipertensos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lvl="0" indent="0" algn="just">
              <a:lnSpc>
                <a:spcPct val="150000"/>
              </a:lnSpc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0" algn="just">
              <a:lnSpc>
                <a:spcPct val="150000"/>
              </a:lnSpc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0" algn="just">
              <a:lnSpc>
                <a:spcPct val="150000"/>
              </a:lnSpc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0" algn="just">
              <a:lnSpc>
                <a:spcPct val="150000"/>
              </a:lnSpc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0" algn="just">
              <a:lnSpc>
                <a:spcPct val="150000"/>
              </a:lnSpc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4. Proporção  de diabéticos com o exame clinico em dia de acordo com o protocolo.</a:t>
            </a:r>
            <a:endParaRPr lang="pt-BR" sz="3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50000"/>
              </a:lnSpc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178050"/>
            <a:ext cx="4645025" cy="290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3.1: Buscar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100 %dos hipertensos e diabéticos faltosos as consultas na UBS conforme a periodicidade recomendada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Figura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11. Proporção de hipertensos faltosos as consultas com busca ativa.</a:t>
            </a:r>
            <a:endParaRPr lang="pt-BR" sz="3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564904"/>
            <a:ext cx="48339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6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Figura 12. Proporção de diabéticos faltosos as consultas com busca ativa.</a:t>
            </a:r>
            <a:endParaRPr lang="pt-BR" sz="2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16833"/>
            <a:ext cx="4724400" cy="26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3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4.1: Manter </a:t>
            </a:r>
            <a:r>
              <a:rPr lang="pt-BR" sz="3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ficha de acompanhamento de 100%dos hipertensos e diabéticos cadastrados na UBS conforme a periodicidade recomendada</a:t>
            </a:r>
            <a:r>
              <a:rPr lang="pt-BR" sz="3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3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Figura </a:t>
            </a:r>
            <a:r>
              <a:rPr lang="pt-BR" sz="3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13. Proporção de hipertensos com registro adequado na ficha de acompanhamento</a:t>
            </a:r>
            <a:r>
              <a:rPr lang="pt-BR" sz="3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3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276872"/>
            <a:ext cx="48656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0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4.2: Figura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14. Proporção de diabéticos com registro adequado na ficha de acompanhamento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00808"/>
            <a:ext cx="4713287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do Programa de HAS e DM na intervenção 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Município.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da Unidade Básica de Saúde.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Situação do Programa de HAS e DM na UBS antes da intervenção 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38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5.1: Realizar </a:t>
            </a:r>
            <a:r>
              <a:rPr lang="pt-BR" sz="38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estratificação do risco cardiovascular nos 100 % de hipertensos e diabéticos cadastrados UBS</a:t>
            </a:r>
            <a:r>
              <a:rPr lang="pt-BR" sz="38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 smtClean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38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Figura15</a:t>
            </a:r>
            <a:r>
              <a:rPr lang="pt-BR" sz="38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 Proporção de hipertensos com estratificação de risco cardiovascular por exame clinico em dia.</a:t>
            </a:r>
            <a:endParaRPr lang="pt-BR" sz="3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sz="3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060848"/>
            <a:ext cx="48037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Figura16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 Proporção de diabéticos com estratificação de risco cardiovascular por exame clinico em dia.</a:t>
            </a: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412777"/>
            <a:ext cx="47307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6.1: Garantir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orientação nutricional sobre alimentação saudável a 100% de hipertensos e diabéticos na UBS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0">
              <a:lnSpc>
                <a:spcPct val="150000"/>
              </a:lnSpc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>
              <a:lnSpc>
                <a:spcPct val="150000"/>
              </a:lnSpc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>
              <a:lnSpc>
                <a:spcPct val="150000"/>
              </a:lnSpc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>
              <a:lnSpc>
                <a:spcPct val="150000"/>
              </a:lnSpc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>
              <a:lnSpc>
                <a:spcPct val="150000"/>
              </a:lnSpc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17. Proporção de hipertensos  com orientação nutricional sobre alimentação saudável.  </a:t>
            </a:r>
            <a:endParaRPr lang="pt-BR" sz="3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128838"/>
            <a:ext cx="48037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18. Proporção de diabéticos com orientação nutricional sobre alimentação saudável. </a:t>
            </a: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628800"/>
            <a:ext cx="4730750" cy="31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intervenção para a equipe, para o serviço e a comunidade.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 do nível  da intervenção a rotina do sevicio.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Mudanças para a viabilização e continuidade  após do termino do curso.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 do curso com relação a minhas expectativas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inicialés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Significação do curso para a pratica profissional.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Aprendizados mais relevantes.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crítica.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Fotos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4703"/>
            <a:ext cx="4464496" cy="42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Obrigada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08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720"/>
              </a:spcBef>
              <a:spcAft>
                <a:spcPts val="0"/>
              </a:spcAft>
            </a:pPr>
            <a:r>
              <a:rPr lang="pt-BR" sz="2400" kern="100" dirty="0" smtClean="0">
                <a:solidFill>
                  <a:srgbClr val="000000"/>
                </a:solidFill>
                <a:effectLst/>
                <a:latin typeface="Arial" pitchFamily="34" charset="0"/>
                <a:ea typeface="SimSun"/>
                <a:cs typeface="Arial" pitchFamily="34" charset="0"/>
              </a:rPr>
              <a:t>Promover a melhoria da Atenção à saúde de hipertensos e diabéticos na Unidade Básica de Saúde Maria Alice Feijó,/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AC.</a:t>
            </a:r>
            <a:endParaRPr lang="pt-BR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3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Geral</a:t>
            </a:r>
            <a:r>
              <a:rPr lang="pt-BR" sz="1100" dirty="0">
                <a:ea typeface="Calibri"/>
                <a:cs typeface="Times New Roman"/>
              </a:rPr>
              <a:t/>
            </a:r>
            <a:br>
              <a:rPr lang="pt-BR" sz="1100" dirty="0">
                <a:ea typeface="Calibri"/>
                <a:cs typeface="Times New Roman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Ações realizadas 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Logística utilizada.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7920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sz="2400" u="sng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Objetivo 1. Ampliar a cobertura a hipertensos e/ou diabéticos</a:t>
            </a:r>
            <a:endParaRPr lang="pt-BR" sz="2400" u="sng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sz="2400" u="sng" dirty="0" smtClean="0">
                <a:latin typeface="Arial" pitchFamily="34" charset="0"/>
                <a:ea typeface="Calibri"/>
                <a:cs typeface="Arial" pitchFamily="34" charset="0"/>
              </a:rPr>
              <a:t>Metas: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1.1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pt-BR" sz="2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Cadastrar 50% dos hipertensos de área de abrangência no programa de atenção a hipertensão arterial e diabetes da UBS.</a:t>
            </a:r>
            <a:endParaRPr lang="pt-BR" sz="24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 específicos e metas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pt-BR" sz="45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pt-BR" sz="96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1.2: Cadastrar 70% dos diabéticos de área de abrangência no programa de atenção a hipertensão arterial e diabetes da UBS</a:t>
            </a:r>
            <a:r>
              <a:rPr lang="pt-BR" sz="9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96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Objetivo 2. Melhorar a qualidade da atenção a hipertensos e/ou diabéticos</a:t>
            </a:r>
            <a:endParaRPr lang="pt-BR" sz="96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9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Metas: </a:t>
            </a:r>
            <a:endParaRPr lang="pt-BR" sz="96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9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2.1 Realizar </a:t>
            </a:r>
            <a:r>
              <a:rPr lang="pt-BR" sz="96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exame clínico apropriado em 100% dos hipertensos e diabéticos.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2.2 Garantir 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 100% dos hipertensos e diabéticos a realização de exames complementares em dia de acordo com os protocolos de saúde.</a:t>
            </a: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endParaRPr lang="pt-BR" sz="6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576064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t-BR" sz="2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2.3 Priorizar a prescrição de medicamentos de farmácia popular para 100% dos hipertensos  e diabéticos cadastrados em UBS.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2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2.4 Realizar avaliação de atendimento odontológico a 100 % dos hipertensos e diabéticos. </a:t>
            </a:r>
            <a:endParaRPr lang="pt-BR" sz="26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pt-BR" sz="2600" u="sng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Objetivo 3. Melhorar a adesão de hipertensos e/ou diabéticos ao programa</a:t>
            </a:r>
            <a:endParaRPr lang="pt-BR" sz="26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endParaRPr lang="pt-BR" sz="26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pt-BR" sz="1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Meta: 3.1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Buscar 100 %dos hipertensos e diabéticos faltosos as consultas na UBS conforme a periodicidade recomendada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Objetivo 4. Melhorar o registro das informações</a:t>
            </a:r>
            <a:endParaRPr lang="pt-BR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endParaRPr lang="pt-BR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76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Meta:4.1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Manter ficha de acompanhamento de 100%dos hipertensos e diabéticos cadastrados na UBS conforme a periodicidade recomendada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t-BR" sz="2400" u="sng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Objetivo 5. Mapear hipertensos e diabéticos de risco para doença cardiovascular</a:t>
            </a:r>
            <a:endParaRPr lang="pt-B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endParaRPr lang="pt-BR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228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408</TotalTime>
  <Words>823</Words>
  <Application>Microsoft Office PowerPoint</Application>
  <PresentationFormat>Apresentação na tela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Capa Dura</vt:lpstr>
      <vt:lpstr> UNIVERSIDADE FEDERAL DE PELOTAS Especialização em Saúde da Família </vt:lpstr>
      <vt:lpstr> Introdução. </vt:lpstr>
      <vt:lpstr> Objetivo Geral </vt:lpstr>
      <vt:lpstr> Metodologia </vt:lpstr>
      <vt:lpstr>Objetivos específicos e metas.</vt:lpstr>
      <vt:lpstr>Objetivos específicos e metas</vt:lpstr>
      <vt:lpstr>Objetivos específicos e metas</vt:lpstr>
      <vt:lpstr>Objetivos específicos e metas</vt:lpstr>
      <vt:lpstr>Objetivos específicos e metas</vt:lpstr>
      <vt:lpstr>Objetivos específicos e metas</vt:lpstr>
      <vt:lpstr>Objetivos específicos e metas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crítica.</vt:lpstr>
      <vt:lpstr>Fotos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Yordanka Sanchez Fig</dc:creator>
  <cp:lastModifiedBy>Yordanka Sanchez Fig</cp:lastModifiedBy>
  <cp:revision>46</cp:revision>
  <dcterms:created xsi:type="dcterms:W3CDTF">2015-06-15T20:20:19Z</dcterms:created>
  <dcterms:modified xsi:type="dcterms:W3CDTF">2015-06-18T13:48:49Z</dcterms:modified>
</cp:coreProperties>
</file>