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348" r:id="rId4"/>
    <p:sldId id="334" r:id="rId5"/>
    <p:sldId id="335" r:id="rId6"/>
    <p:sldId id="336" r:id="rId7"/>
    <p:sldId id="337" r:id="rId8"/>
    <p:sldId id="353" r:id="rId9"/>
    <p:sldId id="354" r:id="rId10"/>
    <p:sldId id="367" r:id="rId11"/>
    <p:sldId id="260" r:id="rId12"/>
    <p:sldId id="329" r:id="rId13"/>
    <p:sldId id="338" r:id="rId14"/>
    <p:sldId id="325" r:id="rId15"/>
    <p:sldId id="368" r:id="rId16"/>
    <p:sldId id="369" r:id="rId17"/>
    <p:sldId id="366" r:id="rId18"/>
    <p:sldId id="347" r:id="rId19"/>
    <p:sldId id="293" r:id="rId20"/>
    <p:sldId id="295" r:id="rId21"/>
    <p:sldId id="341" r:id="rId22"/>
    <p:sldId id="342" r:id="rId23"/>
    <p:sldId id="344" r:id="rId24"/>
    <p:sldId id="343" r:id="rId25"/>
    <p:sldId id="345" r:id="rId26"/>
    <p:sldId id="346" r:id="rId27"/>
    <p:sldId id="339" r:id="rId28"/>
    <p:sldId id="349" r:id="rId29"/>
    <p:sldId id="350" r:id="rId30"/>
    <p:sldId id="351" r:id="rId31"/>
    <p:sldId id="363" r:id="rId32"/>
    <p:sldId id="357" r:id="rId33"/>
    <p:sldId id="358" r:id="rId34"/>
    <p:sldId id="361" r:id="rId35"/>
    <p:sldId id="359" r:id="rId36"/>
    <p:sldId id="360" r:id="rId37"/>
    <p:sldId id="362" r:id="rId38"/>
    <p:sldId id="332" r:id="rId39"/>
    <p:sldId id="364" r:id="rId40"/>
    <p:sldId id="330" r:id="rId41"/>
    <p:sldId id="292" r:id="rId42"/>
    <p:sldId id="352" r:id="rId43"/>
    <p:sldId id="333" r:id="rId44"/>
    <p:sldId id="319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41093048852765"/>
          <c:y val="7.8644784786517069E-2"/>
          <c:w val="0.84757831682330043"/>
          <c:h val="0.8234228413755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8.5287846481876706E-2</c:v>
                </c:pt>
                <c:pt idx="1">
                  <c:v>0.15778251599147144</c:v>
                </c:pt>
                <c:pt idx="2">
                  <c:v>0.349680170575694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72704"/>
        <c:axId val="118474240"/>
      </c:barChart>
      <c:catAx>
        <c:axId val="1184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8474240"/>
        <c:crosses val="autoZero"/>
        <c:auto val="1"/>
        <c:lblAlgn val="ctr"/>
        <c:lblOffset val="100"/>
        <c:noMultiLvlLbl val="0"/>
      </c:catAx>
      <c:valAx>
        <c:axId val="1184742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8472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17540-919C-4F87-AF54-F0346C72C4CD}" type="datetimeFigureOut">
              <a:rPr lang="pt-BR" smtClean="0"/>
              <a:t>15/10/2015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AA5BF-390C-46A1-9258-22A81007F5F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39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Aferição</a:t>
            </a:r>
            <a:r>
              <a:rPr lang="pt-BR" baseline="0" dirty="0" smtClean="0"/>
              <a:t> de pressão arterial pelo medico na UBS e em visita domiciliar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A5BF-390C-46A1-9258-22A81007F5F5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54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Controle de glicemia  com os Diabéticos na área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A5BF-390C-46A1-9258-22A81007F5F5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59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A5BF-390C-46A1-9258-22A81007F5F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32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3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29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95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484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21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696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691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66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12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42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91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7BCC-3DE1-4827-9FE4-47B75D1157B4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6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357290" y="21429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</a:p>
          <a:p>
            <a:pPr algn="ctr"/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Departamento </a:t>
            </a:r>
            <a:r>
              <a:rPr lang="pt-B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de Medicina social</a:t>
            </a:r>
          </a:p>
          <a:p>
            <a:pPr algn="r"/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214346" y="2000240"/>
            <a:ext cx="9572692" cy="1938992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3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 Melhoria da atenção aos Usuários com Hipertensão Arterial Sistêmica e/ou Diabetes Mellitus na UBS Maria Espanhol da Silva, Tarauacá/AC.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4357694"/>
            <a:ext cx="699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Especializando:Yosdel Hernández Rivero</a:t>
            </a:r>
            <a:endParaRPr lang="en-AU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562" y="5643578"/>
            <a:ext cx="44664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Orientadora: Mabel Miluska </a:t>
            </a:r>
          </a:p>
          <a:p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Suca Salas </a:t>
            </a: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4096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420888"/>
            <a:ext cx="8103274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Melhorar a atenção aos adultos portadores de Hipertensão Arterial Sistêmica e/ou Diabetes Mellitus.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100010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latin typeface="Arial" pitchFamily="34" charset="0"/>
                <a:cs typeface="Arial" pitchFamily="34" charset="0"/>
              </a:rPr>
              <a:t>Objetivo  Geral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83671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Ampliar a cobertura à usuários hipertensos e/ou diabéticos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Melhorar a adesão do usuário hipertenso e/ou diabético ao programa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Melhorar a qualidade do atendimento ao paciente hipertenso e/ou diabético realizado na unidade de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848" y="1484784"/>
            <a:ext cx="777629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spcAft>
                <a:spcPts val="1200"/>
              </a:spcAft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4.  Melhorar o registro das informações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eriod" startAt="5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Mapear usuários hipertensos e  diabéticos de risco para doença cardiovascular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eriod" startAt="5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saúde de hipertensos e diabéticos.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45432"/>
            <a:ext cx="8412564" cy="5112568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Este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trabalho é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uma intervenção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que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foi 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realizada </a:t>
            </a:r>
            <a:r>
              <a:rPr lang="pt-BR" sz="28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em 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12 </a:t>
            </a:r>
            <a:r>
              <a:rPr lang="pt-BR" sz="28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semanas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tendo como local da intervenção a 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UBS Maria </a:t>
            </a:r>
            <a:r>
              <a:rPr lang="pt-BR" sz="28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Espanhol da Silva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 município de Tarauacá/Acre. </a:t>
            </a:r>
            <a:endParaRPr lang="pt-BR" sz="28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população alvo foram os </a:t>
            </a:r>
            <a:r>
              <a:rPr lang="pt-BR" sz="28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usuários hipertensos e diabéticos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da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comunidade com 20 anos ou mais.</a:t>
            </a:r>
            <a:endParaRPr lang="pt-BR" sz="28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88" y="3356992"/>
            <a:ext cx="4168300" cy="31262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961"/>
            <a:ext cx="4346332" cy="30560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94338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Aferição de pressão arterial pelo medico na </a:t>
            </a:r>
            <a:r>
              <a:rPr lang="pt-BR" dirty="0" smtClean="0"/>
              <a:t>UBS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83568" y="5301208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Aferição de pressão </a:t>
            </a:r>
            <a:r>
              <a:rPr lang="pt-BR" dirty="0" smtClean="0"/>
              <a:t>arterial em visita </a:t>
            </a:r>
          </a:p>
          <a:p>
            <a:r>
              <a:rPr lang="pt-BR" dirty="0" smtClean="0"/>
              <a:t>domiciliares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76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10" y="448888"/>
            <a:ext cx="3729970" cy="27974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29" y="3604802"/>
            <a:ext cx="3047151" cy="22909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0" y="1700808"/>
            <a:ext cx="3244150" cy="385242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349259" y="5950671"/>
            <a:ext cx="1918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Café com a equipe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14408" y="54604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Ação desenvolvida com os Hipertensos e Diabéticos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90510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Controle de glicemia  com os Diabéticos na área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6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412564" cy="4143404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Para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realizar a intervenção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usamos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o </a:t>
            </a:r>
            <a:r>
              <a:rPr lang="pt-BR" sz="2800" b="1" dirty="0">
                <a:latin typeface="Arial" pitchFamily="34" charset="0"/>
                <a:ea typeface="Calibri"/>
                <a:cs typeface="Arial" pitchFamily="34" charset="0"/>
              </a:rPr>
              <a:t>Manual Técnico de Atenção Básica Hipertensão Arterial Sistêmica e Diabetes Mellitus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 do Ministério da Saúde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2001, as </a:t>
            </a:r>
            <a:r>
              <a:rPr lang="pt-BR" sz="2800" b="1" dirty="0" smtClean="0">
                <a:latin typeface="Arial" pitchFamily="34" charset="0"/>
                <a:ea typeface="Calibri"/>
                <a:cs typeface="Arial" pitchFamily="34" charset="0"/>
              </a:rPr>
              <a:t>fichas espelhos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, planilhas e  prontuários</a:t>
            </a:r>
          </a:p>
          <a:p>
            <a:pPr>
              <a:buNone/>
            </a:pP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21442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1</a:t>
            </a:r>
            <a:r>
              <a:rPr lang="pt-BR" sz="2000" dirty="0"/>
              <a:t>.Ampliar a cobertura aos hipertensos e/ou diabéticos.</a:t>
            </a:r>
          </a:p>
          <a:p>
            <a:r>
              <a:rPr lang="pt-BR" sz="2000" b="1" dirty="0"/>
              <a:t>Meta 1.1.</a:t>
            </a:r>
            <a:r>
              <a:rPr lang="pt-BR" sz="2000" dirty="0"/>
              <a:t> Cadastrar 85% dos hipertensos da área de abrangência no Programa de Atenção à Hipertensão Arterial e à Diabetes Mellitus da unidade de saúde.</a:t>
            </a:r>
          </a:p>
          <a:p>
            <a:pPr algn="just"/>
            <a:endParaRPr lang="en-AU" sz="20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Metas e Resultados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500306"/>
            <a:ext cx="835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/>
              <a:t>Figura 1 Gráfico da cobertura do programa de atenção ao usuário portador de hipertensão na UBS Maria Espanhol da Silva , Tarauacá AC 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22098853"/>
              </p:ext>
            </p:extLst>
          </p:nvPr>
        </p:nvGraphicFramePr>
        <p:xfrm>
          <a:off x="805651" y="3140968"/>
          <a:ext cx="7582773" cy="343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400708" y="732849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1.</a:t>
            </a:r>
            <a:r>
              <a:rPr lang="pt-BR" sz="2000" dirty="0"/>
              <a:t>Ampliar a cobertura aos hipertensos e/ou diabéticos.</a:t>
            </a:r>
          </a:p>
          <a:p>
            <a:r>
              <a:rPr lang="pt-BR" sz="2000" b="1" dirty="0"/>
              <a:t>Meta 1.2.</a:t>
            </a:r>
            <a:r>
              <a:rPr lang="pt-BR" sz="2000" dirty="0"/>
              <a:t> Cadastrar 60% dos diabéticos da área de abrangência no Programa de Atenção à Hipertensão Arterial e à Diabetes Mellitus da unidade de saúde </a:t>
            </a:r>
          </a:p>
          <a:p>
            <a:pPr algn="just"/>
            <a:endParaRPr lang="en-A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2071678"/>
            <a:ext cx="835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/>
              <a:t>Figura 2.  Gráfico da cobertura do programa de atenção ao usuário portador de diabetes na UBS Maria Espanhol da Silva, Tarauacá AC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714620"/>
            <a:ext cx="7366748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786346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Hipertensão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arterial sistêmica (HAS)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Condição clínica multifatorial caracterizada por níveis elevados e sustentados de pressão arterial &gt;-140x90mmhg.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Associa-se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alterações funcionais e/ou estruturais dos órgãos alvo (coração, encéfalo, rins e os vasos sanguíneos) e a alterações metabólicas com aumento do risco de eventos cardiovasculares fatais e não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fatais</a:t>
            </a:r>
            <a:endParaRPr lang="pt-BR" sz="2800" dirty="0"/>
          </a:p>
        </p:txBody>
      </p:sp>
      <p:sp>
        <p:nvSpPr>
          <p:cNvPr id="4" name="Rectangle 3"/>
          <p:cNvSpPr/>
          <p:nvPr/>
        </p:nvSpPr>
        <p:spPr>
          <a:xfrm>
            <a:off x="6357950" y="6215082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(BRASIL, 2014).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357158" y="107154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2.</a:t>
            </a:r>
            <a:r>
              <a:rPr lang="pt-BR" sz="2000" dirty="0"/>
              <a:t> Melhorar a qualidade de atenção de hipertensos e diabéticos</a:t>
            </a:r>
          </a:p>
          <a:p>
            <a:r>
              <a:rPr lang="pt-BR" sz="2000" b="1" dirty="0"/>
              <a:t>Meta 2.1.</a:t>
            </a:r>
            <a:r>
              <a:rPr lang="pt-BR" sz="2000" dirty="0"/>
              <a:t> Realizar exame clínico apropriado em 100% dos hipertensos.</a:t>
            </a:r>
          </a:p>
          <a:p>
            <a:pPr algn="just"/>
            <a:endParaRPr lang="en-A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2285992"/>
            <a:ext cx="835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/>
              <a:t>Figura 3.   Gráfico da proporção de hipertensos com o exame clínico em dia de acordo com o protocolo, UBS Maria Espanhol da Silva, município de Tarauacá AC.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00372"/>
            <a:ext cx="7834064" cy="346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357158" y="121442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2.</a:t>
            </a:r>
            <a:r>
              <a:rPr lang="pt-BR" sz="2000" dirty="0"/>
              <a:t>Melhorar a qualidade de atenção de hipertensos e diabéticos</a:t>
            </a:r>
          </a:p>
          <a:p>
            <a:r>
              <a:rPr lang="pt-BR" sz="2000" b="1" dirty="0"/>
              <a:t>Meta 2.2.</a:t>
            </a:r>
            <a:r>
              <a:rPr lang="pt-BR" sz="2000" dirty="0"/>
              <a:t> Realizar exame clínico apropriado em 100% dos diabéticos.</a:t>
            </a:r>
          </a:p>
          <a:p>
            <a:pPr algn="just"/>
            <a:endParaRPr lang="en-A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2143116"/>
            <a:ext cx="835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/>
              <a:t>Figura 4.   Gráfico da proporção de diabéticos com o exame clínico em dia de acordo com o protocolo, UBS Maria Espanhol da Silva, município de Tarauacá AC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00372"/>
            <a:ext cx="7978080" cy="357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357158" y="100010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2.</a:t>
            </a:r>
            <a:r>
              <a:rPr lang="pt-BR" sz="2000" dirty="0"/>
              <a:t> Melhorar a qualidade de atenção de hipertensos e diabéticos</a:t>
            </a:r>
          </a:p>
          <a:p>
            <a:r>
              <a:rPr lang="pt-BR" sz="2000" b="1" dirty="0"/>
              <a:t>Meta 2.3.</a:t>
            </a:r>
            <a:r>
              <a:rPr lang="pt-BR" sz="2000" dirty="0"/>
              <a:t> Garantir a 100% dos hipertensos a realização de exames complementares em dia de acordo com o protocolo.</a:t>
            </a:r>
            <a:endParaRPr lang="en-A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2071678"/>
            <a:ext cx="8358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/>
              <a:t>Figura 5.   Gráfico da proporção de hipertensos com os exames complementares em dia de acordo com o protocolo, UBS Maria Espanhol da Silva , município de Tarauacá AC .</a:t>
            </a:r>
          </a:p>
          <a:p>
            <a:r>
              <a:rPr lang="pt-BR" sz="1600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7" y="2857496"/>
            <a:ext cx="8401227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357158" y="85723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2.</a:t>
            </a:r>
            <a:r>
              <a:rPr lang="pt-BR" sz="2000" dirty="0"/>
              <a:t> Melhorar a qualidade de atenção de hipertensos e diabéticos</a:t>
            </a:r>
          </a:p>
          <a:p>
            <a:r>
              <a:rPr lang="pt-BR" sz="2000" b="1" dirty="0"/>
              <a:t>Meta 2.4.</a:t>
            </a:r>
            <a:r>
              <a:rPr lang="pt-BR" sz="2000" dirty="0"/>
              <a:t> Garantir a 100% dos diabéticos a realização de exames complementares em dia de acordo com o protocolo.</a:t>
            </a:r>
          </a:p>
          <a:p>
            <a:pPr algn="just"/>
            <a:endParaRPr lang="en-A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2357430"/>
            <a:ext cx="835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/>
              <a:t>Figura 6.   Gráfico da proporção de diabéticos com os exames complementares em dia de acordo com o protocolo, UBS Maria Espanhol da Silva , município de Tarauacá AC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14686"/>
            <a:ext cx="7834064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428596" y="92867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2. </a:t>
            </a:r>
            <a:r>
              <a:rPr lang="pt-BR" sz="2000" dirty="0"/>
              <a:t>Melhorar a qualidade de atenção de hipertensos e diabéticos</a:t>
            </a:r>
          </a:p>
          <a:p>
            <a:r>
              <a:rPr lang="pt-BR" sz="2000" b="1" dirty="0"/>
              <a:t>Meta 2.5.</a:t>
            </a:r>
            <a:r>
              <a:rPr lang="pt-BR" sz="2000" dirty="0"/>
              <a:t> Priorizar a prescrição de medicamentos da farmácia popular para 100% dos hipertensos cadastrados na unidade de saúde.</a:t>
            </a:r>
          </a:p>
          <a:p>
            <a:pPr algn="just"/>
            <a:endParaRPr lang="en-AU" sz="2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2071678"/>
            <a:ext cx="8358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/>
              <a:t>Figura 7.   Gráfico da proporção de hipertensos com prescrição de medicamentos da Farmácia Popular/</a:t>
            </a:r>
            <a:r>
              <a:rPr lang="pt-BR" sz="1600" dirty="0" err="1"/>
              <a:t>Hiperdia</a:t>
            </a:r>
            <a:r>
              <a:rPr lang="pt-BR" sz="1600" dirty="0"/>
              <a:t> priorizada, UBS Maria Espanhol da Silva, município de Tarauacá AC .</a:t>
            </a:r>
          </a:p>
          <a:p>
            <a:r>
              <a:rPr lang="pt-BR" sz="1600" dirty="0"/>
              <a:t>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928934"/>
            <a:ext cx="7834064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2143116"/>
            <a:ext cx="835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/>
              <a:t>Figura 8.   Gráfico da proporção de diabéticos com prescrição de medicamentos da Farmácia Popular/</a:t>
            </a:r>
            <a:r>
              <a:rPr lang="pt-BR" sz="1600" dirty="0" err="1"/>
              <a:t>Hiperdia</a:t>
            </a:r>
            <a:r>
              <a:rPr lang="pt-BR" sz="1600" dirty="0"/>
              <a:t> priorizada, UBS Maria Espanhol da Silva , município de Tarauacá AC .</a:t>
            </a:r>
          </a:p>
        </p:txBody>
      </p:sp>
      <p:sp>
        <p:nvSpPr>
          <p:cNvPr id="5" name="Rectangle 5"/>
          <p:cNvSpPr/>
          <p:nvPr/>
        </p:nvSpPr>
        <p:spPr>
          <a:xfrm>
            <a:off x="500034" y="1000108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2.</a:t>
            </a:r>
            <a:r>
              <a:rPr lang="pt-BR" sz="2000" dirty="0"/>
              <a:t> Melhorar a qualidade de atenção de hipertensos e diabéticos</a:t>
            </a:r>
          </a:p>
          <a:p>
            <a:r>
              <a:rPr lang="pt-BR" sz="2000" b="1" dirty="0"/>
              <a:t>Meta 2.6.</a:t>
            </a:r>
            <a:r>
              <a:rPr lang="pt-BR" sz="2000" dirty="0"/>
              <a:t> Priorizar a prescrição de medicamentos da farmácia popular para 100% dos diabéticos cadastrados na unidade de saúde.</a:t>
            </a:r>
          </a:p>
          <a:p>
            <a:pPr algn="just"/>
            <a:endParaRPr lang="en-A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9" y="2857496"/>
            <a:ext cx="8183748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428596" y="92867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2.</a:t>
            </a:r>
            <a:r>
              <a:rPr lang="pt-BR" sz="2000" dirty="0"/>
              <a:t>Melhorar a qualidade de atenção de hipertensos e diabéticos</a:t>
            </a:r>
          </a:p>
          <a:p>
            <a:r>
              <a:rPr lang="pt-BR" sz="2000" b="1" dirty="0"/>
              <a:t>Meta 2.7.</a:t>
            </a:r>
            <a:r>
              <a:rPr lang="pt-BR" sz="2000" dirty="0"/>
              <a:t> Realizar avaliação da necessidade de atendimento odontológico em 100% dos hipertensos.</a:t>
            </a:r>
          </a:p>
          <a:p>
            <a:pPr algn="just"/>
            <a:endParaRPr lang="en-A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2357430"/>
            <a:ext cx="8358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/>
              <a:t>Figura 9.   Gráfico da proporção hipertensos com avaliação da necessidade de atendimento odontológico, UBS Maria Espanhol da Silva , município de Tarauacá AC .</a:t>
            </a:r>
          </a:p>
          <a:p>
            <a:r>
              <a:rPr lang="pt-BR" sz="1600" dirty="0"/>
              <a:t>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143248"/>
            <a:ext cx="7834064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428596" y="78579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 2.</a:t>
            </a:r>
            <a:r>
              <a:rPr lang="pt-BR" sz="2000" dirty="0"/>
              <a:t> Melhorar a qualidade de atenção de hipertensos e diabéticos</a:t>
            </a:r>
          </a:p>
          <a:p>
            <a:r>
              <a:rPr lang="pt-BR" sz="2000" b="1" dirty="0"/>
              <a:t>Meta 2.8.</a:t>
            </a:r>
            <a:r>
              <a:rPr lang="pt-BR" sz="2000" dirty="0"/>
              <a:t> Realizar avaliação da necessidade de atendimento odontológico em 100% dos diabéticos.</a:t>
            </a:r>
          </a:p>
          <a:p>
            <a:pPr algn="just"/>
            <a:endParaRPr lang="en-A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1857364"/>
            <a:ext cx="8358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/>
              <a:t>Figura 10.   Gráfico da proporção de diabéticos com avaliação da necessidade de atendimento odontológico, UBS Maria Espanhol da Silva ,município de Tarauacá AC .</a:t>
            </a:r>
          </a:p>
          <a:p>
            <a:r>
              <a:rPr lang="pt-BR" sz="1600" dirty="0"/>
              <a:t>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14620"/>
            <a:ext cx="7834064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b="1" dirty="0"/>
              <a:t>Objetivo 3</a:t>
            </a:r>
            <a:r>
              <a:rPr lang="pt-BR" sz="2000" dirty="0"/>
              <a:t>. Melhorar a adesão de hipertensos e diabéticos ao programa</a:t>
            </a:r>
          </a:p>
          <a:p>
            <a:pPr marL="0" indent="0">
              <a:buNone/>
            </a:pPr>
            <a:r>
              <a:rPr lang="pt-BR" sz="2000" b="1" dirty="0"/>
              <a:t>Meta 3.1</a:t>
            </a:r>
            <a:r>
              <a:rPr lang="pt-BR" sz="2000" dirty="0"/>
              <a:t>. Buscar 100% dos hipertensos faltosos às consultas na unidade de saúde conforme a periodicidade recomendada.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85992"/>
            <a:ext cx="7560839" cy="84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0372"/>
            <a:ext cx="7560839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/>
            </a:r>
            <a:br>
              <a:rPr lang="pt-BR" sz="4000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b="1" dirty="0"/>
              <a:t>Objetivo 4. </a:t>
            </a:r>
            <a:r>
              <a:rPr lang="pt-BR" sz="2000" dirty="0"/>
              <a:t> Melhorar o registro das informações</a:t>
            </a:r>
          </a:p>
          <a:p>
            <a:pPr marL="0" indent="0">
              <a:buNone/>
            </a:pPr>
            <a:r>
              <a:rPr lang="pt-BR" sz="2000" b="1" dirty="0"/>
              <a:t>Meta 4.1.</a:t>
            </a:r>
            <a:r>
              <a:rPr lang="pt-BR" sz="2000" dirty="0"/>
              <a:t> Manter ficha de acompanhamento de 100% dos hipertensos cadastrados na unidade de saúde.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143248"/>
            <a:ext cx="7488832" cy="351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472" y="207167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12.   Gráfico da proporção de hipertensos com registro adequado na ficha, UBS Maria Espanhol da Silva , município de Tarauacá AC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12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86346"/>
          </a:xfrm>
        </p:spPr>
        <p:txBody>
          <a:bodyPr>
            <a:no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Diabetes mellitus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(DM)</a:t>
            </a:r>
          </a:p>
          <a:p>
            <a:pPr algn="just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indent="20638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Transtorno metabólico de etiologias heterogêneas, caracterizado por hiperglicemia e distúrbios no metabólicos de carboidratos, proteínas e gorduras, resultantes de defeitos de secreção e/ou da ação da insulina. </a:t>
            </a:r>
          </a:p>
          <a:p>
            <a:pPr indent="20638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DM habitualmente está associada á dislipidemia, a hipertensão arterial e a disfunção endotelial.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00826" y="6215082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(BRASIL, 2014). </a:t>
            </a:r>
            <a:endParaRPr lang="en-AU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INTRODUÇÃO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602649" y="62068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b="1" dirty="0"/>
              <a:t>Objetivo 4.</a:t>
            </a:r>
            <a:r>
              <a:rPr lang="pt-BR" sz="2000" dirty="0"/>
              <a:t> Melhorar o registro das </a:t>
            </a:r>
            <a:r>
              <a:rPr lang="pt-BR" sz="2000" dirty="0" smtClean="0"/>
              <a:t>informações</a:t>
            </a:r>
            <a:endParaRPr lang="pt-BR" sz="2000" dirty="0"/>
          </a:p>
          <a:p>
            <a:pPr marL="0" indent="0">
              <a:buNone/>
            </a:pPr>
            <a:r>
              <a:rPr lang="pt-BR" sz="2000" b="1" dirty="0"/>
              <a:t>Meta 4.2.</a:t>
            </a:r>
            <a:r>
              <a:rPr lang="pt-BR" sz="2000" dirty="0"/>
              <a:t> Manter ficha de acompanhamento de 100% dos diabéticos cadastrados na unidade de saúde.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8934"/>
            <a:ext cx="7488832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59632" y="2355460"/>
            <a:ext cx="7455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13.   Gr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fico da propor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diab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ticos com registro adequado na ficha, UBS Maria Espanhol da Silva , munic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pio de Tarauac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AC 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214282" y="1071546"/>
            <a:ext cx="8501122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 smtClean="0"/>
              <a:t>Os indicadores:</a:t>
            </a:r>
          </a:p>
          <a:p>
            <a:pPr>
              <a:buNone/>
            </a:pPr>
            <a:endParaRPr lang="pt-BR" sz="3600" b="1" dirty="0" smtClean="0"/>
          </a:p>
          <a:p>
            <a:endParaRPr lang="pt-BR" sz="2400" b="1" dirty="0" smtClean="0"/>
          </a:p>
          <a:p>
            <a:r>
              <a:rPr lang="pt-BR" sz="2400" b="1" dirty="0" smtClean="0"/>
              <a:t>Objetivo 3.</a:t>
            </a:r>
            <a:r>
              <a:rPr lang="pt-BR" sz="2400" dirty="0" smtClean="0"/>
              <a:t>Melhorar a adesão de hipertensos e diabéticos ao programa</a:t>
            </a:r>
            <a:endParaRPr lang="en-AU" sz="2400" dirty="0" smtClean="0"/>
          </a:p>
          <a:p>
            <a:r>
              <a:rPr lang="pt-BR" sz="2400" b="1" dirty="0" smtClean="0"/>
              <a:t>Meta 3.2.</a:t>
            </a:r>
            <a:r>
              <a:rPr lang="pt-BR" sz="2400" dirty="0" smtClean="0"/>
              <a:t> Buscar 100% dos diabéticos faltosos às consultas na unidade de saúde conforme a periodicidade recomendada.</a:t>
            </a:r>
            <a:endParaRPr lang="en-AU" sz="2400" dirty="0" smtClean="0"/>
          </a:p>
          <a:p>
            <a:r>
              <a:rPr lang="pt-BR" sz="2400" b="1" dirty="0" smtClean="0"/>
              <a:t>Indicador 3.2.</a:t>
            </a:r>
            <a:r>
              <a:rPr lang="pt-BR" sz="2400" dirty="0" smtClean="0"/>
              <a:t>Proporção de diabéticos faltosos às consultas médicas com busca ativa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729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285720" y="1063410"/>
            <a:ext cx="8643998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b="1" dirty="0" smtClean="0"/>
              <a:t>Objetivo 5.</a:t>
            </a:r>
            <a:r>
              <a:rPr lang="pt-BR" sz="2400" dirty="0" smtClean="0"/>
              <a:t> Mapear hipertensos e diabéticos do risco para doença cardiovascular</a:t>
            </a:r>
            <a:endParaRPr lang="en-AU" sz="2400" dirty="0" smtClean="0"/>
          </a:p>
          <a:p>
            <a:pPr marL="0" indent="0">
              <a:buNone/>
            </a:pPr>
            <a:r>
              <a:rPr lang="pt-BR" sz="2400" b="1" dirty="0" smtClean="0"/>
              <a:t>Meta 5.1.</a:t>
            </a:r>
            <a:r>
              <a:rPr lang="pt-BR" sz="2400" dirty="0" smtClean="0"/>
              <a:t> Realizar estratificação do risco cardiovascular em 100% dos hipertensos cadastrados na unidade de saúde.</a:t>
            </a:r>
            <a:endParaRPr lang="en-AU" sz="2400" dirty="0" smtClean="0"/>
          </a:p>
          <a:p>
            <a:pPr marL="0" indent="0">
              <a:buNone/>
            </a:pPr>
            <a:r>
              <a:rPr lang="pt-BR" sz="2400" b="1" dirty="0" smtClean="0"/>
              <a:t>Indicador 5.1.</a:t>
            </a:r>
            <a:r>
              <a:rPr lang="pt-BR" sz="2400" dirty="0" smtClean="0"/>
              <a:t>Proporção de hipertensos com estratificação de risco cardiovascular.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Objetivo 5.</a:t>
            </a:r>
            <a:r>
              <a:rPr lang="pt-BR" sz="2400" dirty="0" smtClean="0"/>
              <a:t> Mapear hipertensos e diabéticos do risco para doença cardiovascular</a:t>
            </a:r>
            <a:endParaRPr lang="en-AU" sz="2400" dirty="0" smtClean="0"/>
          </a:p>
          <a:p>
            <a:pPr marL="0" indent="0">
              <a:buNone/>
            </a:pPr>
            <a:r>
              <a:rPr lang="pt-BR" sz="2400" b="1" dirty="0" smtClean="0"/>
              <a:t>Meta 5.2.</a:t>
            </a:r>
            <a:r>
              <a:rPr lang="pt-BR" sz="2400" dirty="0" smtClean="0"/>
              <a:t> Realizar estratificação do risco cardiovascular em 100% dos diabéticos cadastrados na unidade de saúde.</a:t>
            </a:r>
            <a:endParaRPr lang="en-AU" sz="2400" dirty="0" smtClean="0"/>
          </a:p>
          <a:p>
            <a:pPr marL="0" indent="0">
              <a:buNone/>
            </a:pPr>
            <a:r>
              <a:rPr lang="pt-BR" sz="2400" b="1" dirty="0" smtClean="0"/>
              <a:t>Indicador 5.2.</a:t>
            </a:r>
            <a:r>
              <a:rPr lang="pt-BR" sz="2400" dirty="0" smtClean="0"/>
              <a:t>Proporção de diabéticos com estratificação de risco cardiovascular. 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285720" y="1164134"/>
            <a:ext cx="8643998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b="1" dirty="0" smtClean="0"/>
              <a:t>Objetivo 6</a:t>
            </a:r>
            <a:r>
              <a:rPr lang="pt-BR" sz="2400" dirty="0" smtClean="0"/>
              <a:t> Promover a saúde de hipertensos e diabéticos</a:t>
            </a:r>
            <a:endParaRPr lang="en-AU" sz="2400" dirty="0" smtClean="0"/>
          </a:p>
          <a:p>
            <a:pPr marL="0" indent="0">
              <a:buNone/>
            </a:pPr>
            <a:r>
              <a:rPr lang="pt-BR" sz="2400" b="1" dirty="0" smtClean="0"/>
              <a:t>Meta 6.1.</a:t>
            </a:r>
            <a:r>
              <a:rPr lang="pt-BR" sz="2400" dirty="0" smtClean="0"/>
              <a:t> Garantir orientação nutricional sobre alimentação saudável a 100% dos hipertensos.</a:t>
            </a:r>
            <a:endParaRPr lang="en-AU" sz="2400" dirty="0" smtClean="0"/>
          </a:p>
          <a:p>
            <a:pPr marL="0" indent="0">
              <a:buNone/>
            </a:pPr>
            <a:r>
              <a:rPr lang="pt-BR" sz="2400" b="1" dirty="0" smtClean="0"/>
              <a:t>Indicador 6.1.</a:t>
            </a:r>
            <a:r>
              <a:rPr lang="pt-BR" sz="2400" dirty="0" smtClean="0"/>
              <a:t>Proporção de hipertensos com orientação nutricional sobre alimentação saudável</a:t>
            </a:r>
            <a:endParaRPr lang="en-AU" sz="2400" dirty="0" smtClean="0"/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Objetivo 6</a:t>
            </a:r>
            <a:r>
              <a:rPr lang="pt-BR" sz="2400" dirty="0" smtClean="0"/>
              <a:t>. Promover a saúde de hipertensos e diabéticos</a:t>
            </a:r>
            <a:endParaRPr lang="en-AU" sz="2400" dirty="0" smtClean="0"/>
          </a:p>
          <a:p>
            <a:pPr marL="0" indent="0">
              <a:buNone/>
            </a:pPr>
            <a:r>
              <a:rPr lang="pt-BR" sz="2400" b="1" dirty="0" smtClean="0"/>
              <a:t>Meta 6.2.</a:t>
            </a:r>
            <a:r>
              <a:rPr lang="pt-BR" sz="2400" dirty="0" smtClean="0"/>
              <a:t> Garantir orientação nutricional sobre alimentação saudável a 100% dos diabéticos.</a:t>
            </a:r>
            <a:endParaRPr lang="en-AU" sz="2400" dirty="0" smtClean="0"/>
          </a:p>
          <a:p>
            <a:pPr marL="0" indent="0">
              <a:buNone/>
            </a:pPr>
            <a:r>
              <a:rPr lang="pt-BR" sz="2400" b="1" dirty="0" smtClean="0"/>
              <a:t>Indicador 6.2.</a:t>
            </a:r>
            <a:r>
              <a:rPr lang="pt-BR" sz="2400" dirty="0" smtClean="0"/>
              <a:t>Proporção de diabéticos com orientação nutricional sobre alimentação saudável. </a:t>
            </a:r>
            <a:endParaRPr lang="en-AU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b="1" dirty="0" smtClean="0"/>
              <a:t>Objetivo 6.</a:t>
            </a:r>
            <a:r>
              <a:rPr lang="pt-BR" sz="2000" dirty="0" smtClean="0"/>
              <a:t> Promover a saúde de hipertensos e diabéticos</a:t>
            </a:r>
            <a:endParaRPr lang="en-AU" sz="2000" dirty="0" smtClean="0"/>
          </a:p>
          <a:p>
            <a:pPr marL="0" indent="0">
              <a:buNone/>
            </a:pPr>
            <a:r>
              <a:rPr lang="pt-BR" sz="2000" b="1" dirty="0" smtClean="0"/>
              <a:t>Meta 6.3.</a:t>
            </a:r>
            <a:r>
              <a:rPr lang="pt-BR" sz="2000" dirty="0" smtClean="0"/>
              <a:t> Garantir orientação em relação à prática regular de atividade física a 100% dos usuários hipertensos.</a:t>
            </a:r>
            <a:endParaRPr lang="en-AU" sz="2000" dirty="0" smtClean="0"/>
          </a:p>
          <a:p>
            <a:pPr marL="0" indent="0">
              <a:buNone/>
            </a:pPr>
            <a:r>
              <a:rPr lang="pt-BR" sz="2000" b="1" dirty="0" smtClean="0"/>
              <a:t>Indicador 6.3.</a:t>
            </a:r>
            <a:r>
              <a:rPr lang="pt-BR" sz="2000" dirty="0" smtClean="0"/>
              <a:t>Proporção de hipertensos com orientação sobre prática regular de atividade física. 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b="1" dirty="0" smtClean="0"/>
              <a:t>Objetivo 6.</a:t>
            </a:r>
            <a:r>
              <a:rPr lang="pt-BR" sz="2000" dirty="0" smtClean="0"/>
              <a:t> Promover a saúde de hipertensos e diabéticos</a:t>
            </a:r>
            <a:endParaRPr lang="en-AU" sz="2000" dirty="0" smtClean="0"/>
          </a:p>
          <a:p>
            <a:pPr marL="0" indent="0">
              <a:buNone/>
            </a:pPr>
            <a:r>
              <a:rPr lang="pt-BR" sz="2000" b="1" dirty="0" smtClean="0"/>
              <a:t>Meta 6.4.</a:t>
            </a:r>
            <a:r>
              <a:rPr lang="pt-BR" sz="2000" dirty="0" smtClean="0"/>
              <a:t> Garantir orientação em relação à prática regular de atividade física a 100% dos usuários diabéticos.</a:t>
            </a:r>
            <a:endParaRPr lang="en-AU" sz="2000" dirty="0" smtClean="0"/>
          </a:p>
          <a:p>
            <a:pPr marL="0" indent="0">
              <a:buNone/>
            </a:pPr>
            <a:r>
              <a:rPr lang="pt-BR" sz="2000" b="1" dirty="0" smtClean="0"/>
              <a:t>Indicador 6.4.</a:t>
            </a:r>
            <a:r>
              <a:rPr lang="pt-BR" sz="2000" dirty="0" smtClean="0"/>
              <a:t>Proporção de diabéticos com orientação sobre prática regular de atividade física.</a:t>
            </a:r>
            <a:endParaRPr lang="en-AU" sz="2000" dirty="0" smtClean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0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Objetivo 6.</a:t>
            </a:r>
            <a:r>
              <a:rPr lang="pt-BR" sz="2400" dirty="0" smtClean="0"/>
              <a:t> Promover a saúde de hipertensos e diabéticos</a:t>
            </a:r>
            <a:endParaRPr lang="en-AU" sz="2400" dirty="0" smtClean="0"/>
          </a:p>
          <a:p>
            <a:r>
              <a:rPr lang="pt-BR" sz="2400" b="1" dirty="0" smtClean="0"/>
              <a:t>Meta 6.5.</a:t>
            </a:r>
            <a:r>
              <a:rPr lang="pt-BR" sz="2400" dirty="0" smtClean="0"/>
              <a:t> Garantir orientação sobre os riscos do tabagismo a 100% dos usuários hipertensos.</a:t>
            </a:r>
            <a:endParaRPr lang="en-AU" sz="2400" dirty="0" smtClean="0"/>
          </a:p>
          <a:p>
            <a:r>
              <a:rPr lang="pt-BR" sz="2400" b="1" dirty="0" smtClean="0"/>
              <a:t>Indicador 6.5.</a:t>
            </a:r>
            <a:r>
              <a:rPr lang="pt-BR" sz="2400" dirty="0" smtClean="0"/>
              <a:t>Proporção de hipertensos com orientação sobre os riscos do tabagismo.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r>
              <a:rPr lang="pt-BR" sz="2400" b="1" dirty="0" smtClean="0"/>
              <a:t>Objetivo 6.</a:t>
            </a:r>
            <a:r>
              <a:rPr lang="pt-BR" sz="2400" dirty="0" smtClean="0"/>
              <a:t> Promover a saúde de hipertensos e diabéticos</a:t>
            </a:r>
            <a:endParaRPr lang="en-AU" sz="2400" dirty="0" smtClean="0"/>
          </a:p>
          <a:p>
            <a:r>
              <a:rPr lang="pt-BR" sz="2400" b="1" dirty="0" smtClean="0"/>
              <a:t>Meta 6.6.</a:t>
            </a:r>
            <a:r>
              <a:rPr lang="pt-BR" sz="2400" dirty="0" smtClean="0"/>
              <a:t> Garantir orientação sobre os riscos do tabagismo a 100% dos usuários diabéticos.</a:t>
            </a:r>
            <a:endParaRPr lang="en-AU" sz="2400" dirty="0" smtClean="0"/>
          </a:p>
          <a:p>
            <a:r>
              <a:rPr lang="pt-BR" sz="2400" b="1" dirty="0" smtClean="0"/>
              <a:t>Indicador 6.6.</a:t>
            </a:r>
            <a:r>
              <a:rPr lang="pt-BR" sz="2400" dirty="0" smtClean="0"/>
              <a:t>Proporção de diabéticos com orientação sobre os riscos do tabagismo. </a:t>
            </a:r>
            <a:endParaRPr lang="en-AU" sz="2400" dirty="0" smtClean="0"/>
          </a:p>
          <a:p>
            <a:pPr marL="0" indent="0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20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r>
              <a:rPr lang="pt-BR" sz="2400" b="1" dirty="0" smtClean="0"/>
              <a:t>Objetivo 6.</a:t>
            </a:r>
            <a:r>
              <a:rPr lang="pt-BR" sz="2400" dirty="0" smtClean="0"/>
              <a:t> Promover a saúde de hipertensos e diabéticos</a:t>
            </a:r>
            <a:endParaRPr lang="en-AU" sz="2400" dirty="0" smtClean="0"/>
          </a:p>
          <a:p>
            <a:r>
              <a:rPr lang="pt-BR" sz="2400" b="1" dirty="0" smtClean="0"/>
              <a:t>Meta 6.7.</a:t>
            </a:r>
            <a:r>
              <a:rPr lang="pt-BR" sz="2400" dirty="0" smtClean="0"/>
              <a:t> Garantir orientação sobre higiene bucal a 100% dos usuários hipertensos.</a:t>
            </a:r>
            <a:endParaRPr lang="en-AU" sz="2400" dirty="0" smtClean="0"/>
          </a:p>
          <a:p>
            <a:r>
              <a:rPr lang="pt-BR" sz="2400" b="1" dirty="0" smtClean="0"/>
              <a:t>Indicador 6.7.</a:t>
            </a:r>
            <a:r>
              <a:rPr lang="pt-BR" sz="2400" dirty="0" smtClean="0"/>
              <a:t>Garantir orientação sobre higiene bucal a 100% dos usuários hipertensos.</a:t>
            </a:r>
            <a:endParaRPr lang="en-AU" sz="2400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b="1" dirty="0" smtClean="0"/>
              <a:t>Objetivo 6.</a:t>
            </a:r>
            <a:r>
              <a:rPr lang="pt-BR" sz="2400" dirty="0" smtClean="0"/>
              <a:t> Promover a saúde de hipertensos e diabéticos</a:t>
            </a:r>
            <a:endParaRPr lang="en-AU" sz="2400" dirty="0" smtClean="0"/>
          </a:p>
          <a:p>
            <a:r>
              <a:rPr lang="pt-BR" sz="2400" b="1" dirty="0" smtClean="0"/>
              <a:t>Meta 6.8.</a:t>
            </a:r>
            <a:r>
              <a:rPr lang="pt-BR" sz="2400" dirty="0" smtClean="0"/>
              <a:t> Garantir orientação sobre higiene bucal a 100% dos usuários diabéticos.</a:t>
            </a:r>
            <a:endParaRPr lang="en-AU" sz="2400" dirty="0" smtClean="0"/>
          </a:p>
          <a:p>
            <a:r>
              <a:rPr lang="pt-BR" sz="2400" b="1" dirty="0" smtClean="0"/>
              <a:t>Indicador 6.8.</a:t>
            </a:r>
            <a:r>
              <a:rPr lang="pt-BR" sz="2400" dirty="0" smtClean="0"/>
              <a:t>Proporção de diabéticos com orientação sobre higiene bucal.  </a:t>
            </a:r>
            <a:endParaRPr lang="en-AU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357158" y="1714488"/>
            <a:ext cx="8643998" cy="254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3600" b="1" dirty="0" smtClean="0"/>
              <a:t>Apresentaram  100% durante todos os meses de intervenção</a:t>
            </a:r>
            <a:endParaRPr lang="pt-BR" sz="3600" dirty="0" smtClean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0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99088"/>
            <a:ext cx="8229600" cy="482625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A intervenção propiciou que um número maior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nossa área de abrangência sejam incluídos no programa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acompanhados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adequadamente.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romoveu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participação ativa da comunidade na pesquisa de novos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casos, assim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como nas palestras e na divulgação de informação para o atendimento e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prevenção dos fatores de risco.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Discussão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435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Houve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 nos registros de informações e atendimentos qualificados com ampliações dos exames em usuários hipertensos e diabéticos,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orientações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medidas preventivas assim como o monitoramento de fatores de risco e orientação educativa para modificar hábitos e estilos de vida . </a:t>
            </a:r>
            <a:endParaRPr lang="pt-B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5778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HAS é um grave problema de saúde pública no Brasil e no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mundo. Sua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prevalência no Brasil varia entre 22% e 44%  em adultos, entre 20 e 59 anos chegando a mais de 50% dos indivíduos com 60 a 69 anos e 75% em indivíduos com mais de 70 anos (BRASIL, 2014).</a:t>
            </a:r>
            <a:endParaRPr lang="pt-BR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Brasil, dados de vigilância de Fatores de Risco e Proteção para Doenças Crônicas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VIGITEL, 2011) mostram que a prevalência de diabéticos auto referida na população acima de 18 anos aumentou de 5,3% para 5,6%, entre 2006 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2011 (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BRASIL, 2014).</a:t>
            </a:r>
            <a:endParaRPr lang="pt-BR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4525963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2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Durante a intervenção a equipe foi beneficiada pela aquisição de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conhecimentos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através de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capacitações. Melhorou o monitoramento, os preenchimentos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as fichas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espelhos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, controle dos  agendamentos de retornos de consultas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medicas, odontológicas 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e de enfermagem.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36904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Reflexão critica do processo de aprendizado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Quando iniciamos as atividades estava preocupado sobre o desenvolvimento do curso de forma conjunta ao trabalho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ESF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entanto,  sempre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cada problema encontramos uma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solução.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857232"/>
            <a:ext cx="8072494" cy="6264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174625" indent="-174625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realização das atividades promovidas pelo curso foram uma experiência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nova.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174625" indent="-174625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curso foi dinâmico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didático e propiciou a constante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superação .</a:t>
            </a:r>
          </a:p>
          <a:p>
            <a:pPr marL="174625" indent="-174625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Também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tive a possibilidade de conhecer ainda mais o sistema de saúde do Brasil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7772400" cy="1080119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Conclusão </a:t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280920" cy="264320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Houve a melhora do atendimento aos adultos portadores de hipertensão arterial e diabetes mellitus 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28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576263" indent="-576263" algn="just"/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6000" dirty="0" smtClean="0"/>
              <a:t>Obrigado!</a:t>
            </a:r>
          </a:p>
          <a:p>
            <a:pPr algn="ctr">
              <a:buNone/>
            </a:pP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18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DM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primeira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causa de mortalidade e de hospitalizações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SUS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representam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mais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metade do diagnóstico primário em pessoas com insuficiência renal crônica submetidas à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diálise.</a:t>
            </a:r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(BRASIL, 2014).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85794"/>
            <a:ext cx="8215370" cy="5857916"/>
          </a:xfrm>
        </p:spPr>
        <p:txBody>
          <a:bodyPr>
            <a:noAutofit/>
          </a:bodyPr>
          <a:lstStyle/>
          <a:p>
            <a:pPr algn="just"/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Maria Espanhol da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Silva</a:t>
            </a:r>
          </a:p>
          <a:p>
            <a:pPr algn="just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Localiza-se na área urbana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ao norte do município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Tarauacá-Acre 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Atende uma população de 3082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pessoas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equipe de saúde da família: um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médico,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um enfermeiro, dois técnicos de enfermagem, um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cirurgião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dentista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um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ASB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5 ACSs.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Indicadores de HAS antes da intervenção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Estimativa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com 20 anos ou mais residentes na área: 542</a:t>
            </a:r>
          </a:p>
          <a:p>
            <a:pPr marL="285750" lvl="0" indent="-285750"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com 20 anos ou mais residentes na área : 156</a:t>
            </a:r>
          </a:p>
          <a:p>
            <a:pPr marL="285750" lvl="0" indent="-28575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Realização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estratificação de risco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cardiovascular: 156</a:t>
            </a:r>
          </a:p>
          <a:p>
            <a:pPr marL="285750" lvl="0" indent="-28575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Atraso de consultas agendadas em mais de 7 dias:  48</a:t>
            </a:r>
          </a:p>
          <a:p>
            <a:pPr marL="285750" lvl="0" indent="-28575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Exames complementares periódicos em dia: 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24744"/>
            <a:ext cx="8429684" cy="4709120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Orientação sobre prática de atividade física regular 156</a:t>
            </a:r>
          </a:p>
          <a:p>
            <a:pPr marL="285750" lvl="0" indent="-28575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Orientação nutricional para alimentação saudável 156</a:t>
            </a:r>
          </a:p>
          <a:p>
            <a:pPr marL="285750" lvl="0" indent="-28575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Avaliação de saúde bucal em dia 109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4000" dirty="0" smtClean="0">
                <a:solidFill>
                  <a:schemeClr val="bg1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Indicadores de DM antes da intervenção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Estimativa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com 20 anos ou mais residentes na área:155</a:t>
            </a:r>
          </a:p>
          <a:p>
            <a:r>
              <a:rPr lang="pt-BR" sz="2800" dirty="0" smtClean="0"/>
              <a:t>Total </a:t>
            </a:r>
            <a:r>
              <a:rPr lang="pt-BR" sz="2800" dirty="0"/>
              <a:t>de diabéticos com 20 anos ou mais residentes na área e acompanhados na </a:t>
            </a:r>
            <a:r>
              <a:rPr lang="pt-BR" sz="2800" dirty="0" smtClean="0"/>
              <a:t>UBS:36</a:t>
            </a:r>
            <a:endParaRPr lang="pt-BR" sz="2800" dirty="0"/>
          </a:p>
          <a:p>
            <a:r>
              <a:rPr lang="pt-BR" sz="2800" dirty="0"/>
              <a:t>Com realização de estratificação de risco cardiovascular por critério clínico </a:t>
            </a:r>
            <a:r>
              <a:rPr lang="pt-BR" sz="2800" dirty="0" smtClean="0"/>
              <a:t>:36</a:t>
            </a:r>
            <a:endParaRPr lang="pt-BR" sz="2800" dirty="0"/>
          </a:p>
          <a:p>
            <a:r>
              <a:rPr lang="pt-BR" sz="2800" dirty="0"/>
              <a:t>Com atraso de consulta agendada em mais de 7 </a:t>
            </a:r>
            <a:r>
              <a:rPr lang="pt-BR" sz="2800" dirty="0" smtClean="0"/>
              <a:t>dias: </a:t>
            </a:r>
            <a:r>
              <a:rPr lang="pt-BR" sz="2800" dirty="0"/>
              <a:t>3</a:t>
            </a:r>
          </a:p>
          <a:p>
            <a:r>
              <a:rPr lang="pt-BR" sz="2800" dirty="0"/>
              <a:t>Com exames complementares periódicos em </a:t>
            </a:r>
            <a:r>
              <a:rPr lang="pt-BR" sz="2800" dirty="0" smtClean="0"/>
              <a:t>dia: </a:t>
            </a:r>
            <a:r>
              <a:rPr lang="pt-BR" sz="2800" dirty="0"/>
              <a:t>36</a:t>
            </a:r>
          </a:p>
          <a:p>
            <a:pPr marL="285750" lvl="0" indent="-285750" algn="just"/>
            <a:endParaRPr lang="pt-BR" sz="28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endParaRPr lang="pt-BR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endParaRPr lang="pt-BR" sz="28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2094</Words>
  <Application>Microsoft Office PowerPoint</Application>
  <PresentationFormat>Apresentação na tela (4:3)</PresentationFormat>
  <Paragraphs>188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Apresentação do PowerPoint</vt:lpstr>
      <vt:lpstr>INTRODUÇÃO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Metodologia</vt:lpstr>
      <vt:lpstr>Apresentação do PowerPoint</vt:lpstr>
      <vt:lpstr>Apresentação do PowerPoint</vt:lpstr>
      <vt:lpstr>Apresentação do PowerPoint</vt:lpstr>
      <vt:lpstr>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Reflexão critica do processo de aprendizado</vt:lpstr>
      <vt:lpstr>Apresentação do PowerPoint</vt:lpstr>
      <vt:lpstr>Conclusão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MELHORA DA QUALIDADE DE ATENÇÃO DE PACIENTES HIPERTENSOS E DIABETICOS DO ESF II NO MUNICÍPIO DE SEBERI- RS</dc:title>
  <dc:creator>not</dc:creator>
  <cp:lastModifiedBy>Acer</cp:lastModifiedBy>
  <cp:revision>92</cp:revision>
  <dcterms:created xsi:type="dcterms:W3CDTF">2014-02-17T16:29:49Z</dcterms:created>
  <dcterms:modified xsi:type="dcterms:W3CDTF">2015-10-16T01:08:27Z</dcterms:modified>
</cp:coreProperties>
</file>