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2"/>
  </p:notesMasterIdLst>
  <p:sldIdLst>
    <p:sldId id="256" r:id="rId2"/>
    <p:sldId id="268" r:id="rId3"/>
    <p:sldId id="271" r:id="rId4"/>
    <p:sldId id="273" r:id="rId5"/>
    <p:sldId id="276" r:id="rId6"/>
    <p:sldId id="346" r:id="rId7"/>
    <p:sldId id="284" r:id="rId8"/>
    <p:sldId id="287" r:id="rId9"/>
    <p:sldId id="317" r:id="rId10"/>
    <p:sldId id="343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44" r:id="rId20"/>
    <p:sldId id="326" r:id="rId21"/>
    <p:sldId id="327" r:id="rId22"/>
    <p:sldId id="328" r:id="rId23"/>
    <p:sldId id="329" r:id="rId24"/>
    <p:sldId id="330" r:id="rId25"/>
    <p:sldId id="331" r:id="rId26"/>
    <p:sldId id="339" r:id="rId27"/>
    <p:sldId id="342" r:id="rId28"/>
    <p:sldId id="347" r:id="rId29"/>
    <p:sldId id="348" r:id="rId30"/>
    <p:sldId id="345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a\Desktop\TURMA%208%20-%20Especializa&#231;&#227;o%20UFPel\YOSET%20GOMEZ%20PIMENTEL\Tarefa&#8211;%20Planilha%20de%20Coleta%20de%20Dados%20FINAL.OK%20Pre-Natal%20Yose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7798721952705"/>
          <c:y val="0.16713270725390267"/>
          <c:w val="0.84650282341742555"/>
          <c:h val="0.71116164849009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0.55555555555555558</c:v>
                </c:pt>
                <c:pt idx="3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221184"/>
        <c:axId val="174222720"/>
      </c:barChart>
      <c:catAx>
        <c:axId val="1742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74222720"/>
        <c:crosses val="autoZero"/>
        <c:auto val="1"/>
        <c:lblAlgn val="ctr"/>
        <c:lblOffset val="100"/>
        <c:noMultiLvlLbl val="0"/>
      </c:catAx>
      <c:valAx>
        <c:axId val="1742227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742211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3CDE6-B3DA-430F-BA24-81A7ECCDE392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71398-BEFF-4517-8B9C-B37B0CC9EF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31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71398-BEFF-4517-8B9C-B37B0CC9EF4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1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7CD2C1-2DDD-420D-9813-2267D4142085}" type="datetimeFigureOut">
              <a:rPr lang="es-ES" smtClean="0"/>
              <a:pPr/>
              <a:t>12/08/2015</a:t>
            </a:fld>
            <a:endParaRPr lang="es-E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E142B6-728E-4C86-A699-75D764693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827584" y="188640"/>
            <a:ext cx="1368152" cy="1340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 10"/>
          <p:cNvSpPr>
            <a:spLocks noChangeArrowheads="1"/>
          </p:cNvSpPr>
          <p:nvPr/>
        </p:nvSpPr>
        <p:spPr bwMode="auto">
          <a:xfrm>
            <a:off x="1763688" y="404664"/>
            <a:ext cx="6429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/>
              <a:t>UNIVERSIDADE ABERTA DO SUS – UNASUS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UNIVERSIDADE FEDERAL DE PELOTAS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CURSO DE ESPECIALIZAÇÃO EM SAÚDE DA FAMÍLIA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MODALIDADE À DISTÂNCIA </a:t>
            </a:r>
            <a:endParaRPr lang="pt-BR" altLang="pt-BR" sz="1600" dirty="0"/>
          </a:p>
          <a:p>
            <a:pPr algn="ctr"/>
            <a:r>
              <a:rPr lang="pt-BR" altLang="pt-BR" sz="1600" b="1" dirty="0"/>
              <a:t>TURMA </a:t>
            </a:r>
            <a:r>
              <a:rPr lang="pt-BR" altLang="pt-BR" sz="1600" b="1" dirty="0" smtClean="0"/>
              <a:t>8</a:t>
            </a:r>
            <a:endParaRPr lang="pt-BR" altLang="pt-BR" sz="1600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75656" y="2276872"/>
            <a:ext cx="7406640" cy="147218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da Atenção ao Pré-natal e </a:t>
            </a:r>
            <a:r>
              <a:rPr lang="pt-BR" sz="32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Puerpério</a:t>
            </a:r>
            <a:r>
              <a:rPr lang="pt-BR" sz="3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na UBS </a:t>
            </a:r>
            <a:r>
              <a:rPr lang="pt-BR" sz="32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Vilena</a:t>
            </a:r>
            <a:r>
              <a:rPr lang="pt-BR" sz="3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Bonfim/RR</a:t>
            </a:r>
            <a:endParaRPr lang="pt-BR" sz="32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043608" y="4437112"/>
            <a:ext cx="7632848" cy="13681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Aluno: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Yoset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Gómez Pimentel 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Orientadora: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Carla Ribeiro Ciochetto</a:t>
            </a:r>
          </a:p>
          <a:p>
            <a:pPr algn="ctr"/>
            <a:endParaRPr lang="pt-BR" sz="2000" dirty="0"/>
          </a:p>
        </p:txBody>
      </p:sp>
      <p:pic>
        <p:nvPicPr>
          <p:cNvPr id="8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95078" cy="111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491880" y="5805264"/>
            <a:ext cx="19553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Pelotas, 2015</a:t>
            </a:r>
            <a:endParaRPr lang="es-E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6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1. Ampliar a cobertura de pré-natal</a:t>
            </a:r>
            <a:endParaRPr lang="es-ES" sz="2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1.1 Alcançar 95% de cobertura das gestantes cadastradas no Programa de Pré-natal da unidade de saúde</a:t>
            </a:r>
          </a:p>
          <a:p>
            <a:endParaRPr lang="pt-BR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2915816" y="2492897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395536" y="3717032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43808" y="6211669"/>
            <a:ext cx="630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Figura1.Proporção de gestantes cadastradas no Programa de  Pré-natal da UBS </a:t>
            </a:r>
            <a:r>
              <a:rPr lang="pt-BR" sz="16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Vilena</a:t>
            </a:r>
            <a:r>
              <a:rPr lang="pt-BR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Bonfim/RR.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2. Melhorar a qualidade da atenção ao pré-natal e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puerpério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realizado na Unidade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2.1. Garantir a 100% das gestantes o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ingresso no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primeiro trimestre da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gestação.</a:t>
            </a: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2.2. Realizar pelo menos um exame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ginecológico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por trimestre em 100% das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gestantes.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2.3. Realizar pelo menos um exame de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mamas em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100% das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gestantes.</a:t>
            </a:r>
          </a:p>
          <a:p>
            <a:pPr lvl="1" indent="0" algn="just">
              <a:lnSpc>
                <a:spcPct val="150000"/>
              </a:lnSpc>
            </a:pP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Metas alcançadas em 100%</a:t>
            </a:r>
            <a:endParaRPr lang="pt-BR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indent="0" algn="just">
              <a:lnSpc>
                <a:spcPct val="150000"/>
              </a:lnSpc>
            </a:pPr>
            <a:endParaRPr lang="es-ES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4008" y="5288340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2.4. Garantir a 100% das gestantes a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solicitação de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exames laboratoriais de acordo com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protocolo.</a:t>
            </a: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2.5. Garantir a 100% das gestantes a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prescrição de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sulfato ferroso e ácido fólico conforme protocolo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endParaRPr lang="es-ES" sz="20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2.6. Garantir que 100% das gestantes com vacina antitetânica em dia.</a:t>
            </a:r>
            <a:endParaRPr lang="es-ES" sz="20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1"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Metas alcançadas em 100%</a:t>
            </a:r>
            <a:endParaRPr lang="pt-BR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endParaRPr lang="es-ES" sz="20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2. Melhorar a qualidade da atenção ao pré-natal e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puerpério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realizado na Unidade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4644008" y="5288340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2. Melhorar a qualidade da atenção ao pré-natal e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puerpério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realizado na Unidade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2.8. Realizar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avaliação da necessidade de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atendimento odontológico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em 100% das gestantes durante o pré-natal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2.9. Garantir a primeira 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consulta odontológica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programática para 100% das gestantes cadastradas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2.7. Garantir que 100% das gestantes com vacina contra hepatite B em dia.</a:t>
            </a:r>
            <a:endParaRPr lang="es-ES" sz="2000" dirty="0" smtClean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es-ES" sz="2400" dirty="0" smtClean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Metas alcançadas em 100%</a:t>
            </a:r>
            <a:endParaRPr lang="pt-B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/>
          </a:p>
        </p:txBody>
      </p:sp>
      <p:sp>
        <p:nvSpPr>
          <p:cNvPr id="5" name="Retângulo 4"/>
          <p:cNvSpPr/>
          <p:nvPr/>
        </p:nvSpPr>
        <p:spPr>
          <a:xfrm>
            <a:off x="4644008" y="5288340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3. Melhorar a adesão ao pré-natal</a:t>
            </a:r>
            <a:r>
              <a:rPr lang="es-E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3.1. Realizar busca ativa de 100% das gestantes faltosas às consultas de pré-natal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1" indent="0" algn="just">
              <a:lnSpc>
                <a:spcPct val="150000"/>
              </a:lnSpc>
            </a:pPr>
            <a:r>
              <a:rPr lang="es-ES" sz="2000" dirty="0" smtClean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alcançada em 100%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s-E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80112" y="3356992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4. Melhorar o registro do programa de pré-natal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 Meta 4.1.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Manter registro na ficha de acompanhamento/espelho de pré-natal em 100% das gestantes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alcançada em 100%</a:t>
            </a:r>
            <a:endParaRPr lang="pt-BR" sz="2000" dirty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80112" y="3356992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5. Realizar avaliação de risco</a:t>
            </a:r>
            <a:endParaRPr lang="es-ES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Meta 5.1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Avaliar risco gestacional em 100% das gestantes.</a:t>
            </a:r>
            <a:endParaRPr lang="es-ES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000" dirty="0" smtClean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alcançada em 100%</a:t>
            </a: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000" dirty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Retângulo 3"/>
          <p:cNvSpPr/>
          <p:nvPr/>
        </p:nvSpPr>
        <p:spPr>
          <a:xfrm>
            <a:off x="5580112" y="3356992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6. Promover a saúde no pré-natal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6.1. Garantir a 100% das gestantes orientações nutricional durante a gestação.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6.2. Promover o aleitamento materno junto a 100% das gestantes.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6.3. Orientar 100% das gestantes sobre os cuidados com o recém-nascido. </a:t>
            </a: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Meta alcançada em 100%</a:t>
            </a:r>
            <a:endParaRPr lang="pt-BR" sz="1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80112" y="4509120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12776"/>
            <a:ext cx="8136904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6.4. Orientar 100% das gestantes sobre anticoncepção após o parto.</a:t>
            </a:r>
            <a:endParaRPr lang="es-ES" sz="20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6.5. Orientar 100% das gestantes sobre os riscos do tabagismo e do uso de álcool e drogas na gestação.</a:t>
            </a:r>
            <a:endParaRPr lang="es-ES" sz="20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6.6. Orientar 100% das gestantes sobre higiene bucal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  <a:buClr>
                <a:srgbClr val="31B6FD"/>
              </a:buClr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1" indent="0" algn="just">
              <a:lnSpc>
                <a:spcPct val="150000"/>
              </a:lnSpc>
              <a:buClr>
                <a:srgbClr val="31B6FD"/>
              </a:buClr>
            </a:pP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alcançada em 100%</a:t>
            </a:r>
            <a:endParaRPr lang="es-ES" sz="16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endParaRPr lang="es-ES" sz="20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buClr>
                <a:srgbClr val="31B6FD"/>
              </a:buClr>
            </a:pPr>
            <a:endParaRPr lang="es-ES" sz="2000" dirty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80112" y="4509120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gestantes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9 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5 gestantes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6 gestantes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6. Promover a saúde no pré-natal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885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es-E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Objetivos, Metas e Resultados </a:t>
            </a:r>
            <a:r>
              <a:rPr lang="es-ES" dirty="0"/>
              <a:t>	 		 	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Em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relação ao </a:t>
            </a:r>
            <a:r>
              <a:rPr lang="pt-BR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Puerpério</a:t>
            </a:r>
            <a:endParaRPr lang="es-ES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16016" y="6021287"/>
            <a:ext cx="144016" cy="4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 Brasil nas últimas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décadas ocorreu uma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redução importante da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mortalidade infantil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Mortes causas evitáveis:</a:t>
            </a:r>
          </a:p>
          <a:p>
            <a:pPr lvl="1" algn="just"/>
            <a:r>
              <a:rPr lang="pt-BR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atenção adequada no pré-natal, no parto e ao recém-nascido 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O Brasil redução na mortalidade materna desde 1990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de Desenvolvimento do milênio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8" name="AutoShape 2" descr="http://www.unireducacional.com.br/forumfaap/imagens/Objetivo%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020" name="AutoShape 4" descr="http://www.unireducacional.com.br/forumfaap/imagens/Objetivo%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022" name="AutoShape 6" descr="http://www.unireducacional.com.br/forumfaap/imagens/Objetivo%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024" name="AutoShape 8" descr="http://www.unireducacional.com.br/forumfaap/imagens/Objetivo%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6028" name="Picture 12" descr="Resultado de imagem para objetivo do milenio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362574"/>
            <a:ext cx="3048000" cy="149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5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1. Ampliar a cobertura da atenção a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endParaRPr lang="pt-BR" sz="3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endParaRPr lang="pt-BR" sz="96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8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Meta </a:t>
            </a:r>
            <a:r>
              <a:rPr lang="pt-BR" sz="8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1.1. Garantir a 100% das puérperas cadastradas no programa de Pré-Natal e Puerpério da Unidade de Saúde consulta puerperal antes dos 42 dias após o parto</a:t>
            </a:r>
            <a:r>
              <a:rPr lang="pt-BR" sz="8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</a:pPr>
            <a:endParaRPr lang="pt-BR" sz="8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1" indent="0" algn="just">
              <a:lnSpc>
                <a:spcPct val="150000"/>
              </a:lnSpc>
            </a:pPr>
            <a:r>
              <a:rPr lang="pt-BR" sz="7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alcançada em 100%</a:t>
            </a:r>
            <a:endParaRPr lang="pt-BR" sz="92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9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lvl="0" indent="0">
              <a:lnSpc>
                <a:spcPct val="150000"/>
              </a:lnSpc>
              <a:buClr>
                <a:srgbClr val="31B6FD"/>
              </a:buClr>
              <a:buNone/>
            </a:pPr>
            <a:endParaRPr lang="es-ES" sz="5100" dirty="0">
              <a:solidFill>
                <a:srgbClr val="073E8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endParaRPr lang="es-ES" sz="51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51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</a:t>
            </a:r>
            <a:endParaRPr lang="es-ES" sz="51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5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72200" y="3933056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4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8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8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2. Melhorar a qualidade da atenção às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na Unidade de Saúde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2.1. Examinar as mamas em 100% das puérperas cadastradas no Programa.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2.2. Examinar o abdome em 100% das puérperas cadastradas no Programa.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2.3. Realizar exame ginecológico em 100% das puérperas cadastradas no Programa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365760" lvl="1" indent="0" algn="just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alcançada em 100%</a:t>
            </a: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endParaRPr lang="es-ES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72200" y="4365104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4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8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8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2. Melhorar a qualidade da atenção às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na Unidade de Saúde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2.4. Avaliar o estado psíquico em 100% das puérperas cadastradas no Programa.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2.5. Avaliar intercorrências em 100% das puérperas cadastradas no Programa.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2.6. Prescrever a 100% das puérperas um dos métodos de anticoncepção.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 Meta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alcançada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100%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72200" y="4293096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4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8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8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3. Melhorar a adesão das mães ao </a:t>
            </a:r>
            <a:r>
              <a:rPr lang="pt-BR" sz="28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puerpério</a:t>
            </a:r>
            <a:endParaRPr lang="es-ES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3.1. Realizar busca ativa em 100% das puérperas que não realizaram a consulta de puerpério até 30 dias após o parto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2200" y="4293096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4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8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8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11760" y="4427820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Meta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alcançada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100%</a:t>
            </a:r>
          </a:p>
        </p:txBody>
      </p:sp>
    </p:spTree>
    <p:extLst>
      <p:ext uri="{BB962C8B-B14F-4D97-AF65-F5344CB8AC3E}">
        <p14:creationId xmlns:p14="http://schemas.microsoft.com/office/powerpoint/2010/main" val="3065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4. Melhorar o registro das informações</a:t>
            </a:r>
            <a:endParaRPr lang="es-ES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4.1. Manter registro na ficha de acompanhamento do Programa 100% das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puérperas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1" indent="0" algn="just">
              <a:lnSpc>
                <a:spcPct val="150000"/>
              </a:lnSpc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 Meta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alcançada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100%</a:t>
            </a:r>
            <a:endParaRPr lang="pt-BR" sz="18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72200" y="4293096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4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8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8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Objetivo 5. Promover a saúde das 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2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5.1. Orientar 100% das puérperas cadastradas no Programa sobre os cuidados do recém-nascido.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5.2. Orientar 100% das puérperas cadastradas no Programa sobre aleitamento materno exclusivo.</a:t>
            </a: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Meta </a:t>
            </a:r>
            <a:r>
              <a:rPr lang="pt-BR" sz="2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5.3. Orientar 100% das puérperas cadastradas no Programa sobre planejamento familiar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65760" lvl="1" indent="0" algn="just">
              <a:lnSpc>
                <a:spcPct val="150000"/>
              </a:lnSpc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 Meta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alcançada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100%</a:t>
            </a:r>
            <a:endParaRPr lang="pt-BR" sz="18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</a:pP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s-E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es-ES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72200" y="4293096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1: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2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2: 4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3: 8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puérperas</a:t>
            </a:r>
            <a:endParaRPr lang="es-ES" sz="1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es-ES" sz="1600" dirty="0" err="1" smtClean="0">
                <a:latin typeface="Arial" pitchFamily="34" charset="0"/>
                <a:ea typeface="Calibri"/>
                <a:cs typeface="Arial" pitchFamily="34" charset="0"/>
              </a:rPr>
              <a:t>Mês</a:t>
            </a:r>
            <a:r>
              <a:rPr lang="es-ES" sz="1600" dirty="0" smtClean="0">
                <a:latin typeface="Arial" pitchFamily="34" charset="0"/>
                <a:ea typeface="Calibri"/>
                <a:cs typeface="Arial" pitchFamily="34" charset="0"/>
              </a:rPr>
              <a:t> 4: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8</a:t>
            </a:r>
            <a:r>
              <a:rPr lang="pt-BR" sz="16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puérperas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es-E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marL="0" indent="0" algn="just"/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Para a Equipe</a:t>
            </a: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Capacitação segundo o Protocolo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atenção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Pré-natal                  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puerpério</a:t>
            </a: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Treinamento da equipe para o registro adequado</a:t>
            </a: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Trabalho integrado em equipe</a:t>
            </a:r>
          </a:p>
          <a:p>
            <a:pPr marL="932688" lvl="4" indent="0" algn="just"/>
            <a:endParaRPr lang="pt-BR" sz="1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 algn="just"/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Para o Serviço</a:t>
            </a: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Revisão das atribuições da equipe</a:t>
            </a: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Rotina diária da UBS</a:t>
            </a: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Melhoria do registro e agendamento</a:t>
            </a: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Otimização da agenda para a atenção à demanda espontânea</a:t>
            </a:r>
          </a:p>
          <a:p>
            <a:pPr marL="274320" lvl="1" indent="0"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Classificação de risco das gestantes</a:t>
            </a:r>
          </a:p>
          <a:p>
            <a:pPr marL="274320" lvl="1" indent="0" algn="just"/>
            <a:endParaRPr lang="pt-BR" sz="2000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274320" lvl="1" indent="0"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057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r>
              <a:rPr lang="es-E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447800"/>
            <a:ext cx="8250120" cy="48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Para a Comunidade</a:t>
            </a:r>
          </a:p>
          <a:p>
            <a:pPr lvl="1"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Satisfação com a prioridade de atendimento</a:t>
            </a:r>
          </a:p>
          <a:p>
            <a:pPr lvl="1"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Esclarecimentos</a:t>
            </a:r>
          </a:p>
          <a:p>
            <a:pPr lvl="1" indent="0" algn="just"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Melhoria do conhecimento</a:t>
            </a:r>
            <a:endParaRPr lang="es-E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5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Qualificação profissional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Melhoria no idioma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Dificuldade com acesso a internet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Possibilitou melhorar os vínculos de compromisso, comunicação e de corresponsabilidade com a população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n 19" descr="D:\YOSET IMFORMACION\Yudiset comp de Tassiani\yosete\SAM_759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492098" cy="315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E:\DCIM\101_FUJI\DSCF19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8104" y="3501008"/>
            <a:ext cx="288032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:\Nova pasta\20150609_090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32656"/>
            <a:ext cx="5162550" cy="3237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Município de Bonfim/Roraima</a:t>
            </a:r>
          </a:p>
          <a:p>
            <a:pPr algn="just">
              <a:buNone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+mj-cs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11525 habitantes 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 5 UBS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com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ESF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16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UBS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tradicionais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"/>
                <a:cs typeface="+mj-cs"/>
              </a:rPr>
              <a:t>NASF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"/>
                <a:cs typeface="+mj-cs"/>
              </a:rPr>
              <a:t>CAPS</a:t>
            </a: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"/>
                <a:cs typeface="+mj-cs"/>
              </a:rPr>
              <a:t>Hospital</a:t>
            </a:r>
            <a:endParaRPr lang="es-ES" sz="2000" dirty="0"/>
          </a:p>
        </p:txBody>
      </p:sp>
      <p:pic>
        <p:nvPicPr>
          <p:cNvPr id="82946" name="Picture 2" descr="Localização de Bonf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989" y="2348880"/>
            <a:ext cx="3469475" cy="3816424"/>
          </a:xfrm>
          <a:prstGeom prst="rect">
            <a:avLst/>
          </a:prstGeom>
          <a:noFill/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046" y="3052899"/>
            <a:ext cx="4507954" cy="38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8350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UBS </a:t>
            </a:r>
            <a:r>
              <a:rPr lang="pt-BR" sz="2400" dirty="0" err="1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Vilena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+mj-cs"/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Área rural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Equipe de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saúde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completa</a:t>
            </a:r>
          </a:p>
          <a:p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+mj-cs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917 habitantes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213 famílias</a:t>
            </a:r>
          </a:p>
          <a:p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+mj-cs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Situação da ESF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Vilena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antes da Intervenção</a:t>
            </a:r>
          </a:p>
          <a:p>
            <a:pPr lvl="1"/>
            <a:r>
              <a:rPr lang="pt-BR" sz="2000" dirty="0" smtClean="0">
                <a:latin typeface="Arial" pitchFamily="34" charset="0"/>
                <a:cs typeface="Arial" pitchFamily="34" charset="0"/>
              </a:rPr>
              <a:t>Cobertura de pré-natal de 80%        11 gestantes</a:t>
            </a:r>
          </a:p>
          <a:p>
            <a:pPr lvl="1"/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Cobertura de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puerpério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de 79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%        15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puérperas</a:t>
            </a: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+mj-cs"/>
            </a:endParaRP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5436096" y="51571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508104" y="551723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ES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ES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Objetivo</a:t>
            </a:r>
            <a:r>
              <a:rPr lang="es-ES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ES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Melhorar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 Atenção ao Pré-natal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 </a:t>
            </a:r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Puerpério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UBS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Vilena,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Bonfim/RR</a:t>
            </a:r>
            <a:endParaRPr lang="es-ES" sz="24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500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Metodologia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789512"/>
          </a:xfrm>
        </p:spPr>
        <p:txBody>
          <a:bodyPr/>
          <a:lstStyle/>
          <a:p>
            <a:pPr marL="0" indent="0" algn="just">
              <a:buClr>
                <a:prstClr val="black">
                  <a:shade val="95000"/>
                </a:prstClr>
              </a:buClr>
              <a:defRPr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Focamos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ações da intervenção nas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semanas de duração, nos quatro eixos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algn="just">
              <a:buClr>
                <a:prstClr val="black">
                  <a:shade val="95000"/>
                </a:prstClr>
              </a:buClr>
              <a:buNone/>
              <a:defRPr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pt-BR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organização </a:t>
            </a:r>
            <a:r>
              <a:rPr lang="pt-BR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gestão do serviço;                                    </a:t>
            </a: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pt-BR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engajamento público;</a:t>
            </a: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pt-BR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qualificação da prática clínica; </a:t>
            </a: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pt-BR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e avaliação dos serviços.</a:t>
            </a:r>
          </a:p>
          <a:p>
            <a:pPr marL="411163" lvl="1" indent="0" algn="just">
              <a:buClr>
                <a:prstClr val="black"/>
              </a:buClr>
              <a:buNone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endParaRPr lang="pt-BR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prstClr val="black"/>
              </a:buClr>
              <a:buFont typeface="Wingdings" panose="05000000000000000000" pitchFamily="2" charset="2"/>
              <a:buChar char="à"/>
              <a:defRPr/>
            </a:pPr>
            <a:endParaRPr lang="pt-BR" sz="400" i="1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Metodologia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Palestras 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educativas na UBS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 nas escolas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Grupo 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de gestantes 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 puérperas          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quinzenalmente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Arial" pitchFamily="34" charset="0"/>
                <a:ea typeface="Calibri"/>
                <a:cs typeface="Arial" pitchFamily="34" charset="0"/>
              </a:rPr>
              <a:t>Contato com as lideranças comunitárias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Capacitação dos profissionais segundo os protocolos do MS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Arial" pitchFamily="34" charset="0"/>
                <a:ea typeface="Calibri"/>
                <a:cs typeface="Arial" pitchFamily="34" charset="0"/>
              </a:rPr>
              <a:t>Reunião de equipe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dirty="0" smtClean="0"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20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5004048" y="220486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1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Fichas espelhos do pré-natal e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puerpério</a:t>
            </a:r>
            <a:endParaRPr lang="pt-BR" sz="20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Prontuário próprio das usuárias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Planilha de coleta de dados para análise dos indicadores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Programa de Humanização ao Pré-natal e nascimento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Manual Técnico de Pré-natal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Puerpério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84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Objetivos, Metas e Resultados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	 		 	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Em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relação ao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Pré-natal</a:t>
            </a:r>
            <a:endParaRPr lang="es-ES" sz="2400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16016" y="6021287"/>
            <a:ext cx="144016" cy="4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2519</TotalTime>
  <Words>1494</Words>
  <Application>Microsoft Office PowerPoint</Application>
  <PresentationFormat>Presentación en pantalla (4:3)</PresentationFormat>
  <Paragraphs>254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Solstício</vt:lpstr>
      <vt:lpstr>Melhoria da Atenção ao Pré-natal e Puerpério na UBS Vilena, Bonfim/RR</vt:lpstr>
      <vt:lpstr>Introdução</vt:lpstr>
      <vt:lpstr>Introdução</vt:lpstr>
      <vt:lpstr>Introdução</vt:lpstr>
      <vt:lpstr>  Objetivo </vt:lpstr>
      <vt:lpstr>  Metodologia</vt:lpstr>
      <vt:lpstr>  Metodologia</vt:lpstr>
      <vt:lpstr>Logística</vt:lpstr>
      <vt:lpstr>     Objetivos, Metas e Resultados       </vt:lpstr>
      <vt:lpstr>Objetivo 1. Ampliar a cobertura de pré-natal</vt:lpstr>
      <vt:lpstr>Objetivo 2. Melhorar a qualidade da atenção ao pré-natal e puerpério realizado na Unidade</vt:lpstr>
      <vt:lpstr>Objetivo 2. Melhorar a qualidade da atenção ao pré-natal e puerpério realizado na Unidade</vt:lpstr>
      <vt:lpstr>Objetivo 2. Melhorar a qualidade da atenção ao pré-natal e puerpério realizado na Unidade</vt:lpstr>
      <vt:lpstr>Objetivo 3. Melhorar a adesão ao pré-natal </vt:lpstr>
      <vt:lpstr>Objetivo 4. Melhorar o registro do programa de pré-natal</vt:lpstr>
      <vt:lpstr>Objetivo 5. Realizar avaliação de risco</vt:lpstr>
      <vt:lpstr>Objetivo 6. Promover a saúde no pré-natal</vt:lpstr>
      <vt:lpstr>Objetivo 6. Promover a saúde no pré-natal</vt:lpstr>
      <vt:lpstr>     Objetivos, Metas e Resultados       </vt:lpstr>
      <vt:lpstr>Objetivo 1. Ampliar a cobertura da atenção a puérperas</vt:lpstr>
      <vt:lpstr>Objetivo 2. Melhorar a qualidade da atenção às puérperas na Unidade de Saúde</vt:lpstr>
      <vt:lpstr>Objetivo 2. Melhorar a qualidade da atenção às puérperas na Unidade de Saúde</vt:lpstr>
      <vt:lpstr>Objetivo 3. Melhorar a adesão das mães ao puerpério</vt:lpstr>
      <vt:lpstr>Objetivo 4. Melhorar o registro das informações</vt:lpstr>
      <vt:lpstr>Objetivo 5. Promover a saúde das puérperas</vt:lpstr>
      <vt:lpstr>Discussão</vt:lpstr>
      <vt:lpstr>Discussão</vt:lpstr>
      <vt:lpstr>Reflexão crítica sobre o processo pessoal de aprendizagem</vt:lpstr>
      <vt:lpstr>Obrigado!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lookk</dc:title>
  <dc:creator>YOSET</dc:creator>
  <cp:lastModifiedBy>YOSET</cp:lastModifiedBy>
  <cp:revision>206</cp:revision>
  <dcterms:created xsi:type="dcterms:W3CDTF">2015-08-08T15:38:23Z</dcterms:created>
  <dcterms:modified xsi:type="dcterms:W3CDTF">2015-08-12T18:44:04Z</dcterms:modified>
</cp:coreProperties>
</file>